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6" r:id="rId1"/>
  </p:sldMasterIdLst>
  <p:notesMasterIdLst>
    <p:notesMasterId r:id="rId6"/>
  </p:notesMasterIdLst>
  <p:sldIdLst>
    <p:sldId id="757" r:id="rId2"/>
    <p:sldId id="2147481816" r:id="rId3"/>
    <p:sldId id="2147481814" r:id="rId4"/>
    <p:sldId id="2147481817" r:id="rId5"/>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CC99"/>
    <a:srgbClr val="FFFFFF"/>
    <a:srgbClr val="FFCCFF"/>
    <a:srgbClr val="CCECFF"/>
    <a:srgbClr val="FFFF99"/>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015" autoAdjust="0"/>
    <p:restoredTop sz="94660"/>
  </p:normalViewPr>
  <p:slideViewPr>
    <p:cSldViewPr snapToGrid="0">
      <p:cViewPr varScale="1">
        <p:scale>
          <a:sx n="101" d="100"/>
          <a:sy n="101" d="100"/>
        </p:scale>
        <p:origin x="2040"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011063C-CA98-40F6-BFE3-3003EBAD7CED}" type="datetimeFigureOut">
              <a:rPr kumimoji="1" lang="ja-JP" altLang="en-US" smtClean="0"/>
              <a:t>2024/4/15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7C7C5BA-7D53-4E70-BAEE-755C81304E85}" type="slidenum">
              <a:rPr kumimoji="1" lang="ja-JP" altLang="en-US" smtClean="0"/>
              <a:t>‹#›</a:t>
            </a:fld>
            <a:endParaRPr kumimoji="1" lang="ja-JP" altLang="en-US"/>
          </a:p>
        </p:txBody>
      </p:sp>
    </p:spTree>
    <p:extLst>
      <p:ext uri="{BB962C8B-B14F-4D97-AF65-F5344CB8AC3E}">
        <p14:creationId xmlns:p14="http://schemas.microsoft.com/office/powerpoint/2010/main" val="292156124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4" name="コンテンツ プレースホルダー 3"/>
          <p:cNvSpPr>
            <a:spLocks noGrp="1"/>
          </p:cNvSpPr>
          <p:nvPr>
            <p:ph sz="quarter" idx="10"/>
          </p:nvPr>
        </p:nvSpPr>
        <p:spPr>
          <a:xfrm>
            <a:off x="135793" y="471529"/>
            <a:ext cx="8897143" cy="653143"/>
          </a:xfrm>
          <a:prstGeom prst="rect">
            <a:avLst/>
          </a:prstGeom>
          <a:solidFill>
            <a:srgbClr val="CCECFF"/>
          </a:solidFill>
          <a:ln>
            <a:solidFill>
              <a:schemeClr val="tx1"/>
            </a:solidFill>
          </a:ln>
        </p:spPr>
        <p:txBody>
          <a:bodyPr lIns="72000" tIns="72000" rIns="72000" bIns="72000"/>
          <a:lstStyle>
            <a:lvl1pPr marL="0" indent="0">
              <a:buNone/>
              <a:defRPr sz="750">
                <a:latin typeface="Meiryo UI" panose="020B0604030504040204" pitchFamily="50" charset="-128"/>
                <a:ea typeface="Meiryo UI" panose="020B0604030504040204" pitchFamily="50" charset="-128"/>
                <a:cs typeface="Meiryo UI" panose="020B0604030504040204" pitchFamily="50" charset="-128"/>
              </a:defRPr>
            </a:lvl1pPr>
            <a:lvl2pPr>
              <a:defRPr sz="750">
                <a:latin typeface="Meiryo UI" panose="020B0604030504040204" pitchFamily="50" charset="-128"/>
                <a:ea typeface="Meiryo UI" panose="020B0604030504040204" pitchFamily="50" charset="-128"/>
                <a:cs typeface="Meiryo UI" panose="020B0604030504040204" pitchFamily="50" charset="-128"/>
              </a:defRPr>
            </a:lvl2pPr>
            <a:lvl3pPr>
              <a:defRPr sz="750">
                <a:latin typeface="Meiryo UI" panose="020B0604030504040204" pitchFamily="50" charset="-128"/>
                <a:ea typeface="Meiryo UI" panose="020B0604030504040204" pitchFamily="50" charset="-128"/>
                <a:cs typeface="Meiryo UI" panose="020B0604030504040204" pitchFamily="50" charset="-128"/>
              </a:defRPr>
            </a:lvl3pPr>
            <a:lvl4pPr>
              <a:defRPr sz="750">
                <a:latin typeface="Meiryo UI" panose="020B0604030504040204" pitchFamily="50" charset="-128"/>
                <a:ea typeface="Meiryo UI" panose="020B0604030504040204" pitchFamily="50" charset="-128"/>
                <a:cs typeface="Meiryo UI" panose="020B0604030504040204" pitchFamily="50" charset="-128"/>
              </a:defRPr>
            </a:lvl4pPr>
            <a:lvl5pPr>
              <a:defRPr sz="750">
                <a:latin typeface="Meiryo UI" panose="020B0604030504040204" pitchFamily="50" charset="-128"/>
                <a:ea typeface="Meiryo UI" panose="020B0604030504040204" pitchFamily="50" charset="-128"/>
                <a:cs typeface="Meiryo UI" panose="020B0604030504040204" pitchFamily="50" charset="-128"/>
              </a:defRPr>
            </a:lvl5pPr>
          </a:lstStyle>
          <a:p>
            <a:pPr lvl="0"/>
            <a:r>
              <a:rPr kumimoji="1" lang="ja-JP" altLang="en-US" dirty="0"/>
              <a:t>マスター テキストの書式設定</a:t>
            </a:r>
          </a:p>
        </p:txBody>
      </p:sp>
      <p:sp>
        <p:nvSpPr>
          <p:cNvPr id="10" name="タイトル 1"/>
          <p:cNvSpPr txBox="1">
            <a:spLocks/>
          </p:cNvSpPr>
          <p:nvPr userDrawn="1"/>
        </p:nvSpPr>
        <p:spPr>
          <a:xfrm>
            <a:off x="135793" y="85771"/>
            <a:ext cx="8897143" cy="257143"/>
          </a:xfrm>
          <a:prstGeom prst="rect">
            <a:avLst/>
          </a:prstGeom>
        </p:spPr>
        <p:txBody>
          <a:bodyPr lIns="0" tIns="0" rIns="0" bIns="0" anchor="b" anchorCtr="0"/>
          <a:lstStyle>
            <a:lvl1pPr algn="l" defTabSz="905828" rtl="0" eaLnBrk="1" fontAlgn="base" hangingPunct="1">
              <a:spcBef>
                <a:spcPct val="0"/>
              </a:spcBef>
              <a:spcAft>
                <a:spcPct val="0"/>
              </a:spcAft>
              <a:defRPr kumimoji="1" sz="16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2pPr>
            <a:lvl3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3pPr>
            <a:lvl4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4pPr>
            <a:lvl5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5pPr>
            <a:lvl6pPr marL="610956"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6pPr>
            <a:lvl7pPr marL="1221913"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7pPr>
            <a:lvl8pPr marL="1832869"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8pPr>
            <a:lvl9pPr marL="2443825"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9pPr>
          </a:lstStyle>
          <a:p>
            <a:endParaRPr lang="ja-JP" altLang="en-US" sz="1143" b="1" kern="0"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3" name="スライド番号プレースホルダー 2">
            <a:extLst>
              <a:ext uri="{FF2B5EF4-FFF2-40B4-BE49-F238E27FC236}">
                <a16:creationId xmlns:a16="http://schemas.microsoft.com/office/drawing/2014/main" id="{5D96589D-1F47-F15E-6F7A-46B04BD0B9A3}"/>
              </a:ext>
            </a:extLst>
          </p:cNvPr>
          <p:cNvSpPr>
            <a:spLocks noGrp="1"/>
          </p:cNvSpPr>
          <p:nvPr>
            <p:ph type="sldNum" sz="quarter" idx="11"/>
          </p:nvPr>
        </p:nvSpPr>
        <p:spPr>
          <a:xfrm>
            <a:off x="4039926" y="6617218"/>
            <a:ext cx="1064148" cy="217488"/>
          </a:xfrm>
        </p:spPr>
        <p:txBody>
          <a:bodyPr/>
          <a:lstStyle/>
          <a:p>
            <a:r>
              <a:rPr lang="en-US" altLang="ja-JP" dirty="0"/>
              <a:t>01.4-</a:t>
            </a:r>
            <a:fld id="{4C5E2FD1-144F-442B-9A84-40AAF03513A2}" type="slidenum">
              <a:rPr lang="en-US" altLang="ja-JP" smtClean="0"/>
              <a:pPr/>
              <a:t>‹#›</a:t>
            </a:fld>
            <a:endParaRPr lang="en-US" altLang="ja-JP" dirty="0"/>
          </a:p>
        </p:txBody>
      </p:sp>
    </p:spTree>
    <p:extLst>
      <p:ext uri="{BB962C8B-B14F-4D97-AF65-F5344CB8AC3E}">
        <p14:creationId xmlns:p14="http://schemas.microsoft.com/office/powerpoint/2010/main" val="1845816118"/>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タイトル スライド">
    <p:spTree>
      <p:nvGrpSpPr>
        <p:cNvPr id="1" name=""/>
        <p:cNvGrpSpPr/>
        <p:nvPr/>
      </p:nvGrpSpPr>
      <p:grpSpPr>
        <a:xfrm>
          <a:off x="0" y="0"/>
          <a:ext cx="0" cy="0"/>
          <a:chOff x="0" y="0"/>
          <a:chExt cx="0" cy="0"/>
        </a:xfrm>
      </p:grpSpPr>
      <p:sp>
        <p:nvSpPr>
          <p:cNvPr id="2" name="スライド番号プレースホルダー 2">
            <a:extLst>
              <a:ext uri="{FF2B5EF4-FFF2-40B4-BE49-F238E27FC236}">
                <a16:creationId xmlns:a16="http://schemas.microsoft.com/office/drawing/2014/main" id="{D16660B2-1E2F-5725-5953-42A1742A5E89}"/>
              </a:ext>
            </a:extLst>
          </p:cNvPr>
          <p:cNvSpPr txBox="1">
            <a:spLocks/>
          </p:cNvSpPr>
          <p:nvPr userDrawn="1"/>
        </p:nvSpPr>
        <p:spPr>
          <a:xfrm>
            <a:off x="4039926" y="6597650"/>
            <a:ext cx="1064148" cy="217488"/>
          </a:xfrm>
          <a:prstGeom prst="rect">
            <a:avLst/>
          </a:prstGeom>
        </p:spPr>
        <p:txBody>
          <a:bodyPr/>
          <a:lstStyle>
            <a:defPPr>
              <a:defRPr lang="ja-JP"/>
            </a:defPPr>
            <a:lvl1pPr marL="0" algn="l" defTabSz="914400" rtl="0" eaLnBrk="1" latinLnBrk="0" hangingPunct="1">
              <a:defRPr kumimoji="1" sz="1200" kern="1200">
                <a:solidFill>
                  <a:schemeClr val="tx1"/>
                </a:solidFill>
                <a:latin typeface="+mj-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lang="en-US" altLang="ja-JP" dirty="0"/>
              <a:t>01.4-</a:t>
            </a:r>
            <a:fld id="{4C5E2FD1-144F-442B-9A84-40AAF03513A2}" type="slidenum">
              <a:rPr lang="en-US" altLang="ja-JP" smtClean="0"/>
              <a:pPr/>
              <a:t>‹#›</a:t>
            </a:fld>
            <a:endParaRPr lang="en-US" altLang="ja-JP" dirty="0"/>
          </a:p>
        </p:txBody>
      </p:sp>
    </p:spTree>
    <p:extLst>
      <p:ext uri="{BB962C8B-B14F-4D97-AF65-F5344CB8AC3E}">
        <p14:creationId xmlns:p14="http://schemas.microsoft.com/office/powerpoint/2010/main" val="3092092048"/>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1859599" name="Rectangle 15"/>
          <p:cNvSpPr>
            <a:spLocks noChangeArrowheads="1"/>
          </p:cNvSpPr>
          <p:nvPr/>
        </p:nvSpPr>
        <p:spPr bwMode="auto">
          <a:xfrm flipV="1">
            <a:off x="0" y="6554788"/>
            <a:ext cx="9144000" cy="42862"/>
          </a:xfrm>
          <a:prstGeom prst="rect">
            <a:avLst/>
          </a:prstGeom>
          <a:gradFill rotWithShape="1">
            <a:gsLst>
              <a:gs pos="0">
                <a:srgbClr val="0033CC"/>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87279" tIns="43640" rIns="87279" bIns="43640"/>
          <a:lstStyle/>
          <a:p>
            <a:endParaRPr lang="ja-JP" altLang="en-US" sz="1286" dirty="0"/>
          </a:p>
        </p:txBody>
      </p:sp>
      <p:sp>
        <p:nvSpPr>
          <p:cNvPr id="1859600" name="Rectangle 16"/>
          <p:cNvSpPr>
            <a:spLocks noChangeArrowheads="1"/>
          </p:cNvSpPr>
          <p:nvPr/>
        </p:nvSpPr>
        <p:spPr bwMode="auto">
          <a:xfrm flipV="1">
            <a:off x="0" y="368660"/>
            <a:ext cx="9144000" cy="42862"/>
          </a:xfrm>
          <a:prstGeom prst="rect">
            <a:avLst/>
          </a:prstGeom>
          <a:gradFill rotWithShape="1">
            <a:gsLst>
              <a:gs pos="0">
                <a:srgbClr val="0033CC"/>
              </a:gs>
              <a:gs pos="100000">
                <a:srgbClr val="C0C0C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lIns="87279" tIns="43640" rIns="87279" bIns="43640"/>
          <a:lstStyle/>
          <a:p>
            <a:endParaRPr lang="ja-JP" altLang="en-US" sz="1286" dirty="0"/>
          </a:p>
        </p:txBody>
      </p:sp>
      <p:sp>
        <p:nvSpPr>
          <p:cNvPr id="5" name="スライド番号プレースホルダー 2"/>
          <p:cNvSpPr>
            <a:spLocks noGrp="1"/>
          </p:cNvSpPr>
          <p:nvPr>
            <p:ph type="sldNum" sz="quarter" idx="4"/>
          </p:nvPr>
        </p:nvSpPr>
        <p:spPr>
          <a:xfrm>
            <a:off x="4039926" y="6597650"/>
            <a:ext cx="1064148" cy="217488"/>
          </a:xfrm>
          <a:prstGeom prst="rect">
            <a:avLst/>
          </a:prstGeom>
        </p:spPr>
        <p:txBody>
          <a:bodyPr/>
          <a:lstStyle>
            <a:lvl1pPr>
              <a:defRPr sz="1200">
                <a:latin typeface="+mj-lt"/>
              </a:defRPr>
            </a:lvl1pPr>
          </a:lstStyle>
          <a:p>
            <a:r>
              <a:rPr lang="en-US" altLang="ja-JP" dirty="0"/>
              <a:t>01.4-</a:t>
            </a:r>
            <a:fld id="{4C5E2FD1-144F-442B-9A84-40AAF03513A2}" type="slidenum">
              <a:rPr lang="en-US" altLang="ja-JP" smtClean="0"/>
              <a:pPr/>
              <a:t>‹#›</a:t>
            </a:fld>
            <a:endParaRPr lang="en-US" altLang="ja-JP" dirty="0"/>
          </a:p>
        </p:txBody>
      </p:sp>
    </p:spTree>
    <p:extLst>
      <p:ext uri="{BB962C8B-B14F-4D97-AF65-F5344CB8AC3E}">
        <p14:creationId xmlns:p14="http://schemas.microsoft.com/office/powerpoint/2010/main" val="2875616850"/>
      </p:ext>
    </p:extLst>
  </p:cSld>
  <p:clrMap bg1="lt1" tx1="dk1" bg2="lt2" tx2="dk2" accent1="accent1" accent2="accent2" accent3="accent3" accent4="accent4" accent5="accent5" accent6="accent6" hlink="hlink" folHlink="folHlink"/>
  <p:sldLayoutIdLst>
    <p:sldLayoutId id="2147483677" r:id="rId1"/>
    <p:sldLayoutId id="2147483683" r:id="rId2"/>
  </p:sldLayoutIdLst>
  <p:transition/>
  <p:hf hdr="0" ftr="0" dt="0"/>
  <p:txStyles>
    <p:titleStyle>
      <a:lvl1pPr algn="ctr" defTabSz="647033" rtl="0" eaLnBrk="1" fontAlgn="base" hangingPunct="1">
        <a:spcBef>
          <a:spcPct val="0"/>
        </a:spcBef>
        <a:spcAft>
          <a:spcPct val="0"/>
        </a:spcAft>
        <a:defRPr kumimoji="1" sz="2929">
          <a:solidFill>
            <a:schemeClr val="tx2"/>
          </a:solidFill>
          <a:latin typeface="+mj-lt"/>
          <a:ea typeface="+mj-ea"/>
          <a:cs typeface="+mj-cs"/>
        </a:defRPr>
      </a:lvl1pPr>
      <a:lvl2pPr algn="ctr" defTabSz="647033" rtl="0" eaLnBrk="1" fontAlgn="base" hangingPunct="1">
        <a:spcBef>
          <a:spcPct val="0"/>
        </a:spcBef>
        <a:spcAft>
          <a:spcPct val="0"/>
        </a:spcAft>
        <a:defRPr kumimoji="1" sz="2929">
          <a:solidFill>
            <a:schemeClr val="tx2"/>
          </a:solidFill>
          <a:latin typeface="Times New Roman" pitchFamily="18" charset="0"/>
          <a:ea typeface="ＭＳ Ｐゴシック" charset="-128"/>
        </a:defRPr>
      </a:lvl2pPr>
      <a:lvl3pPr algn="ctr" defTabSz="647033" rtl="0" eaLnBrk="1" fontAlgn="base" hangingPunct="1">
        <a:spcBef>
          <a:spcPct val="0"/>
        </a:spcBef>
        <a:spcAft>
          <a:spcPct val="0"/>
        </a:spcAft>
        <a:defRPr kumimoji="1" sz="2929">
          <a:solidFill>
            <a:schemeClr val="tx2"/>
          </a:solidFill>
          <a:latin typeface="Times New Roman" pitchFamily="18" charset="0"/>
          <a:ea typeface="ＭＳ Ｐゴシック" charset="-128"/>
        </a:defRPr>
      </a:lvl3pPr>
      <a:lvl4pPr algn="ctr" defTabSz="647033" rtl="0" eaLnBrk="1" fontAlgn="base" hangingPunct="1">
        <a:spcBef>
          <a:spcPct val="0"/>
        </a:spcBef>
        <a:spcAft>
          <a:spcPct val="0"/>
        </a:spcAft>
        <a:defRPr kumimoji="1" sz="2929">
          <a:solidFill>
            <a:schemeClr val="tx2"/>
          </a:solidFill>
          <a:latin typeface="Times New Roman" pitchFamily="18" charset="0"/>
          <a:ea typeface="ＭＳ Ｐゴシック" charset="-128"/>
        </a:defRPr>
      </a:lvl4pPr>
      <a:lvl5pPr algn="ctr" defTabSz="647033" rtl="0" eaLnBrk="1" fontAlgn="base" hangingPunct="1">
        <a:spcBef>
          <a:spcPct val="0"/>
        </a:spcBef>
        <a:spcAft>
          <a:spcPct val="0"/>
        </a:spcAft>
        <a:defRPr kumimoji="1" sz="2929">
          <a:solidFill>
            <a:schemeClr val="tx2"/>
          </a:solidFill>
          <a:latin typeface="Times New Roman" pitchFamily="18" charset="0"/>
          <a:ea typeface="ＭＳ Ｐゴシック" charset="-128"/>
        </a:defRPr>
      </a:lvl5pPr>
      <a:lvl6pPr marL="436406" algn="ctr" defTabSz="647033" rtl="0" eaLnBrk="1" fontAlgn="base" hangingPunct="1">
        <a:spcBef>
          <a:spcPct val="0"/>
        </a:spcBef>
        <a:spcAft>
          <a:spcPct val="0"/>
        </a:spcAft>
        <a:defRPr kumimoji="1" sz="2929">
          <a:solidFill>
            <a:schemeClr val="tx2"/>
          </a:solidFill>
          <a:latin typeface="Times New Roman" pitchFamily="18" charset="0"/>
          <a:ea typeface="ＭＳ Ｐゴシック" charset="-128"/>
        </a:defRPr>
      </a:lvl6pPr>
      <a:lvl7pPr marL="872812" algn="ctr" defTabSz="647033" rtl="0" eaLnBrk="1" fontAlgn="base" hangingPunct="1">
        <a:spcBef>
          <a:spcPct val="0"/>
        </a:spcBef>
        <a:spcAft>
          <a:spcPct val="0"/>
        </a:spcAft>
        <a:defRPr kumimoji="1" sz="2929">
          <a:solidFill>
            <a:schemeClr val="tx2"/>
          </a:solidFill>
          <a:latin typeface="Times New Roman" pitchFamily="18" charset="0"/>
          <a:ea typeface="ＭＳ Ｐゴシック" charset="-128"/>
        </a:defRPr>
      </a:lvl7pPr>
      <a:lvl8pPr marL="1309218" algn="ctr" defTabSz="647033" rtl="0" eaLnBrk="1" fontAlgn="base" hangingPunct="1">
        <a:spcBef>
          <a:spcPct val="0"/>
        </a:spcBef>
        <a:spcAft>
          <a:spcPct val="0"/>
        </a:spcAft>
        <a:defRPr kumimoji="1" sz="2929">
          <a:solidFill>
            <a:schemeClr val="tx2"/>
          </a:solidFill>
          <a:latin typeface="Times New Roman" pitchFamily="18" charset="0"/>
          <a:ea typeface="ＭＳ Ｐゴシック" charset="-128"/>
        </a:defRPr>
      </a:lvl8pPr>
      <a:lvl9pPr marL="1745624" algn="ctr" defTabSz="647033" rtl="0" eaLnBrk="1" fontAlgn="base" hangingPunct="1">
        <a:spcBef>
          <a:spcPct val="0"/>
        </a:spcBef>
        <a:spcAft>
          <a:spcPct val="0"/>
        </a:spcAft>
        <a:defRPr kumimoji="1" sz="2929">
          <a:solidFill>
            <a:schemeClr val="tx2"/>
          </a:solidFill>
          <a:latin typeface="Times New Roman" pitchFamily="18" charset="0"/>
          <a:ea typeface="ＭＳ Ｐゴシック" charset="-128"/>
        </a:defRPr>
      </a:lvl9pPr>
    </p:titleStyle>
    <p:bodyStyle>
      <a:lvl1pPr marL="240933" indent="-240933" algn="l" defTabSz="647033" rtl="0" eaLnBrk="1" fontAlgn="base" hangingPunct="1">
        <a:spcBef>
          <a:spcPct val="20000"/>
        </a:spcBef>
        <a:spcAft>
          <a:spcPct val="0"/>
        </a:spcAft>
        <a:buChar char="•"/>
        <a:defRPr kumimoji="1" sz="2214">
          <a:solidFill>
            <a:schemeClr val="tx1"/>
          </a:solidFill>
          <a:latin typeface="+mn-lt"/>
          <a:ea typeface="+mn-ea"/>
          <a:cs typeface="+mn-cs"/>
        </a:defRPr>
      </a:lvl1pPr>
      <a:lvl2pPr marL="527324" indent="-201535" algn="l" defTabSz="647033" rtl="0" eaLnBrk="1" fontAlgn="base" hangingPunct="1">
        <a:spcBef>
          <a:spcPct val="20000"/>
        </a:spcBef>
        <a:spcAft>
          <a:spcPct val="0"/>
        </a:spcAft>
        <a:buChar char="–"/>
        <a:defRPr kumimoji="1" sz="2000">
          <a:solidFill>
            <a:schemeClr val="tx1"/>
          </a:solidFill>
          <a:latin typeface="+mn-lt"/>
          <a:ea typeface="+mn-ea"/>
        </a:defRPr>
      </a:lvl2pPr>
      <a:lvl3pPr marL="810685" indent="-163653" algn="l" defTabSz="647033" rtl="0" eaLnBrk="1" fontAlgn="base" hangingPunct="1">
        <a:spcBef>
          <a:spcPct val="20000"/>
        </a:spcBef>
        <a:spcAft>
          <a:spcPct val="0"/>
        </a:spcAft>
        <a:buChar char="•"/>
        <a:defRPr kumimoji="1">
          <a:solidFill>
            <a:schemeClr val="tx1"/>
          </a:solidFill>
          <a:latin typeface="+mn-lt"/>
          <a:ea typeface="+mn-ea"/>
        </a:defRPr>
      </a:lvl3pPr>
      <a:lvl4pPr marL="1134959" indent="-162138" algn="l" defTabSz="647033" rtl="0" eaLnBrk="1" fontAlgn="base" hangingPunct="1">
        <a:spcBef>
          <a:spcPct val="20000"/>
        </a:spcBef>
        <a:spcAft>
          <a:spcPct val="0"/>
        </a:spcAft>
        <a:buChar char="–"/>
        <a:defRPr kumimoji="1" sz="1429">
          <a:solidFill>
            <a:schemeClr val="tx1"/>
          </a:solidFill>
          <a:latin typeface="+mn-lt"/>
          <a:ea typeface="+mn-ea"/>
        </a:defRPr>
      </a:lvl4pPr>
      <a:lvl5pPr marL="1457718" indent="-160622" algn="l" defTabSz="647033" rtl="0" eaLnBrk="1" fontAlgn="base" hangingPunct="1">
        <a:spcBef>
          <a:spcPct val="20000"/>
        </a:spcBef>
        <a:spcAft>
          <a:spcPct val="0"/>
        </a:spcAft>
        <a:buChar char="»"/>
        <a:defRPr kumimoji="1" sz="1429">
          <a:solidFill>
            <a:schemeClr val="tx1"/>
          </a:solidFill>
          <a:latin typeface="+mn-lt"/>
          <a:ea typeface="+mn-ea"/>
        </a:defRPr>
      </a:lvl5pPr>
      <a:lvl6pPr marL="1894124" indent="-160622" algn="l" defTabSz="647033" rtl="0" eaLnBrk="1" fontAlgn="base" hangingPunct="1">
        <a:spcBef>
          <a:spcPct val="20000"/>
        </a:spcBef>
        <a:spcAft>
          <a:spcPct val="0"/>
        </a:spcAft>
        <a:buChar char="»"/>
        <a:defRPr kumimoji="1" sz="1429">
          <a:solidFill>
            <a:schemeClr val="tx1"/>
          </a:solidFill>
          <a:latin typeface="+mn-lt"/>
          <a:ea typeface="+mn-ea"/>
        </a:defRPr>
      </a:lvl6pPr>
      <a:lvl7pPr marL="2330530" indent="-160622" algn="l" defTabSz="647033" rtl="0" eaLnBrk="1" fontAlgn="base" hangingPunct="1">
        <a:spcBef>
          <a:spcPct val="20000"/>
        </a:spcBef>
        <a:spcAft>
          <a:spcPct val="0"/>
        </a:spcAft>
        <a:buChar char="»"/>
        <a:defRPr kumimoji="1" sz="1429">
          <a:solidFill>
            <a:schemeClr val="tx1"/>
          </a:solidFill>
          <a:latin typeface="+mn-lt"/>
          <a:ea typeface="+mn-ea"/>
        </a:defRPr>
      </a:lvl7pPr>
      <a:lvl8pPr marL="2766936" indent="-160622" algn="l" defTabSz="647033" rtl="0" eaLnBrk="1" fontAlgn="base" hangingPunct="1">
        <a:spcBef>
          <a:spcPct val="20000"/>
        </a:spcBef>
        <a:spcAft>
          <a:spcPct val="0"/>
        </a:spcAft>
        <a:buChar char="»"/>
        <a:defRPr kumimoji="1" sz="1429">
          <a:solidFill>
            <a:schemeClr val="tx1"/>
          </a:solidFill>
          <a:latin typeface="+mn-lt"/>
          <a:ea typeface="+mn-ea"/>
        </a:defRPr>
      </a:lvl8pPr>
      <a:lvl9pPr marL="3203342" indent="-160622" algn="l" defTabSz="647033" rtl="0" eaLnBrk="1" fontAlgn="base" hangingPunct="1">
        <a:spcBef>
          <a:spcPct val="20000"/>
        </a:spcBef>
        <a:spcAft>
          <a:spcPct val="0"/>
        </a:spcAft>
        <a:buChar char="»"/>
        <a:defRPr kumimoji="1" sz="1429">
          <a:solidFill>
            <a:schemeClr val="tx1"/>
          </a:solidFill>
          <a:latin typeface="+mn-lt"/>
          <a:ea typeface="+mn-ea"/>
        </a:defRPr>
      </a:lvl9pPr>
    </p:bodyStyle>
    <p:otherStyle>
      <a:defPPr>
        <a:defRPr lang="ja-JP"/>
      </a:defPPr>
      <a:lvl1pPr marL="0" algn="l" defTabSz="872812" rtl="0" eaLnBrk="1" latinLnBrk="0" hangingPunct="1">
        <a:defRPr kumimoji="1" sz="1714" kern="1200">
          <a:solidFill>
            <a:schemeClr val="tx1"/>
          </a:solidFill>
          <a:latin typeface="+mn-lt"/>
          <a:ea typeface="+mn-ea"/>
          <a:cs typeface="+mn-cs"/>
        </a:defRPr>
      </a:lvl1pPr>
      <a:lvl2pPr marL="436406" algn="l" defTabSz="872812" rtl="0" eaLnBrk="1" latinLnBrk="0" hangingPunct="1">
        <a:defRPr kumimoji="1" sz="1714" kern="1200">
          <a:solidFill>
            <a:schemeClr val="tx1"/>
          </a:solidFill>
          <a:latin typeface="+mn-lt"/>
          <a:ea typeface="+mn-ea"/>
          <a:cs typeface="+mn-cs"/>
        </a:defRPr>
      </a:lvl2pPr>
      <a:lvl3pPr marL="872812" algn="l" defTabSz="872812" rtl="0" eaLnBrk="1" latinLnBrk="0" hangingPunct="1">
        <a:defRPr kumimoji="1" sz="1714" kern="1200">
          <a:solidFill>
            <a:schemeClr val="tx1"/>
          </a:solidFill>
          <a:latin typeface="+mn-lt"/>
          <a:ea typeface="+mn-ea"/>
          <a:cs typeface="+mn-cs"/>
        </a:defRPr>
      </a:lvl3pPr>
      <a:lvl4pPr marL="1309218" algn="l" defTabSz="872812" rtl="0" eaLnBrk="1" latinLnBrk="0" hangingPunct="1">
        <a:defRPr kumimoji="1" sz="1714" kern="1200">
          <a:solidFill>
            <a:schemeClr val="tx1"/>
          </a:solidFill>
          <a:latin typeface="+mn-lt"/>
          <a:ea typeface="+mn-ea"/>
          <a:cs typeface="+mn-cs"/>
        </a:defRPr>
      </a:lvl4pPr>
      <a:lvl5pPr marL="1745624" algn="l" defTabSz="872812" rtl="0" eaLnBrk="1" latinLnBrk="0" hangingPunct="1">
        <a:defRPr kumimoji="1" sz="1714" kern="1200">
          <a:solidFill>
            <a:schemeClr val="tx1"/>
          </a:solidFill>
          <a:latin typeface="+mn-lt"/>
          <a:ea typeface="+mn-ea"/>
          <a:cs typeface="+mn-cs"/>
        </a:defRPr>
      </a:lvl5pPr>
      <a:lvl6pPr marL="2182031" algn="l" defTabSz="872812" rtl="0" eaLnBrk="1" latinLnBrk="0" hangingPunct="1">
        <a:defRPr kumimoji="1" sz="1714" kern="1200">
          <a:solidFill>
            <a:schemeClr val="tx1"/>
          </a:solidFill>
          <a:latin typeface="+mn-lt"/>
          <a:ea typeface="+mn-ea"/>
          <a:cs typeface="+mn-cs"/>
        </a:defRPr>
      </a:lvl6pPr>
      <a:lvl7pPr marL="2618437" algn="l" defTabSz="872812" rtl="0" eaLnBrk="1" latinLnBrk="0" hangingPunct="1">
        <a:defRPr kumimoji="1" sz="1714" kern="1200">
          <a:solidFill>
            <a:schemeClr val="tx1"/>
          </a:solidFill>
          <a:latin typeface="+mn-lt"/>
          <a:ea typeface="+mn-ea"/>
          <a:cs typeface="+mn-cs"/>
        </a:defRPr>
      </a:lvl7pPr>
      <a:lvl8pPr marL="3054843" algn="l" defTabSz="872812" rtl="0" eaLnBrk="1" latinLnBrk="0" hangingPunct="1">
        <a:defRPr kumimoji="1" sz="1714" kern="1200">
          <a:solidFill>
            <a:schemeClr val="tx1"/>
          </a:solidFill>
          <a:latin typeface="+mn-lt"/>
          <a:ea typeface="+mn-ea"/>
          <a:cs typeface="+mn-cs"/>
        </a:defRPr>
      </a:lvl8pPr>
      <a:lvl9pPr marL="3491249" algn="l" defTabSz="872812" rtl="0" eaLnBrk="1" latinLnBrk="0" hangingPunct="1">
        <a:defRPr kumimoji="1" sz="171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タイトル 1">
            <a:extLst>
              <a:ext uri="{FF2B5EF4-FFF2-40B4-BE49-F238E27FC236}">
                <a16:creationId xmlns:a16="http://schemas.microsoft.com/office/drawing/2014/main" id="{78590E2B-3C14-D541-6D55-DA948DF96CAB}"/>
              </a:ext>
            </a:extLst>
          </p:cNvPr>
          <p:cNvSpPr txBox="1">
            <a:spLocks/>
          </p:cNvSpPr>
          <p:nvPr/>
        </p:nvSpPr>
        <p:spPr>
          <a:xfrm>
            <a:off x="135793" y="85771"/>
            <a:ext cx="8897143" cy="257143"/>
          </a:xfrm>
          <a:prstGeom prst="rect">
            <a:avLst/>
          </a:prstGeom>
        </p:spPr>
        <p:txBody>
          <a:bodyPr lIns="0" tIns="0" rIns="0" bIns="0" anchor="b" anchorCtr="0"/>
          <a:lstStyle>
            <a:lvl1pPr algn="l" defTabSz="905828" rtl="0" eaLnBrk="1" fontAlgn="base" hangingPunct="1">
              <a:spcBef>
                <a:spcPct val="0"/>
              </a:spcBef>
              <a:spcAft>
                <a:spcPct val="0"/>
              </a:spcAft>
              <a:defRPr kumimoji="1" sz="16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2pPr>
            <a:lvl3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3pPr>
            <a:lvl4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4pPr>
            <a:lvl5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5pPr>
            <a:lvl6pPr marL="610956"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6pPr>
            <a:lvl7pPr marL="1221913"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7pPr>
            <a:lvl8pPr marL="1832869"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8pPr>
            <a:lvl9pPr marL="2443825"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9pPr>
          </a:lstStyle>
          <a:p>
            <a:pPr defTabSz="647033"/>
            <a:r>
              <a:rPr lang="en-US" altLang="ja-JP" sz="1200" dirty="0">
                <a:solidFill>
                  <a:prstClr val="black"/>
                </a:solidFill>
                <a:latin typeface="+mn-ea"/>
                <a:ea typeface="+mn-ea"/>
              </a:rPr>
              <a:t>01.4_</a:t>
            </a:r>
            <a:r>
              <a:rPr lang="ja-JP" altLang="en-US" sz="1200" dirty="0">
                <a:solidFill>
                  <a:prstClr val="black"/>
                </a:solidFill>
                <a:latin typeface="+mn-ea"/>
                <a:ea typeface="+mn-ea"/>
              </a:rPr>
              <a:t>双方向番号ポータビリティ対応</a:t>
            </a:r>
            <a:r>
              <a:rPr lang="en-US" altLang="ja-JP" sz="1200" dirty="0">
                <a:solidFill>
                  <a:prstClr val="black"/>
                </a:solidFill>
                <a:latin typeface="+mn-ea"/>
                <a:ea typeface="+mn-ea"/>
              </a:rPr>
              <a:t>_</a:t>
            </a:r>
            <a:r>
              <a:rPr lang="ja-JP" altLang="en-US" sz="1200" dirty="0">
                <a:solidFill>
                  <a:prstClr val="black"/>
                </a:solidFill>
                <a:latin typeface="+mn-ea"/>
                <a:ea typeface="+mn-ea"/>
              </a:rPr>
              <a:t>設備連携</a:t>
            </a:r>
            <a:endParaRPr lang="ja-JP" altLang="en-US" sz="1200" kern="0" dirty="0">
              <a:solidFill>
                <a:prstClr val="black"/>
              </a:solidFill>
              <a:latin typeface="+mn-ea"/>
              <a:ea typeface="+mn-ea"/>
            </a:endParaRPr>
          </a:p>
        </p:txBody>
      </p:sp>
      <p:sp>
        <p:nvSpPr>
          <p:cNvPr id="391" name="コンテンツ プレースホルダー 390">
            <a:extLst>
              <a:ext uri="{FF2B5EF4-FFF2-40B4-BE49-F238E27FC236}">
                <a16:creationId xmlns:a16="http://schemas.microsoft.com/office/drawing/2014/main" id="{631B192C-6353-A024-09EF-602E823FD91C}"/>
              </a:ext>
            </a:extLst>
          </p:cNvPr>
          <p:cNvSpPr>
            <a:spLocks noGrp="1"/>
          </p:cNvSpPr>
          <p:nvPr>
            <p:ph sz="quarter" idx="10"/>
          </p:nvPr>
        </p:nvSpPr>
        <p:spPr>
          <a:xfrm>
            <a:off x="135793" y="471529"/>
            <a:ext cx="8897143" cy="940253"/>
          </a:xfrm>
        </p:spPr>
        <p:txBody>
          <a:bodyPr/>
          <a:lstStyle/>
          <a:p>
            <a:pPr>
              <a:spcBef>
                <a:spcPts val="100"/>
              </a:spcBef>
            </a:pPr>
            <a:r>
              <a:rPr lang="ja-JP" altLang="en-US" sz="1000" u="sng" dirty="0">
                <a:latin typeface="+mn-ea"/>
                <a:ea typeface="+mn-ea"/>
              </a:rPr>
              <a:t>３．４　全体概要（開発機能）</a:t>
            </a:r>
            <a:endParaRPr lang="en-US" altLang="ja-JP" sz="1000" u="sng" dirty="0">
              <a:latin typeface="+mn-ea"/>
              <a:ea typeface="+mn-ea"/>
            </a:endParaRPr>
          </a:p>
          <a:p>
            <a:pPr algn="l">
              <a:spcBef>
                <a:spcPts val="100"/>
              </a:spcBef>
            </a:pPr>
            <a:r>
              <a:rPr lang="ja-JP" altLang="en-US" sz="1000" dirty="0">
                <a:solidFill>
                  <a:prstClr val="black"/>
                </a:solidFill>
                <a:latin typeface="+mn-ea"/>
                <a:ea typeface="+mn-ea"/>
              </a:rPr>
              <a:t>　本開発では</a:t>
            </a:r>
            <a:r>
              <a:rPr lang="ja-JP" altLang="en-US" sz="1000" b="0" i="0" u="none" strike="noStrike" baseline="0" dirty="0">
                <a:latin typeface="+mn-ea"/>
                <a:ea typeface="+mn-ea"/>
              </a:rPr>
              <a:t>現状の片方向番号ポに加え、</a:t>
            </a:r>
            <a:r>
              <a:rPr lang="en-US" altLang="ja-JP" sz="1000" b="0" i="0" u="none" strike="noStrike" baseline="0" dirty="0">
                <a:latin typeface="+mn-ea"/>
                <a:ea typeface="+mn-ea"/>
              </a:rPr>
              <a:t>NTT</a:t>
            </a:r>
            <a:r>
              <a:rPr lang="ja-JP" altLang="en-US" sz="1000" b="0" i="0" u="none" strike="noStrike" baseline="0" dirty="0">
                <a:latin typeface="+mn-ea"/>
                <a:ea typeface="+mn-ea"/>
              </a:rPr>
              <a:t>東⻄ひかりネイティブ番号帯および他事業者ネイティブ番号帯からの番ポも可能とする（双方向番号ポータビリティ）。</a:t>
            </a:r>
            <a:endParaRPr lang="en-US" altLang="ja-JP" sz="1000" b="0" i="0" u="none" strike="noStrike" baseline="0" dirty="0">
              <a:latin typeface="+mn-ea"/>
              <a:ea typeface="+mn-ea"/>
            </a:endParaRPr>
          </a:p>
          <a:p>
            <a:pPr algn="l">
              <a:spcBef>
                <a:spcPts val="100"/>
              </a:spcBef>
            </a:pPr>
            <a:r>
              <a:rPr lang="ja-JP" altLang="en-US" sz="1000" dirty="0">
                <a:latin typeface="+mn-ea"/>
                <a:ea typeface="+mn-ea"/>
              </a:rPr>
              <a:t>　また</a:t>
            </a:r>
            <a:r>
              <a:rPr lang="ja-JP" altLang="en-US" sz="1000" b="0" i="0" u="none" strike="noStrike" baseline="0" dirty="0">
                <a:latin typeface="+mn-ea"/>
                <a:ea typeface="+mn-ea"/>
              </a:rPr>
              <a:t>アクセス</a:t>
            </a:r>
            <a:r>
              <a:rPr lang="en-US" altLang="ja-JP" sz="1000" b="0" i="0" u="none" strike="noStrike" baseline="0" dirty="0">
                <a:latin typeface="+mn-ea"/>
                <a:ea typeface="+mn-ea"/>
              </a:rPr>
              <a:t>PF</a:t>
            </a:r>
            <a:r>
              <a:rPr lang="ja-JP" altLang="en-US" sz="1000" b="0" i="0" u="none" strike="noStrike" baseline="0" dirty="0">
                <a:latin typeface="+mn-ea"/>
                <a:ea typeface="+mn-ea"/>
              </a:rPr>
              <a:t>は、</a:t>
            </a:r>
            <a:r>
              <a:rPr lang="en-US" altLang="ja-JP" sz="1000" b="0" i="0" u="none" strike="noStrike" baseline="0" dirty="0">
                <a:latin typeface="+mn-ea"/>
                <a:ea typeface="+mn-ea"/>
              </a:rPr>
              <a:t>NTT</a:t>
            </a:r>
            <a:r>
              <a:rPr lang="ja-JP" altLang="en-US" sz="1000" b="0" i="0" u="none" strike="noStrike" baseline="0" dirty="0">
                <a:latin typeface="+mn-ea"/>
                <a:ea typeface="+mn-ea"/>
              </a:rPr>
              <a:t>東⻄</a:t>
            </a:r>
            <a:r>
              <a:rPr lang="en-US" altLang="ja-JP" sz="1000" b="0" i="0" u="none" strike="noStrike" baseline="0" dirty="0">
                <a:latin typeface="+mn-ea"/>
                <a:ea typeface="+mn-ea"/>
              </a:rPr>
              <a:t>PSTN</a:t>
            </a:r>
            <a:r>
              <a:rPr lang="ja-JP" altLang="en-US" sz="1000" b="0" i="0" u="none" strike="noStrike" baseline="0" dirty="0">
                <a:latin typeface="+mn-ea"/>
                <a:ea typeface="+mn-ea"/>
              </a:rPr>
              <a:t>ネイティブ番号帯の番ポ工事依頼に加え、</a:t>
            </a:r>
            <a:r>
              <a:rPr lang="en-US" altLang="ja-JP" sz="1000" b="0" i="0" u="none" strike="noStrike" baseline="0" dirty="0">
                <a:latin typeface="+mn-ea"/>
                <a:ea typeface="+mn-ea"/>
              </a:rPr>
              <a:t>NTT</a:t>
            </a:r>
            <a:r>
              <a:rPr lang="ja-JP" altLang="en-US" sz="1000" b="0" i="0" u="none" strike="noStrike" baseline="0" dirty="0">
                <a:latin typeface="+mn-ea"/>
                <a:ea typeface="+mn-ea"/>
              </a:rPr>
              <a:t>東⻄ひかりネイティブ番号帯および他事業者ネイティブ番号帯の番ポ工事依頼を可能とする。</a:t>
            </a:r>
            <a:endParaRPr lang="en-US" altLang="ja-JP" sz="1000" dirty="0">
              <a:solidFill>
                <a:prstClr val="black"/>
              </a:solidFill>
              <a:latin typeface="+mn-ea"/>
              <a:ea typeface="+mn-ea"/>
            </a:endParaRPr>
          </a:p>
          <a:p>
            <a:pPr algn="l">
              <a:spcBef>
                <a:spcPts val="100"/>
              </a:spcBef>
            </a:pPr>
            <a:r>
              <a:rPr lang="ja-JP" altLang="en-US" sz="1000" dirty="0">
                <a:solidFill>
                  <a:prstClr val="black"/>
                </a:solidFill>
                <a:latin typeface="+mn-ea"/>
                <a:ea typeface="+mn-ea"/>
              </a:rPr>
              <a:t>　本施策における開発機能（設備連携）を以下に示す。</a:t>
            </a:r>
          </a:p>
          <a:p>
            <a:pPr>
              <a:spcBef>
                <a:spcPts val="100"/>
              </a:spcBef>
            </a:pPr>
            <a:r>
              <a:rPr lang="ja-JP" altLang="en-US" sz="1000" dirty="0">
                <a:latin typeface="+mn-ea"/>
                <a:ea typeface="+mn-ea"/>
              </a:rPr>
              <a:t>　</a:t>
            </a:r>
            <a:r>
              <a:rPr lang="en-US" altLang="ja-JP" sz="1000" b="1" dirty="0">
                <a:latin typeface="+mn-ea"/>
                <a:ea typeface="+mn-ea"/>
              </a:rPr>
              <a:t>【</a:t>
            </a:r>
            <a:r>
              <a:rPr lang="ja-JP" altLang="en-US" sz="1000" b="1" dirty="0">
                <a:latin typeface="+mn-ea"/>
                <a:ea typeface="+mn-ea"/>
              </a:rPr>
              <a:t>要件１：</a:t>
            </a:r>
            <a:r>
              <a:rPr lang="ja-JP" altLang="en-US" sz="1000" b="1" i="0" u="none" strike="noStrike" baseline="0" dirty="0">
                <a:latin typeface="+mn-ea"/>
                <a:ea typeface="+mn-ea"/>
              </a:rPr>
              <a:t>他事業者ネイティブ番号・ひかりネイティブ番号のポートイン／ポートアウト工事を可能にする対応</a:t>
            </a:r>
            <a:r>
              <a:rPr lang="en-US" altLang="ja-JP" sz="1000" b="1" dirty="0">
                <a:latin typeface="+mn-ea"/>
                <a:ea typeface="+mn-ea"/>
              </a:rPr>
              <a:t>】</a:t>
            </a:r>
            <a:r>
              <a:rPr lang="ja-JP" altLang="en-US" sz="1000" b="1" dirty="0">
                <a:latin typeface="+mn-ea"/>
                <a:ea typeface="+mn-ea"/>
              </a:rPr>
              <a:t>　　</a:t>
            </a:r>
            <a:r>
              <a:rPr lang="ja-JP" altLang="en-US" sz="1000" dirty="0">
                <a:latin typeface="+mn-ea"/>
                <a:ea typeface="+mn-ea"/>
              </a:rPr>
              <a:t>　　　　　　　説明項番：</a:t>
            </a:r>
            <a:r>
              <a:rPr lang="en-US" altLang="ja-JP" sz="1000" b="1" kern="0" dirty="0">
                <a:latin typeface="+mn-ea"/>
                <a:ea typeface="+mn-ea"/>
              </a:rPr>
              <a:t>【</a:t>
            </a:r>
            <a:r>
              <a:rPr lang="ja-JP" altLang="en-US" sz="1000" b="1" kern="0" dirty="0">
                <a:latin typeface="+mn-ea"/>
                <a:ea typeface="+mn-ea"/>
              </a:rPr>
              <a:t>ア</a:t>
            </a:r>
            <a:r>
              <a:rPr lang="en-US" altLang="ja-JP" sz="1000" b="1" kern="0" dirty="0">
                <a:latin typeface="+mn-ea"/>
                <a:ea typeface="+mn-ea"/>
              </a:rPr>
              <a:t>】</a:t>
            </a:r>
            <a:r>
              <a:rPr lang="ja-JP" altLang="en-US" sz="1000" b="1" kern="0" dirty="0">
                <a:latin typeface="+mn-ea"/>
                <a:ea typeface="+mn-ea"/>
              </a:rPr>
              <a:t>、</a:t>
            </a:r>
            <a:r>
              <a:rPr lang="en-US" altLang="ja-JP" sz="1000" b="1" kern="0" dirty="0">
                <a:latin typeface="+mn-ea"/>
                <a:ea typeface="+mn-ea"/>
              </a:rPr>
              <a:t> 【</a:t>
            </a:r>
            <a:r>
              <a:rPr lang="ja-JP" altLang="en-US" sz="1000" b="1" kern="0" dirty="0">
                <a:latin typeface="+mn-ea"/>
                <a:ea typeface="+mn-ea"/>
              </a:rPr>
              <a:t>イ</a:t>
            </a:r>
            <a:r>
              <a:rPr lang="en-US" altLang="ja-JP" sz="1000" b="1" kern="0" dirty="0">
                <a:latin typeface="+mn-ea"/>
                <a:ea typeface="+mn-ea"/>
              </a:rPr>
              <a:t>】</a:t>
            </a:r>
            <a:r>
              <a:rPr lang="ja-JP" altLang="en-US" sz="1000" b="1" kern="0" dirty="0">
                <a:solidFill>
                  <a:srgbClr val="000000"/>
                </a:solidFill>
                <a:latin typeface="+mn-ea"/>
                <a:ea typeface="+mn-ea"/>
              </a:rPr>
              <a:t>、</a:t>
            </a:r>
            <a:r>
              <a:rPr lang="en-US" altLang="ja-JP" sz="1000" b="1" kern="0" dirty="0">
                <a:latin typeface="+mn-ea"/>
                <a:ea typeface="+mn-ea"/>
              </a:rPr>
              <a:t> 【</a:t>
            </a:r>
            <a:r>
              <a:rPr lang="ja-JP" altLang="en-US" sz="1000" b="1" kern="0" dirty="0">
                <a:latin typeface="+mn-ea"/>
                <a:ea typeface="+mn-ea"/>
              </a:rPr>
              <a:t>オ</a:t>
            </a:r>
            <a:r>
              <a:rPr lang="en-US" altLang="ja-JP" sz="1000" b="1" kern="0" dirty="0">
                <a:latin typeface="+mn-ea"/>
                <a:ea typeface="+mn-ea"/>
              </a:rPr>
              <a:t>】</a:t>
            </a:r>
          </a:p>
        </p:txBody>
      </p:sp>
      <p:grpSp>
        <p:nvGrpSpPr>
          <p:cNvPr id="193" name="グループ化 192">
            <a:extLst>
              <a:ext uri="{FF2B5EF4-FFF2-40B4-BE49-F238E27FC236}">
                <a16:creationId xmlns:a16="http://schemas.microsoft.com/office/drawing/2014/main" id="{F79FA075-C9E1-008D-21C7-E43A2F41B453}"/>
              </a:ext>
            </a:extLst>
          </p:cNvPr>
          <p:cNvGrpSpPr/>
          <p:nvPr/>
        </p:nvGrpSpPr>
        <p:grpSpPr>
          <a:xfrm>
            <a:off x="3347499" y="1606163"/>
            <a:ext cx="5509003" cy="4261704"/>
            <a:chOff x="2224335" y="2075957"/>
            <a:chExt cx="7290930" cy="4452836"/>
          </a:xfrm>
        </p:grpSpPr>
        <p:sp>
          <p:nvSpPr>
            <p:cNvPr id="194" name="Rectangle 11">
              <a:extLst>
                <a:ext uri="{FF2B5EF4-FFF2-40B4-BE49-F238E27FC236}">
                  <a16:creationId xmlns:a16="http://schemas.microsoft.com/office/drawing/2014/main" id="{F59EAA88-4CC2-BF9B-24EF-5364AE620400}"/>
                </a:ext>
              </a:extLst>
            </p:cNvPr>
            <p:cNvSpPr>
              <a:spLocks noChangeArrowheads="1"/>
            </p:cNvSpPr>
            <p:nvPr/>
          </p:nvSpPr>
          <p:spPr bwMode="auto">
            <a:xfrm>
              <a:off x="8467919" y="2075957"/>
              <a:ext cx="1047346" cy="781050"/>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64230" tIns="33399" rIns="64230" bIns="33399" anchor="t"/>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defTabSz="652022" eaLnBrk="1" fontAlgn="base" hangingPunct="1">
                <a:spcBef>
                  <a:spcPct val="0"/>
                </a:spcBef>
                <a:spcAft>
                  <a:spcPct val="0"/>
                </a:spcAft>
                <a:defRPr/>
              </a:pPr>
              <a:r>
                <a:rPr lang="ja-JP" altLang="en-US" sz="786">
                  <a:solidFill>
                    <a:prstClr val="black"/>
                  </a:solidFill>
                  <a:latin typeface="+mn-ea"/>
                  <a:ea typeface="+mn-ea"/>
                </a:rPr>
                <a:t>メタル系システム</a:t>
              </a:r>
            </a:p>
          </p:txBody>
        </p:sp>
        <p:sp>
          <p:nvSpPr>
            <p:cNvPr id="195" name="Rectangle 12">
              <a:extLst>
                <a:ext uri="{FF2B5EF4-FFF2-40B4-BE49-F238E27FC236}">
                  <a16:creationId xmlns:a16="http://schemas.microsoft.com/office/drawing/2014/main" id="{637875DF-CEA4-DC40-DA2C-F6066A8A87C4}"/>
                </a:ext>
              </a:extLst>
            </p:cNvPr>
            <p:cNvSpPr>
              <a:spLocks noChangeArrowheads="1"/>
            </p:cNvSpPr>
            <p:nvPr/>
          </p:nvSpPr>
          <p:spPr bwMode="auto">
            <a:xfrm>
              <a:off x="2262887" y="3139396"/>
              <a:ext cx="7246938" cy="2883543"/>
            </a:xfrm>
            <a:prstGeom prst="rect">
              <a:avLst/>
            </a:prstGeom>
            <a:solidFill>
              <a:srgbClr val="CCFFCC"/>
            </a:solidFill>
            <a:ln w="19050" algn="ctr">
              <a:solidFill>
                <a:schemeClr val="tx1"/>
              </a:solidFill>
              <a:miter lim="800000"/>
              <a:headEnd/>
              <a:tailEnd/>
            </a:ln>
            <a:effectLst>
              <a:outerShdw dist="35921" dir="2700000" algn="ctr" rotWithShape="0">
                <a:schemeClr val="bg2"/>
              </a:outerShdw>
            </a:effectLst>
          </p:spPr>
          <p:txBody>
            <a:bodyPr wrap="none" lIns="64230" tIns="33399" rIns="64230" bIns="33399"/>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defTabSz="652022" eaLnBrk="1" fontAlgn="base" hangingPunct="1">
                <a:spcBef>
                  <a:spcPct val="0"/>
                </a:spcBef>
                <a:spcAft>
                  <a:spcPct val="0"/>
                </a:spcAft>
                <a:defRPr/>
              </a:pPr>
              <a:r>
                <a:rPr lang="ja-JP" altLang="en-US" sz="714" b="1" dirty="0">
                  <a:solidFill>
                    <a:prstClr val="black"/>
                  </a:solidFill>
                  <a:latin typeface="+mn-ea"/>
                  <a:ea typeface="+mn-ea"/>
                </a:rPr>
                <a:t>　　　　　　　　　　　　　　　　　　　　　　　　　　　　　　　　　　　 アクセス</a:t>
              </a:r>
              <a:r>
                <a:rPr lang="en-US" altLang="ja-JP" sz="714" b="1" dirty="0">
                  <a:solidFill>
                    <a:prstClr val="black"/>
                  </a:solidFill>
                  <a:latin typeface="+mn-ea"/>
                  <a:ea typeface="+mn-ea"/>
                </a:rPr>
                <a:t>PF</a:t>
              </a:r>
            </a:p>
          </p:txBody>
        </p:sp>
        <p:sp>
          <p:nvSpPr>
            <p:cNvPr id="196" name="Rectangle 13">
              <a:extLst>
                <a:ext uri="{FF2B5EF4-FFF2-40B4-BE49-F238E27FC236}">
                  <a16:creationId xmlns:a16="http://schemas.microsoft.com/office/drawing/2014/main" id="{F326CE7B-E903-9F7F-4D99-6A53FDA56F67}"/>
                </a:ext>
              </a:extLst>
            </p:cNvPr>
            <p:cNvSpPr>
              <a:spLocks noChangeArrowheads="1"/>
            </p:cNvSpPr>
            <p:nvPr/>
          </p:nvSpPr>
          <p:spPr bwMode="auto">
            <a:xfrm>
              <a:off x="2224336" y="2075957"/>
              <a:ext cx="6204350" cy="781050"/>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64230" tIns="33399" rIns="64230" bIns="33399" anchor="t"/>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defTabSz="652022" eaLnBrk="1" fontAlgn="base" hangingPunct="1">
                <a:spcBef>
                  <a:spcPct val="0"/>
                </a:spcBef>
                <a:spcAft>
                  <a:spcPct val="0"/>
                </a:spcAft>
                <a:defRPr/>
              </a:pPr>
              <a:r>
                <a:rPr lang="ja-JP" altLang="en-US" sz="786" dirty="0">
                  <a:solidFill>
                    <a:prstClr val="black"/>
                  </a:solidFill>
                  <a:latin typeface="+mn-ea"/>
                  <a:ea typeface="+mn-ea"/>
                </a:rPr>
                <a:t>フロント</a:t>
              </a:r>
              <a:r>
                <a:rPr lang="ja-JP" altLang="en-US" sz="714" dirty="0">
                  <a:solidFill>
                    <a:prstClr val="black"/>
                  </a:solidFill>
                  <a:latin typeface="+mn-ea"/>
                  <a:ea typeface="+mn-ea"/>
                </a:rPr>
                <a:t>系システム　　　　　　　　　　　　　　　　　　　　　　　　</a:t>
              </a:r>
            </a:p>
          </p:txBody>
        </p:sp>
        <p:sp>
          <p:nvSpPr>
            <p:cNvPr id="197" name="Line 49">
              <a:extLst>
                <a:ext uri="{FF2B5EF4-FFF2-40B4-BE49-F238E27FC236}">
                  <a16:creationId xmlns:a16="http://schemas.microsoft.com/office/drawing/2014/main" id="{B76BCAB0-5579-E2E0-F86B-497E776EEC15}"/>
                </a:ext>
              </a:extLst>
            </p:cNvPr>
            <p:cNvSpPr>
              <a:spLocks noChangeShapeType="1"/>
            </p:cNvSpPr>
            <p:nvPr/>
          </p:nvSpPr>
          <p:spPr bwMode="auto">
            <a:xfrm flipV="1">
              <a:off x="5554825" y="2871562"/>
              <a:ext cx="0" cy="267833"/>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2" tIns="32651" rIns="65302" bIns="32651"/>
            <a:lstStyle/>
            <a:p>
              <a:pPr algn="ctr" defTabSz="653156" fontAlgn="base">
                <a:spcBef>
                  <a:spcPct val="0"/>
                </a:spcBef>
                <a:spcAft>
                  <a:spcPct val="0"/>
                </a:spcAft>
                <a:defRPr/>
              </a:pPr>
              <a:endParaRPr lang="ja-JP" altLang="en-US" sz="714">
                <a:solidFill>
                  <a:prstClr val="black"/>
                </a:solidFill>
                <a:latin typeface="+mn-ea"/>
              </a:endParaRPr>
            </a:p>
          </p:txBody>
        </p:sp>
        <p:sp>
          <p:nvSpPr>
            <p:cNvPr id="198" name="Line 54">
              <a:extLst>
                <a:ext uri="{FF2B5EF4-FFF2-40B4-BE49-F238E27FC236}">
                  <a16:creationId xmlns:a16="http://schemas.microsoft.com/office/drawing/2014/main" id="{B266C037-C69C-F62B-605E-DD372EBFEBC7}"/>
                </a:ext>
              </a:extLst>
            </p:cNvPr>
            <p:cNvSpPr>
              <a:spLocks noChangeShapeType="1"/>
            </p:cNvSpPr>
            <p:nvPr/>
          </p:nvSpPr>
          <p:spPr bwMode="auto">
            <a:xfrm flipH="1" flipV="1">
              <a:off x="8971974" y="2857006"/>
              <a:ext cx="0" cy="304297"/>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2" tIns="32651" rIns="65302" bIns="32651"/>
            <a:lstStyle/>
            <a:p>
              <a:pPr algn="ctr" defTabSz="653156" fontAlgn="base">
                <a:spcBef>
                  <a:spcPct val="0"/>
                </a:spcBef>
                <a:spcAft>
                  <a:spcPct val="0"/>
                </a:spcAft>
                <a:defRPr/>
              </a:pPr>
              <a:endParaRPr lang="ja-JP" altLang="en-US" sz="714">
                <a:solidFill>
                  <a:prstClr val="black"/>
                </a:solidFill>
                <a:latin typeface="+mn-ea"/>
              </a:endParaRPr>
            </a:p>
          </p:txBody>
        </p:sp>
        <p:sp>
          <p:nvSpPr>
            <p:cNvPr id="199" name="Rectangle 14">
              <a:extLst>
                <a:ext uri="{FF2B5EF4-FFF2-40B4-BE49-F238E27FC236}">
                  <a16:creationId xmlns:a16="http://schemas.microsoft.com/office/drawing/2014/main" id="{6289D137-A7FA-D816-E216-1BC57A0F99BF}"/>
                </a:ext>
              </a:extLst>
            </p:cNvPr>
            <p:cNvSpPr>
              <a:spLocks noChangeArrowheads="1"/>
            </p:cNvSpPr>
            <p:nvPr/>
          </p:nvSpPr>
          <p:spPr bwMode="auto">
            <a:xfrm>
              <a:off x="7882925" y="5521533"/>
              <a:ext cx="1169988" cy="395289"/>
            </a:xfrm>
            <a:prstGeom prst="rect">
              <a:avLst/>
            </a:prstGeom>
            <a:solidFill>
              <a:srgbClr val="FFFFCC"/>
            </a:solidFill>
            <a:ln w="12700" algn="ctr">
              <a:solidFill>
                <a:schemeClr val="tx1"/>
              </a:solidFill>
              <a:miter lim="800000"/>
              <a:headEnd/>
              <a:tailEnd/>
            </a:ln>
          </p:spPr>
          <p:txBody>
            <a:bodyPr lIns="12855" tIns="0" rIns="12855" bIns="32651" anchor="ctr"/>
            <a:lstStyle/>
            <a:p>
              <a:pPr algn="ctr" defTabSz="463786" fontAlgn="base">
                <a:lnSpc>
                  <a:spcPct val="150000"/>
                </a:lnSpc>
                <a:spcBef>
                  <a:spcPct val="0"/>
                </a:spcBef>
                <a:spcAft>
                  <a:spcPct val="0"/>
                </a:spcAft>
                <a:defRPr/>
              </a:pPr>
              <a:r>
                <a:rPr lang="ja-JP" altLang="en-US" sz="714" dirty="0">
                  <a:solidFill>
                    <a:prstClr val="black"/>
                  </a:solidFill>
                  <a:latin typeface="+mn-ea"/>
                </a:rPr>
                <a:t>オーダ制御</a:t>
              </a:r>
            </a:p>
          </p:txBody>
        </p:sp>
        <p:sp>
          <p:nvSpPr>
            <p:cNvPr id="200" name="Rectangle 14">
              <a:extLst>
                <a:ext uri="{FF2B5EF4-FFF2-40B4-BE49-F238E27FC236}">
                  <a16:creationId xmlns:a16="http://schemas.microsoft.com/office/drawing/2014/main" id="{B8D75326-E767-3C7E-1153-733F21AAB181}"/>
                </a:ext>
              </a:extLst>
            </p:cNvPr>
            <p:cNvSpPr>
              <a:spLocks noChangeArrowheads="1"/>
            </p:cNvSpPr>
            <p:nvPr/>
          </p:nvSpPr>
          <p:spPr bwMode="auto">
            <a:xfrm>
              <a:off x="2282439" y="3354704"/>
              <a:ext cx="7077075" cy="2017933"/>
            </a:xfrm>
            <a:prstGeom prst="rect">
              <a:avLst/>
            </a:prstGeom>
            <a:solidFill>
              <a:schemeClr val="bg1"/>
            </a:solidFill>
            <a:ln w="15875" algn="ctr">
              <a:solidFill>
                <a:schemeClr val="tx1"/>
              </a:solidFill>
              <a:miter lim="800000"/>
              <a:headEnd/>
              <a:tailEnd/>
            </a:ln>
          </p:spPr>
          <p:txBody>
            <a:bodyPr lIns="12855" tIns="0" rIns="12855" bIns="32651"/>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defTabSz="463786" eaLnBrk="1" fontAlgn="base" hangingPunct="1">
                <a:lnSpc>
                  <a:spcPct val="150000"/>
                </a:lnSpc>
                <a:spcBef>
                  <a:spcPct val="0"/>
                </a:spcBef>
                <a:spcAft>
                  <a:spcPct val="0"/>
                </a:spcAft>
                <a:defRPr/>
              </a:pPr>
              <a:r>
                <a:rPr lang="ja-JP" altLang="en-US" sz="714" dirty="0">
                  <a:solidFill>
                    <a:prstClr val="black"/>
                  </a:solidFill>
                  <a:latin typeface="+mn-ea"/>
                  <a:ea typeface="+mn-ea"/>
                </a:rPr>
                <a:t>設備連携</a:t>
              </a:r>
            </a:p>
          </p:txBody>
        </p:sp>
        <p:sp>
          <p:nvSpPr>
            <p:cNvPr id="201" name="Rectangle 14">
              <a:extLst>
                <a:ext uri="{FF2B5EF4-FFF2-40B4-BE49-F238E27FC236}">
                  <a16:creationId xmlns:a16="http://schemas.microsoft.com/office/drawing/2014/main" id="{C6041AA3-A89C-20A6-5ABA-D5491D817847}"/>
                </a:ext>
              </a:extLst>
            </p:cNvPr>
            <p:cNvSpPr>
              <a:spLocks noChangeArrowheads="1"/>
            </p:cNvSpPr>
            <p:nvPr/>
          </p:nvSpPr>
          <p:spPr bwMode="auto">
            <a:xfrm>
              <a:off x="2764824" y="5521533"/>
              <a:ext cx="1187450" cy="395289"/>
            </a:xfrm>
            <a:prstGeom prst="rect">
              <a:avLst/>
            </a:prstGeom>
            <a:solidFill>
              <a:schemeClr val="bg1">
                <a:lumMod val="75000"/>
              </a:schemeClr>
            </a:solidFill>
            <a:ln w="12700" algn="ctr">
              <a:solidFill>
                <a:schemeClr val="tx1"/>
              </a:solidFill>
              <a:miter lim="800000"/>
              <a:headEnd/>
              <a:tailEnd/>
            </a:ln>
          </p:spPr>
          <p:txBody>
            <a:bodyPr lIns="12855" tIns="0" rIns="12855" bIns="32651" anchor="ctr"/>
            <a:lstStyle/>
            <a:p>
              <a:pPr algn="ctr" defTabSz="463786" fontAlgn="base">
                <a:lnSpc>
                  <a:spcPct val="150000"/>
                </a:lnSpc>
                <a:spcBef>
                  <a:spcPct val="0"/>
                </a:spcBef>
                <a:spcAft>
                  <a:spcPct val="0"/>
                </a:spcAft>
                <a:defRPr/>
              </a:pPr>
              <a:r>
                <a:rPr lang="ja-JP" altLang="en-US" sz="714" dirty="0">
                  <a:solidFill>
                    <a:prstClr val="black"/>
                  </a:solidFill>
                  <a:latin typeface="+mn-ea"/>
                </a:rPr>
                <a:t>納期情報管理</a:t>
              </a:r>
            </a:p>
          </p:txBody>
        </p:sp>
        <p:sp>
          <p:nvSpPr>
            <p:cNvPr id="202" name="Rectangle 14">
              <a:extLst>
                <a:ext uri="{FF2B5EF4-FFF2-40B4-BE49-F238E27FC236}">
                  <a16:creationId xmlns:a16="http://schemas.microsoft.com/office/drawing/2014/main" id="{7E4E7756-C2B7-B6E7-3AB9-76C15769914A}"/>
                </a:ext>
              </a:extLst>
            </p:cNvPr>
            <p:cNvSpPr>
              <a:spLocks noChangeArrowheads="1"/>
            </p:cNvSpPr>
            <p:nvPr/>
          </p:nvSpPr>
          <p:spPr bwMode="auto">
            <a:xfrm>
              <a:off x="4030063" y="5521533"/>
              <a:ext cx="1189037" cy="395289"/>
            </a:xfrm>
            <a:prstGeom prst="rect">
              <a:avLst/>
            </a:prstGeom>
            <a:solidFill>
              <a:srgbClr val="FFFFCC"/>
            </a:solidFill>
            <a:ln w="12700" algn="ctr">
              <a:solidFill>
                <a:schemeClr val="tx1"/>
              </a:solidFill>
              <a:miter lim="800000"/>
              <a:headEnd/>
              <a:tailEnd/>
            </a:ln>
          </p:spPr>
          <p:txBody>
            <a:bodyPr lIns="12855" tIns="0" rIns="12855" bIns="32651"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defTabSz="463786" eaLnBrk="1" fontAlgn="base" hangingPunct="1">
                <a:lnSpc>
                  <a:spcPct val="150000"/>
                </a:lnSpc>
                <a:spcBef>
                  <a:spcPct val="0"/>
                </a:spcBef>
                <a:spcAft>
                  <a:spcPct val="0"/>
                </a:spcAft>
                <a:defRPr/>
              </a:pPr>
              <a:r>
                <a:rPr lang="ja-JP" altLang="en-US" sz="714" dirty="0">
                  <a:solidFill>
                    <a:prstClr val="black"/>
                  </a:solidFill>
                  <a:latin typeface="+mn-ea"/>
                  <a:ea typeface="+mn-ea"/>
                </a:rPr>
                <a:t>統合</a:t>
              </a:r>
              <a:r>
                <a:rPr lang="en-US" altLang="ja-JP" sz="714" dirty="0">
                  <a:solidFill>
                    <a:prstClr val="black"/>
                  </a:solidFill>
                  <a:latin typeface="+mn-ea"/>
                  <a:ea typeface="+mn-ea"/>
                </a:rPr>
                <a:t>HHC</a:t>
              </a:r>
              <a:endParaRPr lang="ja-JP" altLang="en-US" sz="714" dirty="0">
                <a:solidFill>
                  <a:prstClr val="black"/>
                </a:solidFill>
                <a:latin typeface="+mn-ea"/>
                <a:ea typeface="+mn-ea"/>
              </a:endParaRPr>
            </a:p>
          </p:txBody>
        </p:sp>
        <p:sp>
          <p:nvSpPr>
            <p:cNvPr id="203" name="Rectangle 14">
              <a:extLst>
                <a:ext uri="{FF2B5EF4-FFF2-40B4-BE49-F238E27FC236}">
                  <a16:creationId xmlns:a16="http://schemas.microsoft.com/office/drawing/2014/main" id="{75BFA5DC-B76B-386B-616D-F2C53F8D17A2}"/>
                </a:ext>
              </a:extLst>
            </p:cNvPr>
            <p:cNvSpPr>
              <a:spLocks noChangeArrowheads="1"/>
            </p:cNvSpPr>
            <p:nvPr/>
          </p:nvSpPr>
          <p:spPr bwMode="auto">
            <a:xfrm>
              <a:off x="5314349" y="5521533"/>
              <a:ext cx="1187450" cy="395289"/>
            </a:xfrm>
            <a:prstGeom prst="rect">
              <a:avLst/>
            </a:prstGeom>
            <a:solidFill>
              <a:schemeClr val="bg1">
                <a:lumMod val="75000"/>
              </a:schemeClr>
            </a:solidFill>
            <a:ln w="12700" algn="ctr">
              <a:solidFill>
                <a:schemeClr val="tx1"/>
              </a:solidFill>
              <a:miter lim="800000"/>
              <a:headEnd/>
              <a:tailEnd/>
            </a:ln>
          </p:spPr>
          <p:txBody>
            <a:bodyPr lIns="12855" tIns="0" rIns="12855" bIns="32651" anchor="ctr"/>
            <a:lstStyle/>
            <a:p>
              <a:pPr algn="ctr" defTabSz="463786" fontAlgn="base">
                <a:lnSpc>
                  <a:spcPct val="150000"/>
                </a:lnSpc>
                <a:spcBef>
                  <a:spcPct val="0"/>
                </a:spcBef>
                <a:spcAft>
                  <a:spcPct val="0"/>
                </a:spcAft>
                <a:defRPr/>
              </a:pPr>
              <a:r>
                <a:rPr lang="ja-JP" altLang="en-US" sz="714">
                  <a:solidFill>
                    <a:prstClr val="black"/>
                  </a:solidFill>
                  <a:latin typeface="+mn-ea"/>
                </a:rPr>
                <a:t>個体管理</a:t>
              </a:r>
            </a:p>
          </p:txBody>
        </p:sp>
        <p:sp>
          <p:nvSpPr>
            <p:cNvPr id="204" name="Rectangle 14">
              <a:extLst>
                <a:ext uri="{FF2B5EF4-FFF2-40B4-BE49-F238E27FC236}">
                  <a16:creationId xmlns:a16="http://schemas.microsoft.com/office/drawing/2014/main" id="{B6E744ED-2534-829C-1986-089C7FD0C18C}"/>
                </a:ext>
              </a:extLst>
            </p:cNvPr>
            <p:cNvSpPr>
              <a:spLocks noChangeArrowheads="1"/>
            </p:cNvSpPr>
            <p:nvPr/>
          </p:nvSpPr>
          <p:spPr bwMode="auto">
            <a:xfrm>
              <a:off x="6598637" y="5521533"/>
              <a:ext cx="1187450" cy="395289"/>
            </a:xfrm>
            <a:prstGeom prst="rect">
              <a:avLst/>
            </a:prstGeom>
            <a:solidFill>
              <a:schemeClr val="bg1">
                <a:lumMod val="75000"/>
              </a:schemeClr>
            </a:solidFill>
            <a:ln w="12700" algn="ctr">
              <a:solidFill>
                <a:schemeClr val="tx1"/>
              </a:solidFill>
              <a:miter lim="800000"/>
              <a:headEnd/>
              <a:tailEnd/>
            </a:ln>
          </p:spPr>
          <p:txBody>
            <a:bodyPr lIns="12855" tIns="0" rIns="12855" bIns="32651" anchor="ctr"/>
            <a:lstStyle/>
            <a:p>
              <a:pPr algn="ctr" defTabSz="463786" fontAlgn="base">
                <a:lnSpc>
                  <a:spcPct val="150000"/>
                </a:lnSpc>
                <a:spcBef>
                  <a:spcPct val="0"/>
                </a:spcBef>
                <a:spcAft>
                  <a:spcPct val="0"/>
                </a:spcAft>
                <a:defRPr/>
              </a:pPr>
              <a:r>
                <a:rPr lang="ja-JP" altLang="en-US" sz="714" dirty="0">
                  <a:solidFill>
                    <a:prstClr val="black"/>
                  </a:solidFill>
                  <a:latin typeface="+mn-ea"/>
                </a:rPr>
                <a:t>情報配信</a:t>
              </a:r>
            </a:p>
          </p:txBody>
        </p:sp>
        <p:sp>
          <p:nvSpPr>
            <p:cNvPr id="205" name="Rectangle 13">
              <a:extLst>
                <a:ext uri="{FF2B5EF4-FFF2-40B4-BE49-F238E27FC236}">
                  <a16:creationId xmlns:a16="http://schemas.microsoft.com/office/drawing/2014/main" id="{B2ACE240-B09A-015B-C469-5AC057ED3D8A}"/>
                </a:ext>
              </a:extLst>
            </p:cNvPr>
            <p:cNvSpPr>
              <a:spLocks noChangeArrowheads="1"/>
            </p:cNvSpPr>
            <p:nvPr/>
          </p:nvSpPr>
          <p:spPr bwMode="auto">
            <a:xfrm>
              <a:off x="2224335" y="6133129"/>
              <a:ext cx="7290929" cy="395664"/>
            </a:xfrm>
            <a:prstGeom prst="rect">
              <a:avLst/>
            </a:prstGeom>
            <a:solidFill>
              <a:schemeClr val="bg1">
                <a:lumMod val="75000"/>
              </a:schemeClr>
            </a:solidFill>
            <a:ln w="19050" algn="ctr">
              <a:solidFill>
                <a:schemeClr val="tx1"/>
              </a:solidFill>
              <a:miter lim="800000"/>
              <a:headEnd/>
              <a:tailEnd/>
            </a:ln>
            <a:effectLst>
              <a:outerShdw dist="35921" dir="2700000" algn="ctr" rotWithShape="0">
                <a:schemeClr val="bg2"/>
              </a:outerShdw>
            </a:effectLst>
          </p:spPr>
          <p:txBody>
            <a:bodyPr wrap="none" lIns="64230" tIns="33399" rIns="64230" bIns="33399" anchor="ctr"/>
            <a:lstStyle>
              <a:lvl1pPr defTabSz="912813" eaLnBrk="0" hangingPunct="0">
                <a:defRPr kumimoji="1" sz="900">
                  <a:solidFill>
                    <a:schemeClr val="tx1"/>
                  </a:solidFill>
                  <a:latin typeface="Times New Roman" pitchFamily="18" charset="0"/>
                  <a:ea typeface="ＭＳ Ｐゴシック" charset="-128"/>
                </a:defRPr>
              </a:lvl1pPr>
              <a:lvl2pPr marL="742950" indent="-285750" defTabSz="912813" eaLnBrk="0" hangingPunct="0">
                <a:defRPr kumimoji="1" sz="900">
                  <a:solidFill>
                    <a:schemeClr val="tx1"/>
                  </a:solidFill>
                  <a:latin typeface="Times New Roman" pitchFamily="18" charset="0"/>
                  <a:ea typeface="ＭＳ Ｐゴシック" charset="-128"/>
                </a:defRPr>
              </a:lvl2pPr>
              <a:lvl3pPr marL="1143000" indent="-228600" defTabSz="912813" eaLnBrk="0" hangingPunct="0">
                <a:defRPr kumimoji="1" sz="900">
                  <a:solidFill>
                    <a:schemeClr val="tx1"/>
                  </a:solidFill>
                  <a:latin typeface="Times New Roman" pitchFamily="18" charset="0"/>
                  <a:ea typeface="ＭＳ Ｐゴシック" charset="-128"/>
                </a:defRPr>
              </a:lvl3pPr>
              <a:lvl4pPr marL="1600200" indent="-228600" defTabSz="912813" eaLnBrk="0" hangingPunct="0">
                <a:defRPr kumimoji="1" sz="900">
                  <a:solidFill>
                    <a:schemeClr val="tx1"/>
                  </a:solidFill>
                  <a:latin typeface="Times New Roman" pitchFamily="18" charset="0"/>
                  <a:ea typeface="ＭＳ Ｐゴシック" charset="-128"/>
                </a:defRPr>
              </a:lvl4pPr>
              <a:lvl5pPr marL="2057400" indent="-228600" defTabSz="912813" eaLnBrk="0" hangingPunct="0">
                <a:defRPr kumimoji="1" sz="900">
                  <a:solidFill>
                    <a:schemeClr val="tx1"/>
                  </a:solidFill>
                  <a:latin typeface="Times New Roman" pitchFamily="18" charset="0"/>
                  <a:ea typeface="ＭＳ Ｐゴシック" charset="-128"/>
                </a:defRPr>
              </a:lvl5pPr>
              <a:lvl6pPr marL="25146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912813"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defTabSz="652022" eaLnBrk="1" fontAlgn="base" hangingPunct="1">
                <a:spcBef>
                  <a:spcPct val="0"/>
                </a:spcBef>
                <a:spcAft>
                  <a:spcPct val="0"/>
                </a:spcAft>
                <a:defRPr/>
              </a:pPr>
              <a:r>
                <a:rPr lang="ja-JP" altLang="en-US" sz="786" dirty="0">
                  <a:solidFill>
                    <a:prstClr val="black"/>
                  </a:solidFill>
                  <a:latin typeface="+mn-ea"/>
                  <a:ea typeface="+mn-ea"/>
                </a:rPr>
                <a:t>バックヤード系システム</a:t>
              </a:r>
            </a:p>
          </p:txBody>
        </p:sp>
        <p:sp>
          <p:nvSpPr>
            <p:cNvPr id="206" name="Line 49">
              <a:extLst>
                <a:ext uri="{FF2B5EF4-FFF2-40B4-BE49-F238E27FC236}">
                  <a16:creationId xmlns:a16="http://schemas.microsoft.com/office/drawing/2014/main" id="{6153239E-77AC-B680-E21C-4D1E7C55CCB4}"/>
                </a:ext>
              </a:extLst>
            </p:cNvPr>
            <p:cNvSpPr>
              <a:spLocks noChangeShapeType="1"/>
            </p:cNvSpPr>
            <p:nvPr/>
          </p:nvSpPr>
          <p:spPr bwMode="auto">
            <a:xfrm flipH="1" flipV="1">
              <a:off x="5847805" y="6041624"/>
              <a:ext cx="794" cy="91505"/>
            </a:xfrm>
            <a:prstGeom prst="line">
              <a:avLst/>
            </a:prstGeom>
            <a:noFill/>
            <a:ln w="127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lIns="65302" tIns="32651" rIns="65302" bIns="32651"/>
            <a:lstStyle/>
            <a:p>
              <a:pPr algn="ctr" defTabSz="653156" fontAlgn="base">
                <a:spcBef>
                  <a:spcPct val="0"/>
                </a:spcBef>
                <a:spcAft>
                  <a:spcPct val="0"/>
                </a:spcAft>
                <a:defRPr/>
              </a:pPr>
              <a:endParaRPr lang="ja-JP" altLang="en-US" sz="714">
                <a:solidFill>
                  <a:prstClr val="black"/>
                </a:solidFill>
                <a:latin typeface="+mn-ea"/>
              </a:endParaRPr>
            </a:p>
          </p:txBody>
        </p:sp>
        <p:sp>
          <p:nvSpPr>
            <p:cNvPr id="207" name="正方形/長方形 206">
              <a:extLst>
                <a:ext uri="{FF2B5EF4-FFF2-40B4-BE49-F238E27FC236}">
                  <a16:creationId xmlns:a16="http://schemas.microsoft.com/office/drawing/2014/main" id="{EFB5C46F-579C-E719-94F0-099225D7B118}"/>
                </a:ext>
              </a:extLst>
            </p:cNvPr>
            <p:cNvSpPr/>
            <p:nvPr/>
          </p:nvSpPr>
          <p:spPr bwMode="auto">
            <a:xfrm>
              <a:off x="2667716" y="4146175"/>
              <a:ext cx="1001620" cy="434993"/>
            </a:xfrm>
            <a:prstGeom prst="rect">
              <a:avLst/>
            </a:prstGeom>
            <a:solidFill>
              <a:srgbClr val="FFF7D7"/>
            </a:solidFill>
            <a:ln w="6350" cap="flat" cmpd="sng" algn="ctr">
              <a:solidFill>
                <a:schemeClr val="tx1"/>
              </a:solidFill>
              <a:prstDash val="solid"/>
              <a:round/>
              <a:headEnd type="none" w="med" len="med"/>
              <a:tailEnd type="none" w="med" len="med"/>
            </a:ln>
            <a:effectLst/>
          </p:spPr>
          <p:txBody>
            <a:bodyPr vert="horz" wrap="square" lIns="25714" tIns="25714" rIns="25714" bIns="25714" numCol="1" rtlCol="0" anchor="ctr" anchorCtr="0" compatLnSpc="1">
              <a:prstTxWarp prst="textNoShape">
                <a:avLst/>
              </a:prstTxWarp>
            </a:bodyPr>
            <a:lstStyle/>
            <a:p>
              <a:pPr algn="ctr" defTabSz="463786"/>
              <a:r>
                <a:rPr lang="ja-JP" altLang="en-US" sz="714" dirty="0">
                  <a:latin typeface="+mn-ea"/>
                </a:rPr>
                <a:t>即決</a:t>
              </a:r>
            </a:p>
          </p:txBody>
        </p:sp>
        <p:sp>
          <p:nvSpPr>
            <p:cNvPr id="208" name="正方形/長方形 207">
              <a:extLst>
                <a:ext uri="{FF2B5EF4-FFF2-40B4-BE49-F238E27FC236}">
                  <a16:creationId xmlns:a16="http://schemas.microsoft.com/office/drawing/2014/main" id="{541D137D-D6FC-7B61-294C-2A0B41768172}"/>
                </a:ext>
              </a:extLst>
            </p:cNvPr>
            <p:cNvSpPr/>
            <p:nvPr/>
          </p:nvSpPr>
          <p:spPr bwMode="auto">
            <a:xfrm>
              <a:off x="3948720" y="3666265"/>
              <a:ext cx="3635156" cy="1445536"/>
            </a:xfrm>
            <a:prstGeom prst="rect">
              <a:avLst/>
            </a:prstGeom>
            <a:solidFill>
              <a:srgbClr val="FFF7D7"/>
            </a:solidFill>
            <a:ln w="6350" cap="flat" cmpd="sng" algn="ctr">
              <a:solidFill>
                <a:schemeClr val="tx1"/>
              </a:solidFill>
              <a:prstDash val="solid"/>
              <a:round/>
              <a:headEnd type="none" w="med" len="med"/>
              <a:tailEnd type="none" w="med" len="med"/>
            </a:ln>
            <a:effectLst/>
          </p:spPr>
          <p:txBody>
            <a:bodyPr vert="horz" wrap="square" lIns="25714" tIns="25714" rIns="25714" bIns="25714" numCol="1" rtlCol="0" anchor="t" anchorCtr="0" compatLnSpc="1">
              <a:prstTxWarp prst="textNoShape">
                <a:avLst/>
              </a:prstTxWarp>
            </a:bodyPr>
            <a:lstStyle/>
            <a:p>
              <a:pPr defTabSz="463786"/>
              <a:r>
                <a:rPr lang="en-US" altLang="ja-JP" sz="714" dirty="0">
                  <a:latin typeface="+mn-ea"/>
                </a:rPr>
                <a:t>SO</a:t>
              </a:r>
              <a:r>
                <a:rPr lang="ja-JP" altLang="en-US" sz="714" dirty="0">
                  <a:latin typeface="+mn-ea"/>
                </a:rPr>
                <a:t>流通</a:t>
              </a:r>
            </a:p>
          </p:txBody>
        </p:sp>
        <p:sp>
          <p:nvSpPr>
            <p:cNvPr id="209" name="正方形/長方形 208">
              <a:extLst>
                <a:ext uri="{FF2B5EF4-FFF2-40B4-BE49-F238E27FC236}">
                  <a16:creationId xmlns:a16="http://schemas.microsoft.com/office/drawing/2014/main" id="{C9553E1A-ADE8-8A7D-229D-F782818E8934}"/>
                </a:ext>
              </a:extLst>
            </p:cNvPr>
            <p:cNvSpPr/>
            <p:nvPr/>
          </p:nvSpPr>
          <p:spPr bwMode="auto">
            <a:xfrm>
              <a:off x="7708053" y="3981469"/>
              <a:ext cx="1001620" cy="434993"/>
            </a:xfrm>
            <a:prstGeom prst="rect">
              <a:avLst/>
            </a:prstGeom>
            <a:solidFill>
              <a:srgbClr val="FFF7D7"/>
            </a:solidFill>
            <a:ln w="6350" cap="flat" cmpd="sng" algn="ctr">
              <a:solidFill>
                <a:schemeClr val="tx1"/>
              </a:solidFill>
              <a:prstDash val="solid"/>
              <a:round/>
              <a:headEnd type="none" w="med" len="med"/>
              <a:tailEnd type="none" w="med" len="med"/>
            </a:ln>
            <a:effectLst/>
          </p:spPr>
          <p:txBody>
            <a:bodyPr vert="horz" wrap="square" lIns="25714" tIns="25714" rIns="25714" bIns="25714" numCol="1" rtlCol="0" anchor="ctr" anchorCtr="0" compatLnSpc="1">
              <a:prstTxWarp prst="textNoShape">
                <a:avLst/>
              </a:prstTxWarp>
            </a:bodyPr>
            <a:lstStyle/>
            <a:p>
              <a:pPr algn="ctr" defTabSz="463786"/>
              <a:r>
                <a:rPr lang="en-US" altLang="ja-JP" sz="714" dirty="0">
                  <a:latin typeface="+mn-ea"/>
                </a:rPr>
                <a:t>SO</a:t>
              </a:r>
              <a:r>
                <a:rPr lang="ja-JP" altLang="en-US" sz="714" dirty="0">
                  <a:latin typeface="+mn-ea"/>
                </a:rPr>
                <a:t>照会</a:t>
              </a:r>
            </a:p>
          </p:txBody>
        </p:sp>
        <p:sp>
          <p:nvSpPr>
            <p:cNvPr id="210" name="正方形/長方形 209">
              <a:extLst>
                <a:ext uri="{FF2B5EF4-FFF2-40B4-BE49-F238E27FC236}">
                  <a16:creationId xmlns:a16="http://schemas.microsoft.com/office/drawing/2014/main" id="{C472CCCE-66B0-FAAC-48D2-05004872B44F}"/>
                </a:ext>
              </a:extLst>
            </p:cNvPr>
            <p:cNvSpPr/>
            <p:nvPr/>
          </p:nvSpPr>
          <p:spPr bwMode="auto">
            <a:xfrm>
              <a:off x="7707856" y="4676808"/>
              <a:ext cx="1001620" cy="434993"/>
            </a:xfrm>
            <a:prstGeom prst="rect">
              <a:avLst/>
            </a:prstGeom>
            <a:solidFill>
              <a:srgbClr val="FFF7D7"/>
            </a:solidFill>
            <a:ln w="6350" cap="flat" cmpd="sng" algn="ctr">
              <a:solidFill>
                <a:schemeClr val="tx1"/>
              </a:solidFill>
              <a:prstDash val="solid"/>
              <a:round/>
              <a:headEnd type="none" w="med" len="med"/>
              <a:tailEnd type="none" w="med" len="med"/>
            </a:ln>
            <a:effectLst/>
          </p:spPr>
          <p:txBody>
            <a:bodyPr vert="horz" wrap="square" lIns="25714" tIns="25714" rIns="25714" bIns="25714" numCol="1" rtlCol="0" anchor="ctr" anchorCtr="0" compatLnSpc="1">
              <a:prstTxWarp prst="textNoShape">
                <a:avLst/>
              </a:prstTxWarp>
            </a:bodyPr>
            <a:lstStyle/>
            <a:p>
              <a:pPr algn="ctr" defTabSz="463786"/>
              <a:r>
                <a:rPr lang="ja-JP" altLang="en-US" sz="714" dirty="0">
                  <a:latin typeface="+mn-ea"/>
                </a:rPr>
                <a:t>運用支援</a:t>
              </a:r>
            </a:p>
          </p:txBody>
        </p:sp>
        <p:sp>
          <p:nvSpPr>
            <p:cNvPr id="211" name="正方形/長方形 210">
              <a:extLst>
                <a:ext uri="{FF2B5EF4-FFF2-40B4-BE49-F238E27FC236}">
                  <a16:creationId xmlns:a16="http://schemas.microsoft.com/office/drawing/2014/main" id="{9EA87D4D-3D29-9955-21B7-0C5E534BB729}"/>
                </a:ext>
              </a:extLst>
            </p:cNvPr>
            <p:cNvSpPr/>
            <p:nvPr/>
          </p:nvSpPr>
          <p:spPr bwMode="auto">
            <a:xfrm>
              <a:off x="4091304" y="3923520"/>
              <a:ext cx="1001619" cy="434992"/>
            </a:xfrm>
            <a:prstGeom prst="rect">
              <a:avLst/>
            </a:prstGeom>
            <a:solidFill>
              <a:srgbClr val="FFF7D7"/>
            </a:solidFill>
            <a:ln w="6350" cap="flat" cmpd="sng" algn="ctr">
              <a:solidFill>
                <a:schemeClr val="tx1"/>
              </a:solidFill>
              <a:prstDash val="solid"/>
              <a:round/>
              <a:headEnd type="none" w="med" len="med"/>
              <a:tailEnd type="none" w="med" len="med"/>
            </a:ln>
            <a:effectLst/>
          </p:spPr>
          <p:txBody>
            <a:bodyPr vert="horz" wrap="square" lIns="25714" tIns="25714" rIns="25714" bIns="25714" numCol="1" rtlCol="0" anchor="ctr" anchorCtr="0" compatLnSpc="1">
              <a:prstTxWarp prst="textNoShape">
                <a:avLst/>
              </a:prstTxWarp>
            </a:bodyPr>
            <a:lstStyle/>
            <a:p>
              <a:pPr algn="ctr" defTabSz="463786"/>
              <a:r>
                <a:rPr lang="zh-TW" altLang="en-US" sz="714" dirty="0">
                  <a:latin typeface="+mn-ea"/>
                </a:rPr>
                <a:t>光</a:t>
              </a:r>
              <a:r>
                <a:rPr lang="en-US" altLang="zh-TW" sz="714" dirty="0">
                  <a:latin typeface="+mn-ea"/>
                </a:rPr>
                <a:t>SO</a:t>
              </a:r>
              <a:r>
                <a:rPr lang="zh-TW" altLang="en-US" sz="714" dirty="0">
                  <a:latin typeface="+mn-ea"/>
                </a:rPr>
                <a:t>工事情報流通</a:t>
              </a:r>
              <a:endParaRPr lang="ja-JP" altLang="en-US" sz="714" dirty="0">
                <a:latin typeface="+mn-ea"/>
              </a:endParaRPr>
            </a:p>
          </p:txBody>
        </p:sp>
        <p:sp>
          <p:nvSpPr>
            <p:cNvPr id="212" name="正方形/長方形 211">
              <a:extLst>
                <a:ext uri="{FF2B5EF4-FFF2-40B4-BE49-F238E27FC236}">
                  <a16:creationId xmlns:a16="http://schemas.microsoft.com/office/drawing/2014/main" id="{FB8A13BC-60D4-9605-6B50-D44EDC53A2DC}"/>
                </a:ext>
              </a:extLst>
            </p:cNvPr>
            <p:cNvSpPr/>
            <p:nvPr/>
          </p:nvSpPr>
          <p:spPr bwMode="auto">
            <a:xfrm>
              <a:off x="5219874" y="3913991"/>
              <a:ext cx="1054446" cy="434993"/>
            </a:xfrm>
            <a:prstGeom prst="rect">
              <a:avLst/>
            </a:prstGeom>
            <a:solidFill>
              <a:srgbClr val="FFF7D7"/>
            </a:solidFill>
            <a:ln w="6350" cap="flat" cmpd="sng" algn="ctr">
              <a:solidFill>
                <a:schemeClr val="tx1"/>
              </a:solidFill>
              <a:prstDash val="solid"/>
              <a:round/>
              <a:headEnd type="none" w="med" len="med"/>
              <a:tailEnd type="none" w="med" len="med"/>
            </a:ln>
            <a:effectLst/>
          </p:spPr>
          <p:txBody>
            <a:bodyPr vert="horz" wrap="square" lIns="25714" tIns="25714" rIns="25714" bIns="25714" numCol="1" rtlCol="0" anchor="ctr" anchorCtr="0" compatLnSpc="1">
              <a:prstTxWarp prst="textNoShape">
                <a:avLst/>
              </a:prstTxWarp>
            </a:bodyPr>
            <a:lstStyle/>
            <a:p>
              <a:pPr algn="ctr" defTabSz="463786"/>
              <a:r>
                <a:rPr lang="ja-JP" altLang="en-US" sz="714" dirty="0">
                  <a:latin typeface="+mn-ea"/>
                </a:rPr>
                <a:t>マンション設備選定情報流通</a:t>
              </a:r>
            </a:p>
          </p:txBody>
        </p:sp>
        <p:sp>
          <p:nvSpPr>
            <p:cNvPr id="213" name="正方形/長方形 212">
              <a:extLst>
                <a:ext uri="{FF2B5EF4-FFF2-40B4-BE49-F238E27FC236}">
                  <a16:creationId xmlns:a16="http://schemas.microsoft.com/office/drawing/2014/main" id="{8B9C7053-44CE-7ED8-E101-350C35BD9469}"/>
                </a:ext>
              </a:extLst>
            </p:cNvPr>
            <p:cNvSpPr/>
            <p:nvPr/>
          </p:nvSpPr>
          <p:spPr bwMode="auto">
            <a:xfrm>
              <a:off x="5206609" y="4525213"/>
              <a:ext cx="1054446" cy="434993"/>
            </a:xfrm>
            <a:prstGeom prst="rect">
              <a:avLst/>
            </a:prstGeom>
            <a:solidFill>
              <a:srgbClr val="FFF7D7"/>
            </a:solidFill>
            <a:ln w="12700" cap="flat" cmpd="sng" algn="ctr">
              <a:solidFill>
                <a:srgbClr val="0000FF"/>
              </a:solidFill>
              <a:prstDash val="solid"/>
              <a:round/>
              <a:headEnd type="none" w="med" len="med"/>
              <a:tailEnd type="none" w="med" len="med"/>
            </a:ln>
            <a:effectLst/>
          </p:spPr>
          <p:txBody>
            <a:bodyPr vert="horz" wrap="square" lIns="25714" tIns="25714" rIns="25714" bIns="25714" numCol="1" rtlCol="0" anchor="ctr" anchorCtr="0" compatLnSpc="1">
              <a:prstTxWarp prst="textNoShape">
                <a:avLst/>
              </a:prstTxWarp>
            </a:bodyPr>
            <a:lstStyle/>
            <a:p>
              <a:pPr algn="ctr" defTabSz="463786"/>
              <a:r>
                <a:rPr lang="ja-JP" altLang="en-US" sz="714" dirty="0">
                  <a:latin typeface="+mn-ea"/>
                </a:rPr>
                <a:t>ひかり電話</a:t>
              </a:r>
              <a:endParaRPr lang="en-US" altLang="ja-JP" sz="714" dirty="0">
                <a:latin typeface="+mn-ea"/>
              </a:endParaRPr>
            </a:p>
            <a:p>
              <a:pPr algn="ctr" defTabSz="463786"/>
              <a:r>
                <a:rPr lang="ja-JP" altLang="en-US" sz="714" dirty="0">
                  <a:latin typeface="+mn-ea"/>
                </a:rPr>
                <a:t>情報流通</a:t>
              </a:r>
            </a:p>
          </p:txBody>
        </p:sp>
        <p:sp>
          <p:nvSpPr>
            <p:cNvPr id="214" name="正方形/長方形 213">
              <a:extLst>
                <a:ext uri="{FF2B5EF4-FFF2-40B4-BE49-F238E27FC236}">
                  <a16:creationId xmlns:a16="http://schemas.microsoft.com/office/drawing/2014/main" id="{8E027FE8-E6F2-1311-B781-5EFE5F828C00}"/>
                </a:ext>
              </a:extLst>
            </p:cNvPr>
            <p:cNvSpPr/>
            <p:nvPr/>
          </p:nvSpPr>
          <p:spPr bwMode="auto">
            <a:xfrm>
              <a:off x="6398007" y="3925428"/>
              <a:ext cx="1054446" cy="423557"/>
            </a:xfrm>
            <a:prstGeom prst="rect">
              <a:avLst/>
            </a:prstGeom>
            <a:solidFill>
              <a:srgbClr val="FFF7D7"/>
            </a:solidFill>
            <a:ln w="6350" cap="flat" cmpd="sng" algn="ctr">
              <a:solidFill>
                <a:schemeClr val="tx1"/>
              </a:solidFill>
              <a:prstDash val="solid"/>
              <a:round/>
              <a:headEnd type="none" w="med" len="med"/>
              <a:tailEnd type="none" w="med" len="med"/>
            </a:ln>
            <a:effectLst/>
          </p:spPr>
          <p:txBody>
            <a:bodyPr vert="horz" wrap="square" lIns="25714" tIns="25714" rIns="25714" bIns="25714" numCol="1" rtlCol="0" anchor="ctr" anchorCtr="0" compatLnSpc="1">
              <a:prstTxWarp prst="textNoShape">
                <a:avLst/>
              </a:prstTxWarp>
            </a:bodyPr>
            <a:lstStyle/>
            <a:p>
              <a:pPr algn="ctr" defTabSz="463786"/>
              <a:r>
                <a:rPr lang="en-US" altLang="ja-JP" sz="714" dirty="0">
                  <a:latin typeface="+mn-ea"/>
                </a:rPr>
                <a:t>B</a:t>
              </a:r>
              <a:r>
                <a:rPr lang="ja-JP" altLang="en-US" sz="714" dirty="0">
                  <a:latin typeface="+mn-ea"/>
                </a:rPr>
                <a:t>フレ設備</a:t>
              </a:r>
              <a:endParaRPr lang="en-US" altLang="ja-JP" sz="714" dirty="0">
                <a:latin typeface="+mn-ea"/>
              </a:endParaRPr>
            </a:p>
            <a:p>
              <a:pPr algn="ctr" defTabSz="463786"/>
              <a:r>
                <a:rPr lang="ja-JP" altLang="en-US" sz="714" dirty="0">
                  <a:latin typeface="+mn-ea"/>
                </a:rPr>
                <a:t>情報流通</a:t>
              </a:r>
            </a:p>
          </p:txBody>
        </p:sp>
        <p:sp>
          <p:nvSpPr>
            <p:cNvPr id="215" name="Rectangle 55">
              <a:extLst>
                <a:ext uri="{FF2B5EF4-FFF2-40B4-BE49-F238E27FC236}">
                  <a16:creationId xmlns:a16="http://schemas.microsoft.com/office/drawing/2014/main" id="{9861596F-5F08-CE12-5D17-87E1E828BF3C}"/>
                </a:ext>
              </a:extLst>
            </p:cNvPr>
            <p:cNvSpPr>
              <a:spLocks noChangeArrowheads="1"/>
            </p:cNvSpPr>
            <p:nvPr/>
          </p:nvSpPr>
          <p:spPr bwMode="auto">
            <a:xfrm flipH="1">
              <a:off x="2292596" y="2370760"/>
              <a:ext cx="6103314" cy="122825"/>
            </a:xfrm>
            <a:prstGeom prst="rect">
              <a:avLst/>
            </a:prstGeom>
            <a:solidFill>
              <a:srgbClr val="4F81BD"/>
            </a:solidFill>
            <a:ln w="6350" algn="ctr">
              <a:noFill/>
              <a:miter lim="800000"/>
              <a:headEnd/>
              <a:tailEnd/>
            </a:ln>
            <a:effectLst/>
          </p:spPr>
          <p:txBody>
            <a:bodyPr wrap="none" lIns="12857" tIns="25714" rIns="12857" bIns="25714"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defTabSz="653156" eaLnBrk="1" hangingPunct="1">
                <a:defRPr/>
              </a:pPr>
              <a:r>
                <a:rPr lang="ja-JP" altLang="en-US" sz="643" b="1" kern="0" dirty="0">
                  <a:solidFill>
                    <a:prstClr val="white"/>
                  </a:solidFill>
                  <a:latin typeface="+mn-ea"/>
                  <a:ea typeface="+mn-ea"/>
                </a:rPr>
                <a:t>　　　　　光</a:t>
              </a:r>
              <a:endParaRPr lang="en-US" altLang="ja-JP" sz="643" b="1" kern="0" dirty="0">
                <a:solidFill>
                  <a:prstClr val="white"/>
                </a:solidFill>
                <a:latin typeface="+mn-ea"/>
                <a:ea typeface="+mn-ea"/>
              </a:endParaRPr>
            </a:p>
          </p:txBody>
        </p:sp>
        <p:sp>
          <p:nvSpPr>
            <p:cNvPr id="216" name="Rectangle 55">
              <a:extLst>
                <a:ext uri="{FF2B5EF4-FFF2-40B4-BE49-F238E27FC236}">
                  <a16:creationId xmlns:a16="http://schemas.microsoft.com/office/drawing/2014/main" id="{5AFB9461-5862-99DA-DA0B-A61FFBE00C2F}"/>
                </a:ext>
              </a:extLst>
            </p:cNvPr>
            <p:cNvSpPr>
              <a:spLocks noChangeArrowheads="1"/>
            </p:cNvSpPr>
            <p:nvPr/>
          </p:nvSpPr>
          <p:spPr bwMode="auto">
            <a:xfrm flipH="1">
              <a:off x="8624654" y="2326954"/>
              <a:ext cx="594302" cy="169389"/>
            </a:xfrm>
            <a:prstGeom prst="rect">
              <a:avLst/>
            </a:prstGeom>
            <a:solidFill>
              <a:srgbClr val="4F81BD"/>
            </a:solidFill>
            <a:ln w="6350" algn="ctr">
              <a:noFill/>
              <a:miter lim="800000"/>
              <a:headEnd/>
              <a:tailEnd/>
            </a:ln>
            <a:effectLst/>
          </p:spPr>
          <p:txBody>
            <a:bodyPr wrap="none" lIns="12857" tIns="25714" rIns="12857" bIns="25714"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defTabSz="653156" eaLnBrk="1" hangingPunct="1">
                <a:defRPr/>
              </a:pPr>
              <a:r>
                <a:rPr lang="ja-JP" altLang="en-US" sz="643" b="1" kern="0" dirty="0">
                  <a:solidFill>
                    <a:prstClr val="white"/>
                  </a:solidFill>
                  <a:latin typeface="+mn-ea"/>
                  <a:ea typeface="+mn-ea"/>
                </a:rPr>
                <a:t>メタル</a:t>
              </a:r>
              <a:endParaRPr lang="en-US" altLang="ja-JP" sz="643" b="1" kern="0" dirty="0">
                <a:solidFill>
                  <a:prstClr val="white"/>
                </a:solidFill>
                <a:latin typeface="+mn-ea"/>
                <a:ea typeface="+mn-ea"/>
              </a:endParaRPr>
            </a:p>
          </p:txBody>
        </p:sp>
        <p:sp>
          <p:nvSpPr>
            <p:cNvPr id="274" name="Rectangle 55">
              <a:extLst>
                <a:ext uri="{FF2B5EF4-FFF2-40B4-BE49-F238E27FC236}">
                  <a16:creationId xmlns:a16="http://schemas.microsoft.com/office/drawing/2014/main" id="{66E4131D-71A7-F6B8-A7EA-954203A9AB32}"/>
                </a:ext>
              </a:extLst>
            </p:cNvPr>
            <p:cNvSpPr>
              <a:spLocks noChangeArrowheads="1"/>
            </p:cNvSpPr>
            <p:nvPr/>
          </p:nvSpPr>
          <p:spPr bwMode="auto">
            <a:xfrm flipH="1">
              <a:off x="7115695" y="2526010"/>
              <a:ext cx="605494" cy="284400"/>
            </a:xfrm>
            <a:prstGeom prst="rect">
              <a:avLst/>
            </a:prstGeom>
            <a:solidFill>
              <a:sysClr val="window" lastClr="FFFFFF">
                <a:lumMod val="95000"/>
              </a:sysClr>
            </a:solidFill>
            <a:ln w="12700" algn="ctr">
              <a:solidFill>
                <a:srgbClr val="0000FF"/>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en-US" altLang="ja-JP" sz="643" kern="0" dirty="0">
                  <a:solidFill>
                    <a:prstClr val="black"/>
                  </a:solidFill>
                  <a:latin typeface="+mn-ea"/>
                  <a:ea typeface="+mn-ea"/>
                </a:rPr>
                <a:t>BB-</a:t>
              </a:r>
            </a:p>
            <a:p>
              <a:pPr marL="244933" indent="-244933" algn="ctr" defTabSz="653156" eaLnBrk="1" hangingPunct="1">
                <a:defRPr/>
              </a:pPr>
              <a:r>
                <a:rPr lang="en-US" altLang="ja-JP" sz="643" kern="0" dirty="0">
                  <a:solidFill>
                    <a:prstClr val="black"/>
                  </a:solidFill>
                  <a:latin typeface="+mn-ea"/>
                  <a:ea typeface="+mn-ea"/>
                </a:rPr>
                <a:t>CASTAR</a:t>
              </a:r>
            </a:p>
          </p:txBody>
        </p:sp>
        <p:sp>
          <p:nvSpPr>
            <p:cNvPr id="275" name="Rectangle 55">
              <a:extLst>
                <a:ext uri="{FF2B5EF4-FFF2-40B4-BE49-F238E27FC236}">
                  <a16:creationId xmlns:a16="http://schemas.microsoft.com/office/drawing/2014/main" id="{94F54C6E-9231-3A26-A51C-B598859F9A47}"/>
                </a:ext>
              </a:extLst>
            </p:cNvPr>
            <p:cNvSpPr>
              <a:spLocks noChangeArrowheads="1"/>
            </p:cNvSpPr>
            <p:nvPr/>
          </p:nvSpPr>
          <p:spPr bwMode="auto">
            <a:xfrm flipH="1">
              <a:off x="4131448" y="2526010"/>
              <a:ext cx="709068" cy="284400"/>
            </a:xfrm>
            <a:prstGeom prst="rect">
              <a:avLst/>
            </a:prstGeom>
            <a:solidFill>
              <a:sysClr val="window" lastClr="FFFFFF">
                <a:lumMod val="95000"/>
              </a:sysClr>
            </a:solidFill>
            <a:ln w="6350" algn="ctr">
              <a:solidFill>
                <a:sysClr val="window" lastClr="FFFFFF">
                  <a:lumMod val="50000"/>
                </a:sysClr>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en-US" altLang="ja-JP" sz="643" kern="0" dirty="0">
                  <a:solidFill>
                    <a:prstClr val="black"/>
                  </a:solidFill>
                  <a:latin typeface="+mn-ea"/>
                  <a:ea typeface="+mn-ea"/>
                </a:rPr>
                <a:t>Frontier</a:t>
              </a:r>
            </a:p>
          </p:txBody>
        </p:sp>
        <p:sp>
          <p:nvSpPr>
            <p:cNvPr id="276" name="Rectangle 55">
              <a:extLst>
                <a:ext uri="{FF2B5EF4-FFF2-40B4-BE49-F238E27FC236}">
                  <a16:creationId xmlns:a16="http://schemas.microsoft.com/office/drawing/2014/main" id="{791E76BD-3A08-B3CC-B1B8-BCC0BC42E786}"/>
                </a:ext>
              </a:extLst>
            </p:cNvPr>
            <p:cNvSpPr>
              <a:spLocks noChangeArrowheads="1"/>
            </p:cNvSpPr>
            <p:nvPr/>
          </p:nvSpPr>
          <p:spPr bwMode="auto">
            <a:xfrm flipH="1">
              <a:off x="3452866" y="2526010"/>
              <a:ext cx="609496" cy="284400"/>
            </a:xfrm>
            <a:prstGeom prst="rect">
              <a:avLst/>
            </a:prstGeom>
            <a:solidFill>
              <a:sysClr val="window" lastClr="FFFFFF">
                <a:lumMod val="95000"/>
              </a:sysClr>
            </a:solidFill>
            <a:ln w="6350" algn="ctr">
              <a:solidFill>
                <a:sysClr val="window" lastClr="FFFFFF">
                  <a:lumMod val="50000"/>
                </a:sysClr>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ja-JP" altLang="en-US" sz="643" kern="0" dirty="0">
                  <a:solidFill>
                    <a:prstClr val="black"/>
                  </a:solidFill>
                  <a:latin typeface="+mn-ea"/>
                  <a:ea typeface="+mn-ea"/>
                </a:rPr>
                <a:t>ひかり</a:t>
              </a:r>
              <a:r>
                <a:rPr lang="en-US" altLang="ja-JP" sz="643" kern="0" dirty="0">
                  <a:solidFill>
                    <a:prstClr val="black"/>
                  </a:solidFill>
                  <a:latin typeface="+mn-ea"/>
                  <a:ea typeface="+mn-ea"/>
                </a:rPr>
                <a:t>HMI</a:t>
              </a:r>
            </a:p>
          </p:txBody>
        </p:sp>
        <p:sp>
          <p:nvSpPr>
            <p:cNvPr id="277" name="Rectangle 55">
              <a:extLst>
                <a:ext uri="{FF2B5EF4-FFF2-40B4-BE49-F238E27FC236}">
                  <a16:creationId xmlns:a16="http://schemas.microsoft.com/office/drawing/2014/main" id="{89945137-6A4F-7FE0-AA29-00AFB0ACB5CE}"/>
                </a:ext>
              </a:extLst>
            </p:cNvPr>
            <p:cNvSpPr>
              <a:spLocks noChangeArrowheads="1"/>
            </p:cNvSpPr>
            <p:nvPr/>
          </p:nvSpPr>
          <p:spPr bwMode="auto">
            <a:xfrm flipH="1">
              <a:off x="4885521" y="2526010"/>
              <a:ext cx="747986" cy="284400"/>
            </a:xfrm>
            <a:prstGeom prst="rect">
              <a:avLst/>
            </a:prstGeom>
            <a:solidFill>
              <a:sysClr val="window" lastClr="FFFFFF">
                <a:lumMod val="95000"/>
              </a:sysClr>
            </a:solidFill>
            <a:ln w="6350" cmpd="sng" algn="ctr">
              <a:solidFill>
                <a:schemeClr val="bg1">
                  <a:lumMod val="50000"/>
                </a:schemeClr>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en-US" altLang="ja-JP" sz="643" kern="0" dirty="0">
                  <a:solidFill>
                    <a:prstClr val="black"/>
                  </a:solidFill>
                  <a:latin typeface="+mn-ea"/>
                  <a:ea typeface="+mn-ea"/>
                </a:rPr>
                <a:t>FUTURE</a:t>
              </a:r>
            </a:p>
          </p:txBody>
        </p:sp>
        <p:sp>
          <p:nvSpPr>
            <p:cNvPr id="278" name="Rectangle 55">
              <a:extLst>
                <a:ext uri="{FF2B5EF4-FFF2-40B4-BE49-F238E27FC236}">
                  <a16:creationId xmlns:a16="http://schemas.microsoft.com/office/drawing/2014/main" id="{F1E42202-0127-BE53-DC3E-7A66D95762A1}"/>
                </a:ext>
              </a:extLst>
            </p:cNvPr>
            <p:cNvSpPr>
              <a:spLocks noChangeArrowheads="1"/>
            </p:cNvSpPr>
            <p:nvPr/>
          </p:nvSpPr>
          <p:spPr bwMode="auto">
            <a:xfrm flipH="1">
              <a:off x="5695611" y="2526010"/>
              <a:ext cx="676997" cy="284400"/>
            </a:xfrm>
            <a:prstGeom prst="rect">
              <a:avLst/>
            </a:prstGeom>
            <a:solidFill>
              <a:sysClr val="window" lastClr="FFFFFF">
                <a:lumMod val="95000"/>
              </a:sysClr>
            </a:solidFill>
            <a:ln w="6350" algn="ctr">
              <a:solidFill>
                <a:schemeClr val="bg1">
                  <a:lumMod val="50000"/>
                </a:schemeClr>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ja-JP" altLang="en-US" sz="643" kern="0" dirty="0">
                  <a:solidFill>
                    <a:prstClr val="black"/>
                  </a:solidFill>
                  <a:latin typeface="+mn-ea"/>
                  <a:ea typeface="+mn-ea"/>
                </a:rPr>
                <a:t>光ｱﾝﾊﾞﾝﾄﾞﾙ</a:t>
              </a:r>
              <a:endParaRPr lang="en-US" altLang="ja-JP" sz="643" kern="0" dirty="0">
                <a:solidFill>
                  <a:prstClr val="black"/>
                </a:solidFill>
                <a:latin typeface="+mn-ea"/>
                <a:ea typeface="+mn-ea"/>
              </a:endParaRPr>
            </a:p>
          </p:txBody>
        </p:sp>
        <p:sp>
          <p:nvSpPr>
            <p:cNvPr id="279" name="Rectangle 55">
              <a:extLst>
                <a:ext uri="{FF2B5EF4-FFF2-40B4-BE49-F238E27FC236}">
                  <a16:creationId xmlns:a16="http://schemas.microsoft.com/office/drawing/2014/main" id="{0F6A6522-9A7C-ED64-532C-8582157C2A6C}"/>
                </a:ext>
              </a:extLst>
            </p:cNvPr>
            <p:cNvSpPr>
              <a:spLocks noChangeArrowheads="1"/>
            </p:cNvSpPr>
            <p:nvPr/>
          </p:nvSpPr>
          <p:spPr bwMode="auto">
            <a:xfrm flipH="1">
              <a:off x="6440620" y="2526010"/>
              <a:ext cx="609994" cy="284400"/>
            </a:xfrm>
            <a:prstGeom prst="rect">
              <a:avLst/>
            </a:prstGeom>
            <a:solidFill>
              <a:sysClr val="window" lastClr="FFFFFF">
                <a:lumMod val="95000"/>
              </a:sysClr>
            </a:solidFill>
            <a:ln w="6350" algn="ctr">
              <a:solidFill>
                <a:srgbClr val="7F7F7F"/>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en-US" altLang="ja-JP" sz="643" kern="0" dirty="0">
                  <a:solidFill>
                    <a:prstClr val="black"/>
                  </a:solidFill>
                  <a:latin typeface="+mn-ea"/>
                  <a:ea typeface="+mn-ea"/>
                </a:rPr>
                <a:t>SOPHIA</a:t>
              </a:r>
            </a:p>
          </p:txBody>
        </p:sp>
        <p:sp>
          <p:nvSpPr>
            <p:cNvPr id="280" name="Rectangle 55">
              <a:extLst>
                <a:ext uri="{FF2B5EF4-FFF2-40B4-BE49-F238E27FC236}">
                  <a16:creationId xmlns:a16="http://schemas.microsoft.com/office/drawing/2014/main" id="{EAA595D4-B2B0-2133-8EA2-4CDF09898498}"/>
                </a:ext>
              </a:extLst>
            </p:cNvPr>
            <p:cNvSpPr>
              <a:spLocks noChangeArrowheads="1"/>
            </p:cNvSpPr>
            <p:nvPr/>
          </p:nvSpPr>
          <p:spPr bwMode="auto">
            <a:xfrm flipH="1">
              <a:off x="8624654" y="2526010"/>
              <a:ext cx="619636" cy="284400"/>
            </a:xfrm>
            <a:prstGeom prst="rect">
              <a:avLst/>
            </a:prstGeom>
            <a:solidFill>
              <a:sysClr val="window" lastClr="FFFFFF">
                <a:lumMod val="95000"/>
              </a:sysClr>
            </a:solidFill>
            <a:ln w="6350" algn="ctr">
              <a:solidFill>
                <a:sysClr val="window" lastClr="FFFFFF">
                  <a:lumMod val="50000"/>
                </a:sysClr>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en-US" altLang="ja-JP" sz="643" kern="0" dirty="0">
                  <a:solidFill>
                    <a:prstClr val="black"/>
                  </a:solidFill>
                  <a:latin typeface="+mn-ea"/>
                  <a:ea typeface="+mn-ea"/>
                </a:rPr>
                <a:t>CUSTOM</a:t>
              </a:r>
            </a:p>
            <a:p>
              <a:pPr marL="244933" indent="-244933" algn="ctr" defTabSz="653156" eaLnBrk="1" hangingPunct="1">
                <a:defRPr/>
              </a:pPr>
              <a:r>
                <a:rPr lang="en-US" altLang="ja-JP" sz="643" kern="0" dirty="0">
                  <a:solidFill>
                    <a:prstClr val="black"/>
                  </a:solidFill>
                  <a:latin typeface="+mn-ea"/>
                  <a:ea typeface="+mn-ea"/>
                </a:rPr>
                <a:t>-GW</a:t>
              </a:r>
            </a:p>
          </p:txBody>
        </p:sp>
        <p:sp>
          <p:nvSpPr>
            <p:cNvPr id="281" name="Rectangle 55">
              <a:extLst>
                <a:ext uri="{FF2B5EF4-FFF2-40B4-BE49-F238E27FC236}">
                  <a16:creationId xmlns:a16="http://schemas.microsoft.com/office/drawing/2014/main" id="{056EE57B-5CC4-0017-ADED-9A95C0C9163C}"/>
                </a:ext>
              </a:extLst>
            </p:cNvPr>
            <p:cNvSpPr>
              <a:spLocks noChangeArrowheads="1"/>
            </p:cNvSpPr>
            <p:nvPr/>
          </p:nvSpPr>
          <p:spPr bwMode="auto">
            <a:xfrm flipH="1">
              <a:off x="7790417" y="2526010"/>
              <a:ext cx="605494" cy="284400"/>
            </a:xfrm>
            <a:prstGeom prst="rect">
              <a:avLst/>
            </a:prstGeom>
            <a:solidFill>
              <a:sysClr val="window" lastClr="FFFFFF">
                <a:lumMod val="95000"/>
              </a:sysClr>
            </a:solidFill>
            <a:ln w="6350" algn="ctr">
              <a:solidFill>
                <a:sysClr val="window" lastClr="FFFFFF">
                  <a:lumMod val="50000"/>
                </a:sysClr>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ja-JP" altLang="en-US" sz="643" kern="0" dirty="0">
                  <a:solidFill>
                    <a:prstClr val="black"/>
                  </a:solidFill>
                  <a:latin typeface="+mn-ea"/>
                  <a:ea typeface="+mn-ea"/>
                </a:rPr>
                <a:t>設備住所</a:t>
              </a:r>
              <a:endParaRPr lang="en-US" altLang="ja-JP" sz="643" kern="0" dirty="0">
                <a:solidFill>
                  <a:prstClr val="black"/>
                </a:solidFill>
                <a:latin typeface="+mn-ea"/>
                <a:ea typeface="+mn-ea"/>
              </a:endParaRPr>
            </a:p>
            <a:p>
              <a:pPr marL="244933" indent="-244933" algn="ctr" defTabSz="653156" eaLnBrk="1" hangingPunct="1">
                <a:defRPr/>
              </a:pPr>
              <a:r>
                <a:rPr lang="ja-JP" altLang="en-US" sz="643" kern="0" dirty="0">
                  <a:solidFill>
                    <a:prstClr val="black"/>
                  </a:solidFill>
                  <a:latin typeface="+mn-ea"/>
                  <a:ea typeface="+mn-ea"/>
                </a:rPr>
                <a:t>提供</a:t>
              </a:r>
              <a:endParaRPr lang="en-US" altLang="ja-JP" sz="643" kern="0" dirty="0">
                <a:solidFill>
                  <a:prstClr val="black"/>
                </a:solidFill>
                <a:latin typeface="+mn-ea"/>
                <a:ea typeface="+mn-ea"/>
              </a:endParaRPr>
            </a:p>
          </p:txBody>
        </p:sp>
        <p:cxnSp>
          <p:nvCxnSpPr>
            <p:cNvPr id="282" name="直線矢印コネクタ 281">
              <a:extLst>
                <a:ext uri="{FF2B5EF4-FFF2-40B4-BE49-F238E27FC236}">
                  <a16:creationId xmlns:a16="http://schemas.microsoft.com/office/drawing/2014/main" id="{4F98F99E-360F-7232-12AD-27974713DC1E}"/>
                </a:ext>
              </a:extLst>
            </p:cNvPr>
            <p:cNvCxnSpPr/>
            <p:nvPr/>
          </p:nvCxnSpPr>
          <p:spPr bwMode="auto">
            <a:xfrm>
              <a:off x="6706953" y="2804400"/>
              <a:ext cx="8840" cy="584533"/>
            </a:xfrm>
            <a:prstGeom prst="straightConnector1">
              <a:avLst/>
            </a:prstGeom>
            <a:solidFill>
              <a:srgbClr val="FFFFCC"/>
            </a:solidFill>
            <a:ln w="12700"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3" name="直線矢印コネクタ 282">
              <a:extLst>
                <a:ext uri="{FF2B5EF4-FFF2-40B4-BE49-F238E27FC236}">
                  <a16:creationId xmlns:a16="http://schemas.microsoft.com/office/drawing/2014/main" id="{D01D55F8-E724-1BD7-C809-1F55544EEAC4}"/>
                </a:ext>
              </a:extLst>
            </p:cNvPr>
            <p:cNvCxnSpPr>
              <a:cxnSpLocks/>
            </p:cNvCxnSpPr>
            <p:nvPr/>
          </p:nvCxnSpPr>
          <p:spPr bwMode="auto">
            <a:xfrm>
              <a:off x="6868865" y="2829034"/>
              <a:ext cx="10780" cy="559858"/>
            </a:xfrm>
            <a:prstGeom prst="straightConnector1">
              <a:avLst/>
            </a:prstGeom>
            <a:solidFill>
              <a:srgbClr val="FFFFCC"/>
            </a:solidFill>
            <a:ln w="12700" cap="flat" cmpd="sng" algn="ctr">
              <a:solidFill>
                <a:schemeClr val="tx1"/>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4" name="Rectangle 14">
              <a:extLst>
                <a:ext uri="{FF2B5EF4-FFF2-40B4-BE49-F238E27FC236}">
                  <a16:creationId xmlns:a16="http://schemas.microsoft.com/office/drawing/2014/main" id="{6D333AD4-DBF1-7A46-D2B9-2C476C702568}"/>
                </a:ext>
              </a:extLst>
            </p:cNvPr>
            <p:cNvSpPr>
              <a:spLocks noChangeArrowheads="1"/>
            </p:cNvSpPr>
            <p:nvPr/>
          </p:nvSpPr>
          <p:spPr bwMode="auto">
            <a:xfrm>
              <a:off x="2563200" y="2109245"/>
              <a:ext cx="747987" cy="243083"/>
            </a:xfrm>
            <a:prstGeom prst="rect">
              <a:avLst/>
            </a:prstGeom>
            <a:solidFill>
              <a:schemeClr val="bg1"/>
            </a:solidFill>
            <a:ln w="6350" algn="ctr">
              <a:solidFill>
                <a:srgbClr val="7F7F7F"/>
              </a:solidFill>
              <a:miter lim="800000"/>
              <a:headEnd/>
              <a:tailEnd/>
            </a:ln>
          </p:spPr>
          <p:txBody>
            <a:bodyPr lIns="12855" tIns="0" rIns="12855" bIns="32651"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lnSpc>
                  <a:spcPct val="150000"/>
                </a:lnSpc>
              </a:pPr>
              <a:r>
                <a:rPr lang="en-US" altLang="ja-JP" sz="643" dirty="0">
                  <a:latin typeface="+mn-ea"/>
                  <a:ea typeface="+mn-ea"/>
                </a:rPr>
                <a:t>COM</a:t>
              </a:r>
              <a:r>
                <a:rPr lang="ja-JP" altLang="en-US" sz="643" dirty="0">
                  <a:latin typeface="+mn-ea"/>
                  <a:ea typeface="+mn-ea"/>
                </a:rPr>
                <a:t>ポータル</a:t>
              </a:r>
            </a:p>
          </p:txBody>
        </p:sp>
        <p:sp>
          <p:nvSpPr>
            <p:cNvPr id="285" name="Rectangle 14">
              <a:extLst>
                <a:ext uri="{FF2B5EF4-FFF2-40B4-BE49-F238E27FC236}">
                  <a16:creationId xmlns:a16="http://schemas.microsoft.com/office/drawing/2014/main" id="{1B913556-C94E-3FF3-E6A4-2AC05F511639}"/>
                </a:ext>
              </a:extLst>
            </p:cNvPr>
            <p:cNvSpPr>
              <a:spLocks noChangeArrowheads="1"/>
            </p:cNvSpPr>
            <p:nvPr/>
          </p:nvSpPr>
          <p:spPr bwMode="auto">
            <a:xfrm>
              <a:off x="2563200" y="2526010"/>
              <a:ext cx="747987" cy="284400"/>
            </a:xfrm>
            <a:prstGeom prst="rect">
              <a:avLst/>
            </a:prstGeom>
            <a:solidFill>
              <a:schemeClr val="bg1"/>
            </a:solidFill>
            <a:ln w="6350" algn="ctr">
              <a:solidFill>
                <a:srgbClr val="7F7F7F"/>
              </a:solidFill>
              <a:miter lim="800000"/>
              <a:headEnd/>
              <a:tailEnd/>
            </a:ln>
          </p:spPr>
          <p:txBody>
            <a:bodyPr lIns="12855" tIns="0" rIns="12855" bIns="32651" anchor="ctr"/>
            <a:lstStyle>
              <a:lvl1pPr defTabSz="649288" eaLnBrk="0" hangingPunct="0">
                <a:defRPr kumimoji="1" sz="900">
                  <a:solidFill>
                    <a:schemeClr val="tx1"/>
                  </a:solidFill>
                  <a:latin typeface="Times New Roman" pitchFamily="18" charset="0"/>
                  <a:ea typeface="ＭＳ Ｐゴシック" charset="-128"/>
                </a:defRPr>
              </a:lvl1pPr>
              <a:lvl2pPr marL="742950" indent="-285750" defTabSz="649288" eaLnBrk="0" hangingPunct="0">
                <a:defRPr kumimoji="1" sz="900">
                  <a:solidFill>
                    <a:schemeClr val="tx1"/>
                  </a:solidFill>
                  <a:latin typeface="Times New Roman" pitchFamily="18" charset="0"/>
                  <a:ea typeface="ＭＳ Ｐゴシック" charset="-128"/>
                </a:defRPr>
              </a:lvl2pPr>
              <a:lvl3pPr marL="1143000" indent="-228600" defTabSz="649288" eaLnBrk="0" hangingPunct="0">
                <a:defRPr kumimoji="1" sz="900">
                  <a:solidFill>
                    <a:schemeClr val="tx1"/>
                  </a:solidFill>
                  <a:latin typeface="Times New Roman" pitchFamily="18" charset="0"/>
                  <a:ea typeface="ＭＳ Ｐゴシック" charset="-128"/>
                </a:defRPr>
              </a:lvl3pPr>
              <a:lvl4pPr marL="1600200" indent="-228600" defTabSz="649288" eaLnBrk="0" hangingPunct="0">
                <a:defRPr kumimoji="1" sz="900">
                  <a:solidFill>
                    <a:schemeClr val="tx1"/>
                  </a:solidFill>
                  <a:latin typeface="Times New Roman" pitchFamily="18" charset="0"/>
                  <a:ea typeface="ＭＳ Ｐゴシック" charset="-128"/>
                </a:defRPr>
              </a:lvl4pPr>
              <a:lvl5pPr marL="2057400" indent="-228600" defTabSz="649288" eaLnBrk="0" hangingPunct="0">
                <a:defRPr kumimoji="1" sz="900">
                  <a:solidFill>
                    <a:schemeClr val="tx1"/>
                  </a:solidFill>
                  <a:latin typeface="Times New Roman" pitchFamily="18" charset="0"/>
                  <a:ea typeface="ＭＳ Ｐゴシック" charset="-128"/>
                </a:defRPr>
              </a:lvl5pPr>
              <a:lvl6pPr marL="25146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6pPr>
              <a:lvl7pPr marL="29718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7pPr>
              <a:lvl8pPr marL="34290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8pPr>
              <a:lvl9pPr marL="3886200" indent="-228600" defTabSz="649288" eaLnBrk="0" fontAlgn="base" hangingPunct="0">
                <a:spcBef>
                  <a:spcPct val="0"/>
                </a:spcBef>
                <a:spcAft>
                  <a:spcPct val="0"/>
                </a:spcAft>
                <a:defRPr kumimoji="1" sz="900">
                  <a:solidFill>
                    <a:schemeClr val="tx1"/>
                  </a:solidFill>
                  <a:latin typeface="Times New Roman" pitchFamily="18" charset="0"/>
                  <a:ea typeface="ＭＳ Ｐゴシック" charset="-128"/>
                </a:defRPr>
              </a:lvl9pPr>
            </a:lstStyle>
            <a:p>
              <a:pPr algn="ctr" eaLnBrk="1" hangingPunct="1">
                <a:lnSpc>
                  <a:spcPct val="150000"/>
                </a:lnSpc>
              </a:pPr>
              <a:r>
                <a:rPr lang="ja-JP" altLang="en-US" sz="643" dirty="0">
                  <a:latin typeface="+mn-ea"/>
                  <a:ea typeface="+mn-ea"/>
                </a:rPr>
                <a:t>新</a:t>
              </a:r>
              <a:r>
                <a:rPr lang="en-US" altLang="ja-JP" sz="643" dirty="0">
                  <a:latin typeface="+mn-ea"/>
                  <a:ea typeface="+mn-ea"/>
                </a:rPr>
                <a:t>API-GW</a:t>
              </a:r>
              <a:endParaRPr lang="ja-JP" altLang="en-US" sz="643" dirty="0">
                <a:latin typeface="+mn-ea"/>
                <a:ea typeface="+mn-ea"/>
              </a:endParaRPr>
            </a:p>
          </p:txBody>
        </p:sp>
        <p:cxnSp>
          <p:nvCxnSpPr>
            <p:cNvPr id="286" name="直線コネクタ 285">
              <a:extLst>
                <a:ext uri="{FF2B5EF4-FFF2-40B4-BE49-F238E27FC236}">
                  <a16:creationId xmlns:a16="http://schemas.microsoft.com/office/drawing/2014/main" id="{9C98D0C9-EE7D-8F6C-A0E4-871F14194402}"/>
                </a:ext>
              </a:extLst>
            </p:cNvPr>
            <p:cNvCxnSpPr>
              <a:cxnSpLocks/>
              <a:stCxn id="284" idx="2"/>
              <a:endCxn id="285" idx="0"/>
            </p:cNvCxnSpPr>
            <p:nvPr/>
          </p:nvCxnSpPr>
          <p:spPr bwMode="auto">
            <a:xfrm>
              <a:off x="2937194" y="2352328"/>
              <a:ext cx="0" cy="173682"/>
            </a:xfrm>
            <a:prstGeom prst="line">
              <a:avLst/>
            </a:prstGeom>
            <a:solidFill>
              <a:srgbClr val="FFFFCC"/>
            </a:solidFill>
            <a:ln w="381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7" name="Rectangle 55">
              <a:extLst>
                <a:ext uri="{FF2B5EF4-FFF2-40B4-BE49-F238E27FC236}">
                  <a16:creationId xmlns:a16="http://schemas.microsoft.com/office/drawing/2014/main" id="{1BDA80EC-9E30-7DE4-6539-AF73010AF781}"/>
                </a:ext>
              </a:extLst>
            </p:cNvPr>
            <p:cNvSpPr>
              <a:spLocks noChangeArrowheads="1"/>
            </p:cNvSpPr>
            <p:nvPr/>
          </p:nvSpPr>
          <p:spPr bwMode="auto">
            <a:xfrm flipH="1">
              <a:off x="6440618" y="2100132"/>
              <a:ext cx="609993" cy="252000"/>
            </a:xfrm>
            <a:prstGeom prst="rect">
              <a:avLst/>
            </a:prstGeom>
            <a:solidFill>
              <a:sysClr val="window" lastClr="FFFFFF">
                <a:lumMod val="95000"/>
              </a:sysClr>
            </a:solidFill>
            <a:ln w="6350" algn="ctr">
              <a:solidFill>
                <a:srgbClr val="7F7F7F"/>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en-US" altLang="ja-JP" sz="550" kern="0" dirty="0">
                  <a:solidFill>
                    <a:prstClr val="black"/>
                  </a:solidFill>
                  <a:latin typeface="+mn-ea"/>
                  <a:ea typeface="+mn-ea"/>
                </a:rPr>
                <a:t>NGN-SOPHA</a:t>
              </a:r>
            </a:p>
          </p:txBody>
        </p:sp>
        <p:cxnSp>
          <p:nvCxnSpPr>
            <p:cNvPr id="288" name="直線コネクタ 287">
              <a:extLst>
                <a:ext uri="{FF2B5EF4-FFF2-40B4-BE49-F238E27FC236}">
                  <a16:creationId xmlns:a16="http://schemas.microsoft.com/office/drawing/2014/main" id="{9968F565-2F59-E38B-6D92-5DAB8CBCFF8D}"/>
                </a:ext>
              </a:extLst>
            </p:cNvPr>
            <p:cNvCxnSpPr>
              <a:cxnSpLocks/>
              <a:stCxn id="287" idx="2"/>
              <a:endCxn id="279" idx="0"/>
            </p:cNvCxnSpPr>
            <p:nvPr/>
          </p:nvCxnSpPr>
          <p:spPr bwMode="auto">
            <a:xfrm>
              <a:off x="6745614" y="2352131"/>
              <a:ext cx="1" cy="173879"/>
            </a:xfrm>
            <a:prstGeom prst="line">
              <a:avLst/>
            </a:prstGeom>
            <a:solidFill>
              <a:srgbClr val="FFFFCC"/>
            </a:solidFill>
            <a:ln w="381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89" name="Rectangle 55">
              <a:extLst>
                <a:ext uri="{FF2B5EF4-FFF2-40B4-BE49-F238E27FC236}">
                  <a16:creationId xmlns:a16="http://schemas.microsoft.com/office/drawing/2014/main" id="{81DB8648-2474-E22F-E7CB-7E0173220C89}"/>
                </a:ext>
              </a:extLst>
            </p:cNvPr>
            <p:cNvSpPr>
              <a:spLocks noChangeArrowheads="1"/>
            </p:cNvSpPr>
            <p:nvPr/>
          </p:nvSpPr>
          <p:spPr bwMode="auto">
            <a:xfrm flipH="1">
              <a:off x="4907429" y="2100328"/>
              <a:ext cx="709068" cy="252000"/>
            </a:xfrm>
            <a:prstGeom prst="rect">
              <a:avLst/>
            </a:prstGeom>
            <a:solidFill>
              <a:sysClr val="window" lastClr="FFFFFF">
                <a:lumMod val="95000"/>
              </a:sysClr>
            </a:solidFill>
            <a:ln w="6350" algn="ctr">
              <a:solidFill>
                <a:sysClr val="window" lastClr="FFFFFF">
                  <a:lumMod val="50000"/>
                </a:sysClr>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en-US" altLang="ja-JP" sz="643" kern="0" dirty="0">
                  <a:solidFill>
                    <a:prstClr val="black"/>
                  </a:solidFill>
                  <a:latin typeface="+mn-ea"/>
                  <a:ea typeface="+mn-ea"/>
                </a:rPr>
                <a:t>Frontier</a:t>
              </a:r>
            </a:p>
          </p:txBody>
        </p:sp>
        <p:cxnSp>
          <p:nvCxnSpPr>
            <p:cNvPr id="290" name="直線コネクタ 289">
              <a:extLst>
                <a:ext uri="{FF2B5EF4-FFF2-40B4-BE49-F238E27FC236}">
                  <a16:creationId xmlns:a16="http://schemas.microsoft.com/office/drawing/2014/main" id="{57A99696-F3ED-5F04-CA17-3703015379BE}"/>
                </a:ext>
              </a:extLst>
            </p:cNvPr>
            <p:cNvCxnSpPr>
              <a:cxnSpLocks/>
              <a:stCxn id="289" idx="2"/>
              <a:endCxn id="277" idx="0"/>
            </p:cNvCxnSpPr>
            <p:nvPr/>
          </p:nvCxnSpPr>
          <p:spPr bwMode="auto">
            <a:xfrm flipH="1">
              <a:off x="5259514" y="2352328"/>
              <a:ext cx="2449" cy="173682"/>
            </a:xfrm>
            <a:prstGeom prst="line">
              <a:avLst/>
            </a:prstGeom>
            <a:solidFill>
              <a:srgbClr val="FFFFCC"/>
            </a:solidFill>
            <a:ln w="38100" cap="flat" cmpd="sng" algn="ctr">
              <a:solidFill>
                <a:schemeClr val="tx1"/>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1" name="直線矢印コネクタ 290">
              <a:extLst>
                <a:ext uri="{FF2B5EF4-FFF2-40B4-BE49-F238E27FC236}">
                  <a16:creationId xmlns:a16="http://schemas.microsoft.com/office/drawing/2014/main" id="{078B8D2D-BBA8-5AA7-9C8D-C1BA83B57CFE}"/>
                </a:ext>
              </a:extLst>
            </p:cNvPr>
            <p:cNvCxnSpPr/>
            <p:nvPr/>
          </p:nvCxnSpPr>
          <p:spPr bwMode="auto">
            <a:xfrm>
              <a:off x="7380236" y="2804400"/>
              <a:ext cx="8840" cy="584533"/>
            </a:xfrm>
            <a:prstGeom prst="straightConnector1">
              <a:avLst/>
            </a:prstGeom>
            <a:solidFill>
              <a:srgbClr val="FFFFCC"/>
            </a:solidFill>
            <a:ln w="28575" cap="flat" cmpd="sng" algn="ctr">
              <a:solidFill>
                <a:srgbClr val="0000FF"/>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2" name="直線矢印コネクタ 291">
              <a:extLst>
                <a:ext uri="{FF2B5EF4-FFF2-40B4-BE49-F238E27FC236}">
                  <a16:creationId xmlns:a16="http://schemas.microsoft.com/office/drawing/2014/main" id="{54BE86B6-796B-0D88-6E3A-495C35C69204}"/>
                </a:ext>
              </a:extLst>
            </p:cNvPr>
            <p:cNvCxnSpPr>
              <a:cxnSpLocks/>
            </p:cNvCxnSpPr>
            <p:nvPr/>
          </p:nvCxnSpPr>
          <p:spPr bwMode="auto">
            <a:xfrm>
              <a:off x="7542148" y="2809051"/>
              <a:ext cx="10780" cy="559858"/>
            </a:xfrm>
            <a:prstGeom prst="straightConnector1">
              <a:avLst/>
            </a:prstGeom>
            <a:solidFill>
              <a:srgbClr val="FFFFCC"/>
            </a:solidFill>
            <a:ln w="28575" cap="flat" cmpd="sng" algn="ctr">
              <a:solidFill>
                <a:srgbClr val="0000FF"/>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3" name="直線矢印コネクタ 292">
              <a:extLst>
                <a:ext uri="{FF2B5EF4-FFF2-40B4-BE49-F238E27FC236}">
                  <a16:creationId xmlns:a16="http://schemas.microsoft.com/office/drawing/2014/main" id="{D525DCA1-5FF0-912B-58F3-928E941A0A73}"/>
                </a:ext>
              </a:extLst>
            </p:cNvPr>
            <p:cNvCxnSpPr/>
            <p:nvPr/>
          </p:nvCxnSpPr>
          <p:spPr bwMode="auto">
            <a:xfrm>
              <a:off x="6012084" y="2804400"/>
              <a:ext cx="8840" cy="584533"/>
            </a:xfrm>
            <a:prstGeom prst="straightConnector1">
              <a:avLst/>
            </a:prstGeom>
            <a:solidFill>
              <a:srgbClr val="FFFFCC"/>
            </a:solidFill>
            <a:ln w="12700"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4" name="直線矢印コネクタ 293">
              <a:extLst>
                <a:ext uri="{FF2B5EF4-FFF2-40B4-BE49-F238E27FC236}">
                  <a16:creationId xmlns:a16="http://schemas.microsoft.com/office/drawing/2014/main" id="{F6BBAC3C-B294-F3A1-3933-59B2768BCCB4}"/>
                </a:ext>
              </a:extLst>
            </p:cNvPr>
            <p:cNvCxnSpPr>
              <a:cxnSpLocks/>
            </p:cNvCxnSpPr>
            <p:nvPr/>
          </p:nvCxnSpPr>
          <p:spPr bwMode="auto">
            <a:xfrm>
              <a:off x="6173996" y="2809051"/>
              <a:ext cx="10780" cy="559858"/>
            </a:xfrm>
            <a:prstGeom prst="straightConnector1">
              <a:avLst/>
            </a:prstGeom>
            <a:solidFill>
              <a:srgbClr val="FFFFCC"/>
            </a:solidFill>
            <a:ln w="12700" cap="flat" cmpd="sng" algn="ctr">
              <a:solidFill>
                <a:schemeClr val="tx1"/>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5" name="直線矢印コネクタ 294">
              <a:extLst>
                <a:ext uri="{FF2B5EF4-FFF2-40B4-BE49-F238E27FC236}">
                  <a16:creationId xmlns:a16="http://schemas.microsoft.com/office/drawing/2014/main" id="{D8B802AC-9E15-5E41-026D-6DB3C6F74DF7}"/>
                </a:ext>
              </a:extLst>
            </p:cNvPr>
            <p:cNvCxnSpPr/>
            <p:nvPr/>
          </p:nvCxnSpPr>
          <p:spPr bwMode="auto">
            <a:xfrm>
              <a:off x="5104656" y="2804400"/>
              <a:ext cx="8840" cy="584533"/>
            </a:xfrm>
            <a:prstGeom prst="straightConnector1">
              <a:avLst/>
            </a:prstGeom>
            <a:solidFill>
              <a:srgbClr val="FFFFCC"/>
            </a:solidFill>
            <a:ln w="12700"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6" name="直線矢印コネクタ 295">
              <a:extLst>
                <a:ext uri="{FF2B5EF4-FFF2-40B4-BE49-F238E27FC236}">
                  <a16:creationId xmlns:a16="http://schemas.microsoft.com/office/drawing/2014/main" id="{85DDB8AC-057D-BDEC-E6CA-262253AFBA97}"/>
                </a:ext>
              </a:extLst>
            </p:cNvPr>
            <p:cNvCxnSpPr>
              <a:cxnSpLocks/>
            </p:cNvCxnSpPr>
            <p:nvPr/>
          </p:nvCxnSpPr>
          <p:spPr bwMode="auto">
            <a:xfrm>
              <a:off x="5266568" y="2809051"/>
              <a:ext cx="10780" cy="559858"/>
            </a:xfrm>
            <a:prstGeom prst="straightConnector1">
              <a:avLst/>
            </a:prstGeom>
            <a:solidFill>
              <a:srgbClr val="FFFFCC"/>
            </a:solidFill>
            <a:ln w="12700" cap="flat" cmpd="sng" algn="ctr">
              <a:solidFill>
                <a:schemeClr val="tx1"/>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7" name="直線矢印コネクタ 296">
              <a:extLst>
                <a:ext uri="{FF2B5EF4-FFF2-40B4-BE49-F238E27FC236}">
                  <a16:creationId xmlns:a16="http://schemas.microsoft.com/office/drawing/2014/main" id="{44EA9D36-B7CF-5B72-96C8-6B9C0838EAD9}"/>
                </a:ext>
              </a:extLst>
            </p:cNvPr>
            <p:cNvCxnSpPr/>
            <p:nvPr/>
          </p:nvCxnSpPr>
          <p:spPr bwMode="auto">
            <a:xfrm>
              <a:off x="4456584" y="2804400"/>
              <a:ext cx="8840" cy="584533"/>
            </a:xfrm>
            <a:prstGeom prst="straightConnector1">
              <a:avLst/>
            </a:prstGeom>
            <a:solidFill>
              <a:srgbClr val="FFFFCC"/>
            </a:solidFill>
            <a:ln w="12700"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8" name="直線矢印コネクタ 297">
              <a:extLst>
                <a:ext uri="{FF2B5EF4-FFF2-40B4-BE49-F238E27FC236}">
                  <a16:creationId xmlns:a16="http://schemas.microsoft.com/office/drawing/2014/main" id="{5498F685-37BF-6D5B-CE8B-8196D3056163}"/>
                </a:ext>
              </a:extLst>
            </p:cNvPr>
            <p:cNvCxnSpPr>
              <a:cxnSpLocks/>
            </p:cNvCxnSpPr>
            <p:nvPr/>
          </p:nvCxnSpPr>
          <p:spPr bwMode="auto">
            <a:xfrm>
              <a:off x="4618496" y="2809051"/>
              <a:ext cx="10780" cy="559858"/>
            </a:xfrm>
            <a:prstGeom prst="straightConnector1">
              <a:avLst/>
            </a:prstGeom>
            <a:solidFill>
              <a:srgbClr val="FFFFCC"/>
            </a:solidFill>
            <a:ln w="12700" cap="flat" cmpd="sng" algn="ctr">
              <a:solidFill>
                <a:schemeClr val="tx1"/>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9" name="直線矢印コネクタ 298">
              <a:extLst>
                <a:ext uri="{FF2B5EF4-FFF2-40B4-BE49-F238E27FC236}">
                  <a16:creationId xmlns:a16="http://schemas.microsoft.com/office/drawing/2014/main" id="{657C557A-FFE9-47A0-B85B-9C68C5022307}"/>
                </a:ext>
              </a:extLst>
            </p:cNvPr>
            <p:cNvCxnSpPr/>
            <p:nvPr/>
          </p:nvCxnSpPr>
          <p:spPr bwMode="auto">
            <a:xfrm>
              <a:off x="3736504" y="2804400"/>
              <a:ext cx="8840" cy="612000"/>
            </a:xfrm>
            <a:prstGeom prst="straightConnector1">
              <a:avLst/>
            </a:prstGeom>
            <a:solidFill>
              <a:srgbClr val="FFFFCC"/>
            </a:solidFill>
            <a:ln w="12700"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0" name="直線矢印コネクタ 299">
              <a:extLst>
                <a:ext uri="{FF2B5EF4-FFF2-40B4-BE49-F238E27FC236}">
                  <a16:creationId xmlns:a16="http://schemas.microsoft.com/office/drawing/2014/main" id="{99A8E904-E460-D57F-5602-1EE14A8C5CBD}"/>
                </a:ext>
              </a:extLst>
            </p:cNvPr>
            <p:cNvCxnSpPr>
              <a:cxnSpLocks/>
            </p:cNvCxnSpPr>
            <p:nvPr/>
          </p:nvCxnSpPr>
          <p:spPr bwMode="auto">
            <a:xfrm>
              <a:off x="3898416" y="2809051"/>
              <a:ext cx="10780" cy="559858"/>
            </a:xfrm>
            <a:prstGeom prst="straightConnector1">
              <a:avLst/>
            </a:prstGeom>
            <a:solidFill>
              <a:srgbClr val="FFFFCC"/>
            </a:solidFill>
            <a:ln w="12700" cap="flat" cmpd="sng" algn="ctr">
              <a:solidFill>
                <a:schemeClr val="tx1"/>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1" name="直線矢印コネクタ 300">
              <a:extLst>
                <a:ext uri="{FF2B5EF4-FFF2-40B4-BE49-F238E27FC236}">
                  <a16:creationId xmlns:a16="http://schemas.microsoft.com/office/drawing/2014/main" id="{8386F264-567B-DCBE-6781-61459B25C578}"/>
                </a:ext>
              </a:extLst>
            </p:cNvPr>
            <p:cNvCxnSpPr/>
            <p:nvPr/>
          </p:nvCxnSpPr>
          <p:spPr bwMode="auto">
            <a:xfrm>
              <a:off x="2872408" y="2804400"/>
              <a:ext cx="8840" cy="584533"/>
            </a:xfrm>
            <a:prstGeom prst="straightConnector1">
              <a:avLst/>
            </a:prstGeom>
            <a:solidFill>
              <a:srgbClr val="FFFFCC"/>
            </a:solidFill>
            <a:ln w="12700"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2" name="直線矢印コネクタ 301">
              <a:extLst>
                <a:ext uri="{FF2B5EF4-FFF2-40B4-BE49-F238E27FC236}">
                  <a16:creationId xmlns:a16="http://schemas.microsoft.com/office/drawing/2014/main" id="{6E49D170-FA00-B29A-96D7-F29A952F6BB4}"/>
                </a:ext>
              </a:extLst>
            </p:cNvPr>
            <p:cNvCxnSpPr>
              <a:cxnSpLocks/>
            </p:cNvCxnSpPr>
            <p:nvPr/>
          </p:nvCxnSpPr>
          <p:spPr bwMode="auto">
            <a:xfrm>
              <a:off x="3034320" y="2809051"/>
              <a:ext cx="10780" cy="559858"/>
            </a:xfrm>
            <a:prstGeom prst="straightConnector1">
              <a:avLst/>
            </a:prstGeom>
            <a:solidFill>
              <a:srgbClr val="FFFFCC"/>
            </a:solidFill>
            <a:ln w="12700" cap="flat" cmpd="sng" algn="ctr">
              <a:solidFill>
                <a:schemeClr val="tx1"/>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3" name="直線矢印コネクタ 302">
              <a:extLst>
                <a:ext uri="{FF2B5EF4-FFF2-40B4-BE49-F238E27FC236}">
                  <a16:creationId xmlns:a16="http://schemas.microsoft.com/office/drawing/2014/main" id="{C6A78863-B585-36A4-1395-F7CDA9DE71C5}"/>
                </a:ext>
              </a:extLst>
            </p:cNvPr>
            <p:cNvCxnSpPr/>
            <p:nvPr/>
          </p:nvCxnSpPr>
          <p:spPr bwMode="auto">
            <a:xfrm>
              <a:off x="8056984" y="2804400"/>
              <a:ext cx="8840" cy="584533"/>
            </a:xfrm>
            <a:prstGeom prst="straightConnector1">
              <a:avLst/>
            </a:prstGeom>
            <a:solidFill>
              <a:srgbClr val="FFFFCC"/>
            </a:solidFill>
            <a:ln w="12700"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4" name="直線矢印コネクタ 303">
              <a:extLst>
                <a:ext uri="{FF2B5EF4-FFF2-40B4-BE49-F238E27FC236}">
                  <a16:creationId xmlns:a16="http://schemas.microsoft.com/office/drawing/2014/main" id="{A581C61E-3826-1DEA-BC58-57B0810FD3AD}"/>
                </a:ext>
              </a:extLst>
            </p:cNvPr>
            <p:cNvCxnSpPr>
              <a:cxnSpLocks/>
            </p:cNvCxnSpPr>
            <p:nvPr/>
          </p:nvCxnSpPr>
          <p:spPr bwMode="auto">
            <a:xfrm>
              <a:off x="8218896" y="2809051"/>
              <a:ext cx="10780" cy="559858"/>
            </a:xfrm>
            <a:prstGeom prst="straightConnector1">
              <a:avLst/>
            </a:prstGeom>
            <a:solidFill>
              <a:srgbClr val="FFFFCC"/>
            </a:solidFill>
            <a:ln w="12700" cap="flat" cmpd="sng" algn="ctr">
              <a:solidFill>
                <a:schemeClr val="tx1"/>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5" name="直線矢印コネクタ 304">
              <a:extLst>
                <a:ext uri="{FF2B5EF4-FFF2-40B4-BE49-F238E27FC236}">
                  <a16:creationId xmlns:a16="http://schemas.microsoft.com/office/drawing/2014/main" id="{76B8AC44-4C33-2EC6-E9BE-38DD51AC1A3A}"/>
                </a:ext>
              </a:extLst>
            </p:cNvPr>
            <p:cNvCxnSpPr/>
            <p:nvPr/>
          </p:nvCxnSpPr>
          <p:spPr bwMode="auto">
            <a:xfrm>
              <a:off x="8705056" y="2804400"/>
              <a:ext cx="8840" cy="584533"/>
            </a:xfrm>
            <a:prstGeom prst="straightConnector1">
              <a:avLst/>
            </a:prstGeom>
            <a:solidFill>
              <a:srgbClr val="FFFFCC"/>
            </a:solidFill>
            <a:ln w="12700" cap="flat" cmpd="sng" algn="ctr">
              <a:solidFill>
                <a:schemeClr val="tx1"/>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6" name="直線矢印コネクタ 305">
              <a:extLst>
                <a:ext uri="{FF2B5EF4-FFF2-40B4-BE49-F238E27FC236}">
                  <a16:creationId xmlns:a16="http://schemas.microsoft.com/office/drawing/2014/main" id="{5B54E593-E1AA-5586-E100-020295D0773A}"/>
                </a:ext>
              </a:extLst>
            </p:cNvPr>
            <p:cNvCxnSpPr>
              <a:cxnSpLocks/>
            </p:cNvCxnSpPr>
            <p:nvPr/>
          </p:nvCxnSpPr>
          <p:spPr bwMode="auto">
            <a:xfrm>
              <a:off x="8866968" y="2809051"/>
              <a:ext cx="10780" cy="559858"/>
            </a:xfrm>
            <a:prstGeom prst="straightConnector1">
              <a:avLst/>
            </a:prstGeom>
            <a:solidFill>
              <a:srgbClr val="FFFFCC"/>
            </a:solidFill>
            <a:ln w="12700" cap="flat" cmpd="sng" algn="ctr">
              <a:solidFill>
                <a:schemeClr val="tx1"/>
              </a:solidFill>
              <a:prstDash val="solid"/>
              <a:round/>
              <a:headEnd type="arrow"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grpSp>
      <p:sp>
        <p:nvSpPr>
          <p:cNvPr id="388" name="線吹き出し 2 (枠付き) 156">
            <a:extLst>
              <a:ext uri="{FF2B5EF4-FFF2-40B4-BE49-F238E27FC236}">
                <a16:creationId xmlns:a16="http://schemas.microsoft.com/office/drawing/2014/main" id="{40B267BC-A692-BE93-D757-A6C456728A12}"/>
              </a:ext>
            </a:extLst>
          </p:cNvPr>
          <p:cNvSpPr/>
          <p:nvPr/>
        </p:nvSpPr>
        <p:spPr bwMode="auto">
          <a:xfrm>
            <a:off x="124469" y="2247191"/>
            <a:ext cx="3098499" cy="3620676"/>
          </a:xfrm>
          <a:prstGeom prst="borderCallout2">
            <a:avLst>
              <a:gd name="adj1" fmla="val 52702"/>
              <a:gd name="adj2" fmla="val 100394"/>
              <a:gd name="adj3" fmla="val 68225"/>
              <a:gd name="adj4" fmla="val 159278"/>
              <a:gd name="adj5" fmla="val 60656"/>
              <a:gd name="adj6" fmla="val 188895"/>
            </a:avLst>
          </a:prstGeom>
          <a:solidFill>
            <a:schemeClr val="bg1"/>
          </a:solidFill>
          <a:ln w="9525" cap="flat" cmpd="sng" algn="ctr">
            <a:solidFill>
              <a:srgbClr val="FF0000"/>
            </a:solidFill>
            <a:prstDash val="solid"/>
            <a:round/>
            <a:headEnd type="none" w="med" len="med"/>
            <a:tailEnd type="none" w="med" len="med"/>
          </a:ln>
          <a:effectLst/>
        </p:spPr>
        <p:txBody>
          <a:bodyPr rot="0" spcFirstLastPara="0" vert="horz" wrap="square" lIns="19236" tIns="25714" rIns="19236" bIns="25714" numCol="1" spcCol="0" rtlCol="0" fromWordArt="0" anchor="t" anchorCtr="0" forceAA="0" compatLnSpc="1">
            <a:prstTxWarp prst="textNoShape">
              <a:avLst/>
            </a:prstTxWarp>
            <a:noAutofit/>
          </a:bodyPr>
          <a:lstStyle>
            <a:defPPr>
              <a:defRPr lang="ja-JP"/>
            </a:defPPr>
            <a:lvl1pPr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1pPr>
            <a:lvl2pPr marL="610956"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2pPr>
            <a:lvl3pPr marL="1221913"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3pPr>
            <a:lvl4pPr marL="1832869"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4pPr>
            <a:lvl5pPr marL="2443825" algn="ctr" rtl="0" fontAlgn="base">
              <a:spcBef>
                <a:spcPct val="0"/>
              </a:spcBef>
              <a:spcAft>
                <a:spcPct val="0"/>
              </a:spcAft>
              <a:defRPr kumimoji="1" sz="1300" kern="1200">
                <a:solidFill>
                  <a:schemeClr val="tx1"/>
                </a:solidFill>
                <a:latin typeface="Times New Roman" pitchFamily="18" charset="0"/>
                <a:ea typeface="Batang" pitchFamily="18" charset="-127"/>
                <a:cs typeface="+mn-cs"/>
              </a:defRPr>
            </a:lvl5pPr>
            <a:lvl6pPr marL="3054782" algn="l" defTabSz="1221913" rtl="0" eaLnBrk="1" latinLnBrk="0" hangingPunct="1">
              <a:defRPr kumimoji="1" sz="1300" kern="1200">
                <a:solidFill>
                  <a:schemeClr val="tx1"/>
                </a:solidFill>
                <a:latin typeface="Times New Roman" pitchFamily="18" charset="0"/>
                <a:ea typeface="Batang" pitchFamily="18" charset="-127"/>
                <a:cs typeface="+mn-cs"/>
              </a:defRPr>
            </a:lvl6pPr>
            <a:lvl7pPr marL="3665738" algn="l" defTabSz="1221913" rtl="0" eaLnBrk="1" latinLnBrk="0" hangingPunct="1">
              <a:defRPr kumimoji="1" sz="1300" kern="1200">
                <a:solidFill>
                  <a:schemeClr val="tx1"/>
                </a:solidFill>
                <a:latin typeface="Times New Roman" pitchFamily="18" charset="0"/>
                <a:ea typeface="Batang" pitchFamily="18" charset="-127"/>
                <a:cs typeface="+mn-cs"/>
              </a:defRPr>
            </a:lvl7pPr>
            <a:lvl8pPr marL="4276695" algn="l" defTabSz="1221913" rtl="0" eaLnBrk="1" latinLnBrk="0" hangingPunct="1">
              <a:defRPr kumimoji="1" sz="1300" kern="1200">
                <a:solidFill>
                  <a:schemeClr val="tx1"/>
                </a:solidFill>
                <a:latin typeface="Times New Roman" pitchFamily="18" charset="0"/>
                <a:ea typeface="Batang" pitchFamily="18" charset="-127"/>
                <a:cs typeface="+mn-cs"/>
              </a:defRPr>
            </a:lvl8pPr>
            <a:lvl9pPr marL="4887651" algn="l" defTabSz="1221913" rtl="0" eaLnBrk="1" latinLnBrk="0" hangingPunct="1">
              <a:defRPr kumimoji="1" sz="1300" kern="1200">
                <a:solidFill>
                  <a:schemeClr val="tx1"/>
                </a:solidFill>
                <a:latin typeface="Times New Roman" pitchFamily="18" charset="0"/>
                <a:ea typeface="Batang" pitchFamily="18" charset="-127"/>
                <a:cs typeface="+mn-cs"/>
              </a:defRPr>
            </a:lvl9pPr>
          </a:lstStyle>
          <a:p>
            <a:pPr marL="40822" indent="-40822" algn="l" defTabSz="653156" eaLnBrk="0" fontAlgn="auto" hangingPunct="0">
              <a:spcBef>
                <a:spcPts val="0"/>
              </a:spcBef>
              <a:spcAft>
                <a:spcPts val="0"/>
              </a:spcAft>
              <a:defRPr/>
            </a:pPr>
            <a:r>
              <a:rPr lang="en-US" altLang="ja-JP" sz="1000" b="1" dirty="0">
                <a:solidFill>
                  <a:srgbClr val="000000"/>
                </a:solidFill>
                <a:latin typeface="+mn-ea"/>
                <a:ea typeface="+mn-ea"/>
                <a:cs typeface="Meiryo UI" panose="020B0604030504040204" pitchFamily="50" charset="-128"/>
              </a:rPr>
              <a:t>■</a:t>
            </a:r>
            <a:r>
              <a:rPr lang="ja-JP" altLang="en-US" sz="1000" b="1" dirty="0">
                <a:solidFill>
                  <a:srgbClr val="000000"/>
                </a:solidFill>
                <a:latin typeface="+mn-ea"/>
                <a:ea typeface="+mn-ea"/>
                <a:cs typeface="Meiryo UI" panose="020B0604030504040204" pitchFamily="50" charset="-128"/>
              </a:rPr>
              <a:t>ひかり電話情報流通：</a:t>
            </a:r>
            <a:r>
              <a:rPr lang="ja-JP" altLang="en-US" sz="1000" dirty="0">
                <a:solidFill>
                  <a:srgbClr val="000000"/>
                </a:solidFill>
                <a:latin typeface="+mn-ea"/>
                <a:ea typeface="+mn-ea"/>
                <a:cs typeface="Meiryo UI" panose="020B0604030504040204" pitchFamily="50" charset="-128"/>
              </a:rPr>
              <a:t>該当章項節「</a:t>
            </a:r>
            <a:r>
              <a:rPr lang="ja-JP" altLang="en-US" sz="1000" b="1" dirty="0">
                <a:solidFill>
                  <a:srgbClr val="000000"/>
                </a:solidFill>
                <a:latin typeface="+mn-ea"/>
                <a:ea typeface="+mn-ea"/>
                <a:cs typeface="Meiryo UI" panose="020B0604030504040204" pitchFamily="50" charset="-128"/>
              </a:rPr>
              <a:t>３．</a:t>
            </a:r>
            <a:r>
              <a:rPr lang="en-US" altLang="ja-JP" sz="1000" b="1" dirty="0">
                <a:solidFill>
                  <a:srgbClr val="000000"/>
                </a:solidFill>
                <a:latin typeface="+mn-ea"/>
                <a:ea typeface="+mn-ea"/>
                <a:cs typeface="Meiryo UI" panose="020B0604030504040204" pitchFamily="50" charset="-128"/>
              </a:rPr>
              <a:t>2</a:t>
            </a:r>
            <a:r>
              <a:rPr lang="ja-JP" altLang="en-US" sz="1000" b="1" dirty="0">
                <a:solidFill>
                  <a:srgbClr val="000000"/>
                </a:solidFill>
                <a:latin typeface="+mn-ea"/>
                <a:ea typeface="+mn-ea"/>
                <a:cs typeface="Meiryo UI" panose="020B0604030504040204" pitchFamily="50" charset="-128"/>
              </a:rPr>
              <a:t>．</a:t>
            </a:r>
            <a:r>
              <a:rPr lang="en-US" altLang="ja-JP" sz="1000" b="1" dirty="0">
                <a:solidFill>
                  <a:srgbClr val="000000"/>
                </a:solidFill>
                <a:latin typeface="+mn-ea"/>
                <a:ea typeface="+mn-ea"/>
                <a:cs typeface="Meiryo UI" panose="020B0604030504040204" pitchFamily="50" charset="-128"/>
              </a:rPr>
              <a:t>1</a:t>
            </a:r>
            <a:r>
              <a:rPr lang="ja-JP" altLang="en-US" sz="1000" dirty="0">
                <a:solidFill>
                  <a:srgbClr val="000000"/>
                </a:solidFill>
                <a:latin typeface="+mn-ea"/>
                <a:ea typeface="+mn-ea"/>
                <a:cs typeface="Meiryo UI" panose="020B0604030504040204" pitchFamily="50" charset="-128"/>
              </a:rPr>
              <a:t>」</a:t>
            </a:r>
            <a:endParaRPr lang="en-US" altLang="ja-JP" sz="1000" dirty="0">
              <a:solidFill>
                <a:srgbClr val="000000"/>
              </a:solidFill>
              <a:latin typeface="+mn-ea"/>
              <a:ea typeface="+mn-ea"/>
              <a:cs typeface="Meiryo UI" panose="020B0604030504040204" pitchFamily="50" charset="-128"/>
            </a:endParaRPr>
          </a:p>
          <a:p>
            <a:pPr marL="0" indent="0" algn="l">
              <a:buNone/>
            </a:pPr>
            <a:r>
              <a:rPr lang="en-US" altLang="ja-JP" sz="1000" kern="0" dirty="0">
                <a:latin typeface="+mn-ea"/>
                <a:ea typeface="+mn-ea"/>
              </a:rPr>
              <a:t>【</a:t>
            </a:r>
            <a:r>
              <a:rPr lang="ja-JP" altLang="en-US" sz="1000" kern="0" dirty="0">
                <a:latin typeface="+mn-ea"/>
                <a:ea typeface="+mn-ea"/>
              </a:rPr>
              <a:t>ア</a:t>
            </a:r>
            <a:r>
              <a:rPr lang="en-US" altLang="ja-JP" sz="1000" kern="0" dirty="0">
                <a:latin typeface="+mn-ea"/>
                <a:ea typeface="+mn-ea"/>
              </a:rPr>
              <a:t>】</a:t>
            </a:r>
            <a:r>
              <a:rPr lang="ja-JP" altLang="en-US" sz="1000" kern="0" dirty="0">
                <a:latin typeface="+mn-ea"/>
                <a:ea typeface="+mn-ea"/>
              </a:rPr>
              <a:t>、</a:t>
            </a:r>
            <a:r>
              <a:rPr lang="en-US" altLang="ja-JP" sz="1000" kern="0" dirty="0">
                <a:latin typeface="+mn-ea"/>
                <a:ea typeface="+mn-ea"/>
              </a:rPr>
              <a:t> 【</a:t>
            </a:r>
            <a:r>
              <a:rPr lang="ja-JP" altLang="en-US" sz="1000" kern="0" dirty="0">
                <a:latin typeface="+mn-ea"/>
                <a:ea typeface="+mn-ea"/>
              </a:rPr>
              <a:t>イ</a:t>
            </a:r>
            <a:r>
              <a:rPr lang="en-US" altLang="ja-JP" sz="1000" kern="0" dirty="0">
                <a:latin typeface="+mn-ea"/>
                <a:ea typeface="+mn-ea"/>
              </a:rPr>
              <a:t>】</a:t>
            </a:r>
            <a:r>
              <a:rPr lang="ja-JP" altLang="en-US" sz="1000" kern="0" dirty="0">
                <a:solidFill>
                  <a:srgbClr val="000000"/>
                </a:solidFill>
                <a:latin typeface="+mn-ea"/>
                <a:ea typeface="+mn-ea"/>
              </a:rPr>
              <a:t>、</a:t>
            </a:r>
            <a:r>
              <a:rPr lang="en-US" altLang="ja-JP" sz="1000" kern="0" dirty="0">
                <a:latin typeface="+mn-ea"/>
                <a:ea typeface="+mn-ea"/>
              </a:rPr>
              <a:t> 【</a:t>
            </a:r>
            <a:r>
              <a:rPr lang="ja-JP" altLang="en-US" sz="1000" kern="0" dirty="0">
                <a:latin typeface="+mn-ea"/>
                <a:ea typeface="+mn-ea"/>
              </a:rPr>
              <a:t>オ</a:t>
            </a:r>
            <a:r>
              <a:rPr lang="en-US" altLang="ja-JP" sz="1000" kern="0" dirty="0">
                <a:latin typeface="+mn-ea"/>
                <a:ea typeface="+mn-ea"/>
              </a:rPr>
              <a:t>】</a:t>
            </a:r>
          </a:p>
          <a:p>
            <a:pPr marL="0" indent="0" algn="l">
              <a:buNone/>
            </a:pPr>
            <a:r>
              <a:rPr lang="en-US" altLang="ja-JP" sz="1000" kern="1200" dirty="0">
                <a:latin typeface="+mn-ea"/>
                <a:ea typeface="+mn-ea"/>
                <a:cs typeface="Meiryo UI" panose="020B0604030504040204" pitchFamily="50" charset="-128"/>
              </a:rPr>
              <a:t>【</a:t>
            </a:r>
            <a:r>
              <a:rPr lang="ja-JP" altLang="en-US" sz="1000" kern="1200" dirty="0">
                <a:latin typeface="+mn-ea"/>
                <a:ea typeface="+mn-ea"/>
                <a:cs typeface="Meiryo UI" panose="020B0604030504040204" pitchFamily="50" charset="-128"/>
              </a:rPr>
              <a:t>ひかり電話ポートイン：有派遣工事、無派遣工事、メタル電話ポートイン</a:t>
            </a:r>
            <a:r>
              <a:rPr lang="en-US" altLang="ja-JP" sz="1000" kern="1200" dirty="0">
                <a:latin typeface="+mn-ea"/>
                <a:ea typeface="+mn-ea"/>
                <a:cs typeface="Meiryo UI" panose="020B0604030504040204" pitchFamily="50" charset="-128"/>
              </a:rPr>
              <a:t>】</a:t>
            </a:r>
            <a:endParaRPr lang="en-US" altLang="ja-JP" sz="1000" kern="0" dirty="0">
              <a:latin typeface="+mn-ea"/>
              <a:ea typeface="+mn-ea"/>
            </a:endParaRPr>
          </a:p>
          <a:p>
            <a:pPr marL="72000" indent="-72000" algn="l" defTabSz="914400" fontAlgn="auto">
              <a:spcBef>
                <a:spcPts val="0"/>
              </a:spcBef>
              <a:spcAft>
                <a:spcPts val="0"/>
              </a:spcAft>
              <a:buFontTx/>
              <a:buNone/>
              <a:defRPr/>
            </a:pPr>
            <a:r>
              <a:rPr lang="ja-JP" altLang="en-US" sz="1000" kern="1200" dirty="0">
                <a:latin typeface="+mn-ea"/>
                <a:ea typeface="+mn-ea"/>
                <a:cs typeface="Meiryo UI" panose="020B0604030504040204" pitchFamily="50" charset="-128"/>
              </a:rPr>
              <a:t>・</a:t>
            </a:r>
            <a:r>
              <a:rPr lang="en-US" altLang="ja-JP" sz="1000" kern="1200" dirty="0">
                <a:latin typeface="+mn-ea"/>
                <a:ea typeface="+mn-ea"/>
                <a:cs typeface="Meiryo UI" panose="020B0604030504040204" pitchFamily="50" charset="-128"/>
              </a:rPr>
              <a:t>BB-CASTAR</a:t>
            </a:r>
            <a:r>
              <a:rPr lang="ja-JP" altLang="en-US" sz="1000" kern="1200" dirty="0">
                <a:latin typeface="+mn-ea"/>
                <a:ea typeface="+mn-ea"/>
                <a:cs typeface="Meiryo UI" panose="020B0604030504040204" pitchFamily="50" charset="-128"/>
              </a:rPr>
              <a:t>に送信する工事依頼情報流通インタフェースに以下の変更を行い、</a:t>
            </a:r>
            <a:r>
              <a:rPr lang="ja-JP" altLang="en-US" sz="1000" b="1" kern="1200" dirty="0">
                <a:solidFill>
                  <a:srgbClr val="0000FF"/>
                </a:solidFill>
                <a:latin typeface="+mn-ea"/>
                <a:ea typeface="+mn-ea"/>
                <a:cs typeface="Meiryo UI" panose="020B0604030504040204" pitchFamily="50" charset="-128"/>
              </a:rPr>
              <a:t>既存インタフェースにより</a:t>
            </a:r>
            <a:r>
              <a:rPr lang="en-US" altLang="ja-JP" sz="1000" kern="1200" dirty="0">
                <a:latin typeface="+mn-ea"/>
                <a:ea typeface="+mn-ea"/>
                <a:cs typeface="Meiryo UI" panose="020B0604030504040204" pitchFamily="50" charset="-128"/>
              </a:rPr>
              <a:t>BB-CASTAR</a:t>
            </a:r>
            <a:r>
              <a:rPr lang="ja-JP" altLang="en-US" sz="1000" kern="1200" dirty="0">
                <a:latin typeface="+mn-ea"/>
                <a:ea typeface="+mn-ea"/>
                <a:cs typeface="Meiryo UI" panose="020B0604030504040204" pitchFamily="50" charset="-128"/>
              </a:rPr>
              <a:t>へ工事依頼情報流通（番ポ工事）の送信を可能とする。</a:t>
            </a:r>
            <a:endParaRPr lang="en-US" altLang="ja-JP" sz="1000" kern="1200" dirty="0">
              <a:latin typeface="+mn-ea"/>
              <a:ea typeface="+mn-ea"/>
              <a:cs typeface="Meiryo UI" panose="020B0604030504040204" pitchFamily="50" charset="-128"/>
            </a:endParaRPr>
          </a:p>
          <a:p>
            <a:pPr marL="252000" indent="-72000" algn="l" defTabSz="914400" fontAlgn="auto">
              <a:spcBef>
                <a:spcPts val="0"/>
              </a:spcBef>
              <a:spcAft>
                <a:spcPts val="0"/>
              </a:spcAft>
              <a:buFontTx/>
              <a:buNone/>
              <a:defRPr/>
            </a:pPr>
            <a:r>
              <a:rPr lang="ja-JP" altLang="en-US" sz="1000" kern="1200" dirty="0">
                <a:latin typeface="+mn-ea"/>
                <a:ea typeface="+mn-ea"/>
                <a:cs typeface="Meiryo UI" panose="020B0604030504040204" pitchFamily="50" charset="-128"/>
              </a:rPr>
              <a:t>・電文</a:t>
            </a:r>
            <a:r>
              <a:rPr lang="en-US" altLang="ja-JP" sz="1000" kern="1200" dirty="0">
                <a:latin typeface="+mn-ea"/>
                <a:ea typeface="+mn-ea"/>
                <a:cs typeface="Meiryo UI" panose="020B0604030504040204" pitchFamily="50" charset="-128"/>
              </a:rPr>
              <a:t>ID</a:t>
            </a:r>
            <a:r>
              <a:rPr lang="ja-JP" altLang="en-US" sz="1000" kern="1200" dirty="0">
                <a:latin typeface="+mn-ea"/>
                <a:ea typeface="+mn-ea"/>
                <a:cs typeface="Meiryo UI" panose="020B0604030504040204" pitchFamily="50" charset="-128"/>
              </a:rPr>
              <a:t>に</a:t>
            </a:r>
            <a:r>
              <a:rPr lang="ja-JP" altLang="en-US" sz="1000" b="1" kern="1200" dirty="0">
                <a:solidFill>
                  <a:srgbClr val="0000FF"/>
                </a:solidFill>
                <a:latin typeface="+mn-ea"/>
                <a:ea typeface="+mn-ea"/>
                <a:cs typeface="Meiryo UI" panose="020B0604030504040204" pitchFamily="50" charset="-128"/>
              </a:rPr>
              <a:t>新規コード</a:t>
            </a:r>
            <a:r>
              <a:rPr lang="ja-JP" altLang="en-US" sz="1000" kern="1200" dirty="0">
                <a:latin typeface="+mn-ea"/>
                <a:ea typeface="+mn-ea"/>
                <a:cs typeface="Meiryo UI" panose="020B0604030504040204" pitchFamily="50" charset="-128"/>
              </a:rPr>
              <a:t>として、番ポ工事を追加する。</a:t>
            </a:r>
            <a:endParaRPr lang="en-US" altLang="ja-JP" sz="1000" kern="1200" dirty="0">
              <a:latin typeface="+mn-ea"/>
              <a:ea typeface="+mn-ea"/>
              <a:cs typeface="Meiryo UI" panose="020B0604030504040204" pitchFamily="50" charset="-128"/>
            </a:endParaRPr>
          </a:p>
          <a:p>
            <a:pPr marL="252000" indent="-72000" algn="l" defTabSz="914400" fontAlgn="auto">
              <a:spcBef>
                <a:spcPts val="0"/>
              </a:spcBef>
              <a:spcAft>
                <a:spcPts val="0"/>
              </a:spcAft>
              <a:buFontTx/>
              <a:buNone/>
              <a:defRPr/>
            </a:pPr>
            <a:r>
              <a:rPr lang="ja-JP" altLang="en-US" sz="1000" kern="1200" dirty="0">
                <a:latin typeface="+mn-ea"/>
                <a:ea typeface="+mn-ea"/>
                <a:cs typeface="Meiryo UI" panose="020B0604030504040204" pitchFamily="50" charset="-128"/>
              </a:rPr>
              <a:t>・</a:t>
            </a:r>
            <a:r>
              <a:rPr lang="ja-JP" altLang="en-US" sz="1000" b="1" kern="1200" dirty="0">
                <a:solidFill>
                  <a:srgbClr val="0000FF"/>
                </a:solidFill>
                <a:latin typeface="+mn-ea"/>
                <a:ea typeface="+mn-ea"/>
                <a:cs typeface="Meiryo UI" panose="020B0604030504040204" pitchFamily="50" charset="-128"/>
              </a:rPr>
              <a:t>新規項目</a:t>
            </a:r>
            <a:r>
              <a:rPr lang="ja-JP" altLang="en-US" sz="1000" kern="1200" dirty="0">
                <a:latin typeface="+mn-ea"/>
                <a:ea typeface="+mn-ea"/>
                <a:cs typeface="Meiryo UI" panose="020B0604030504040204" pitchFamily="50" charset="-128"/>
              </a:rPr>
              <a:t>として、</a:t>
            </a:r>
            <a:r>
              <a:rPr lang="ja-JP" altLang="en-US" sz="1000" b="1" kern="1200" dirty="0">
                <a:solidFill>
                  <a:srgbClr val="0000FF"/>
                </a:solidFill>
                <a:latin typeface="+mn-ea"/>
                <a:ea typeface="+mn-ea"/>
                <a:cs typeface="Meiryo UI" panose="020B0604030504040204" pitchFamily="50" charset="-128"/>
              </a:rPr>
              <a:t>代表電話番号</a:t>
            </a:r>
            <a:r>
              <a:rPr lang="ja-JP" altLang="en-US" sz="1000" kern="1200" dirty="0">
                <a:latin typeface="+mn-ea"/>
                <a:ea typeface="+mn-ea"/>
                <a:cs typeface="Meiryo UI" panose="020B0604030504040204" pitchFamily="50" charset="-128"/>
              </a:rPr>
              <a:t>を追加する。</a:t>
            </a:r>
            <a:endParaRPr lang="en-US" altLang="ja-JP" sz="1000" kern="1200" dirty="0">
              <a:latin typeface="+mn-ea"/>
              <a:ea typeface="+mn-ea"/>
              <a:cs typeface="Meiryo UI" panose="020B0604030504040204" pitchFamily="50" charset="-128"/>
            </a:endParaRPr>
          </a:p>
          <a:p>
            <a:pPr marL="72000" indent="-72000" algn="l" defTabSz="914400" fontAlgn="auto">
              <a:spcBef>
                <a:spcPts val="0"/>
              </a:spcBef>
              <a:spcAft>
                <a:spcPts val="0"/>
              </a:spcAft>
              <a:buFontTx/>
              <a:buNone/>
              <a:defRPr/>
            </a:pPr>
            <a:r>
              <a:rPr lang="ja-JP" altLang="en-US" sz="1000" kern="1200" dirty="0">
                <a:latin typeface="+mn-ea"/>
                <a:ea typeface="+mn-ea"/>
                <a:cs typeface="Meiryo UI" panose="020B0604030504040204" pitchFamily="50" charset="-128"/>
              </a:rPr>
              <a:t>・</a:t>
            </a:r>
            <a:r>
              <a:rPr lang="en-US" altLang="ja-JP" sz="1000" kern="1200" dirty="0">
                <a:latin typeface="+mn-ea"/>
                <a:ea typeface="+mn-ea"/>
                <a:cs typeface="Meiryo UI" panose="020B0604030504040204" pitchFamily="50" charset="-128"/>
              </a:rPr>
              <a:t>BB-CASTAR</a:t>
            </a:r>
            <a:r>
              <a:rPr lang="ja-JP" altLang="en-US" sz="1000" kern="1200" dirty="0">
                <a:latin typeface="+mn-ea"/>
                <a:ea typeface="+mn-ea"/>
                <a:cs typeface="Meiryo UI" panose="020B0604030504040204" pitchFamily="50" charset="-128"/>
              </a:rPr>
              <a:t>から受信する工事結果情報流通インタフェースに以下の変更を行い、</a:t>
            </a:r>
            <a:r>
              <a:rPr lang="ja-JP" altLang="en-US" sz="1000" b="1" kern="1200" dirty="0">
                <a:solidFill>
                  <a:srgbClr val="0000FF"/>
                </a:solidFill>
                <a:latin typeface="+mn-ea"/>
                <a:ea typeface="+mn-ea"/>
                <a:cs typeface="Meiryo UI" panose="020B0604030504040204" pitchFamily="50" charset="-128"/>
              </a:rPr>
              <a:t>既存インタフェースにより</a:t>
            </a:r>
            <a:r>
              <a:rPr lang="en-US" altLang="ja-JP" sz="1000" kern="1200" dirty="0">
                <a:latin typeface="+mn-ea"/>
                <a:ea typeface="+mn-ea"/>
                <a:cs typeface="Meiryo UI" panose="020B0604030504040204" pitchFamily="50" charset="-128"/>
              </a:rPr>
              <a:t>BB-CASTAR</a:t>
            </a:r>
            <a:r>
              <a:rPr lang="ja-JP" altLang="en-US" sz="1000" kern="1200" dirty="0">
                <a:latin typeface="+mn-ea"/>
                <a:ea typeface="+mn-ea"/>
                <a:cs typeface="Meiryo UI" panose="020B0604030504040204" pitchFamily="50" charset="-128"/>
              </a:rPr>
              <a:t>から番ポ工事結果の受信を可能とする。</a:t>
            </a:r>
            <a:endParaRPr lang="en-US" altLang="ja-JP" sz="1000" kern="1200" dirty="0">
              <a:latin typeface="+mn-ea"/>
              <a:ea typeface="+mn-ea"/>
              <a:cs typeface="Meiryo UI" panose="020B0604030504040204" pitchFamily="50" charset="-128"/>
            </a:endParaRPr>
          </a:p>
          <a:p>
            <a:pPr marL="252000" indent="-72000" algn="l" defTabSz="914400" fontAlgn="auto">
              <a:spcBef>
                <a:spcPts val="0"/>
              </a:spcBef>
              <a:spcAft>
                <a:spcPts val="0"/>
              </a:spcAft>
              <a:buFontTx/>
              <a:buNone/>
              <a:defRPr/>
            </a:pPr>
            <a:r>
              <a:rPr lang="ja-JP" altLang="en-US" sz="1000" kern="1200" dirty="0">
                <a:latin typeface="+mn-ea"/>
                <a:ea typeface="+mn-ea"/>
                <a:cs typeface="Meiryo UI" panose="020B0604030504040204" pitchFamily="50" charset="-128"/>
              </a:rPr>
              <a:t>・電文</a:t>
            </a:r>
            <a:r>
              <a:rPr lang="en-US" altLang="ja-JP" sz="1000" kern="1200" dirty="0">
                <a:latin typeface="+mn-ea"/>
                <a:ea typeface="+mn-ea"/>
                <a:cs typeface="Meiryo UI" panose="020B0604030504040204" pitchFamily="50" charset="-128"/>
              </a:rPr>
              <a:t>ID</a:t>
            </a:r>
            <a:r>
              <a:rPr lang="ja-JP" altLang="en-US" sz="1000" kern="1200" dirty="0">
                <a:latin typeface="+mn-ea"/>
                <a:ea typeface="+mn-ea"/>
                <a:cs typeface="Meiryo UI" panose="020B0604030504040204" pitchFamily="50" charset="-128"/>
              </a:rPr>
              <a:t>に</a:t>
            </a:r>
            <a:r>
              <a:rPr lang="ja-JP" altLang="en-US" sz="1000" b="1" kern="1200" dirty="0">
                <a:solidFill>
                  <a:srgbClr val="0000FF"/>
                </a:solidFill>
                <a:latin typeface="+mn-ea"/>
                <a:ea typeface="+mn-ea"/>
                <a:cs typeface="Meiryo UI" panose="020B0604030504040204" pitchFamily="50" charset="-128"/>
              </a:rPr>
              <a:t>新規コード</a:t>
            </a:r>
            <a:r>
              <a:rPr lang="ja-JP" altLang="en-US" sz="1000" kern="1200" dirty="0">
                <a:latin typeface="+mn-ea"/>
                <a:ea typeface="+mn-ea"/>
                <a:cs typeface="Meiryo UI" panose="020B0604030504040204" pitchFamily="50" charset="-128"/>
              </a:rPr>
              <a:t>として、番ポ工事を追加する。</a:t>
            </a:r>
            <a:endParaRPr lang="en-US" altLang="ja-JP" sz="1000" kern="1200" dirty="0">
              <a:latin typeface="+mn-ea"/>
              <a:ea typeface="+mn-ea"/>
              <a:cs typeface="Meiryo UI" panose="020B0604030504040204" pitchFamily="50" charset="-128"/>
            </a:endParaRPr>
          </a:p>
          <a:p>
            <a:pPr marL="252000" indent="-72000" algn="l" defTabSz="914400" fontAlgn="auto">
              <a:spcBef>
                <a:spcPts val="0"/>
              </a:spcBef>
              <a:spcAft>
                <a:spcPts val="0"/>
              </a:spcAft>
              <a:buFontTx/>
              <a:buNone/>
              <a:defRPr/>
            </a:pPr>
            <a:r>
              <a:rPr lang="ja-JP" altLang="en-US" sz="1000" kern="1200" dirty="0">
                <a:latin typeface="+mn-ea"/>
                <a:ea typeface="+mn-ea"/>
                <a:cs typeface="Meiryo UI" panose="020B0604030504040204" pitchFamily="50" charset="-128"/>
              </a:rPr>
              <a:t>・</a:t>
            </a:r>
            <a:r>
              <a:rPr lang="ja-JP" altLang="en-US" sz="1000" b="1" kern="1200" dirty="0">
                <a:solidFill>
                  <a:srgbClr val="0000FF"/>
                </a:solidFill>
                <a:latin typeface="+mn-ea"/>
                <a:ea typeface="+mn-ea"/>
                <a:cs typeface="Meiryo UI" panose="020B0604030504040204" pitchFamily="50" charset="-128"/>
              </a:rPr>
              <a:t>新規項目</a:t>
            </a:r>
            <a:r>
              <a:rPr lang="ja-JP" altLang="en-US" sz="1000" kern="1200" dirty="0">
                <a:latin typeface="+mn-ea"/>
                <a:ea typeface="+mn-ea"/>
                <a:cs typeface="Meiryo UI" panose="020B0604030504040204" pitchFamily="50" charset="-128"/>
              </a:rPr>
              <a:t>として、</a:t>
            </a:r>
            <a:r>
              <a:rPr lang="ja-JP" altLang="en-US" sz="1000" b="1" kern="1200" dirty="0">
                <a:solidFill>
                  <a:srgbClr val="0000FF"/>
                </a:solidFill>
                <a:latin typeface="+mn-ea"/>
                <a:ea typeface="+mn-ea"/>
                <a:cs typeface="Meiryo UI" panose="020B0604030504040204" pitchFamily="50" charset="-128"/>
              </a:rPr>
              <a:t>番ポ工事結果種別、</a:t>
            </a:r>
            <a:r>
              <a:rPr lang="zh-TW" altLang="en-US" sz="1000" b="1" kern="1200" dirty="0">
                <a:solidFill>
                  <a:srgbClr val="0000FF"/>
                </a:solidFill>
                <a:latin typeface="+mn-ea"/>
                <a:ea typeface="+mn-ea"/>
                <a:cs typeface="Meiryo UI" panose="020B0604030504040204" pitchFamily="50" charset="-128"/>
              </a:rPr>
              <a:t>電話番号</a:t>
            </a:r>
            <a:r>
              <a:rPr lang="ja-JP" altLang="en-US" sz="1000" b="1" kern="1200" dirty="0">
                <a:solidFill>
                  <a:srgbClr val="0000FF"/>
                </a:solidFill>
                <a:latin typeface="+mn-ea"/>
                <a:ea typeface="+mn-ea"/>
                <a:cs typeface="Meiryo UI" panose="020B0604030504040204" pitchFamily="50" charset="-128"/>
              </a:rPr>
              <a:t>、番号取得事業者の連絡先情報、番ポ工事結果、代表電話番号等</a:t>
            </a:r>
            <a:r>
              <a:rPr lang="ja-JP" altLang="en-US" sz="1000" kern="1200" dirty="0">
                <a:latin typeface="+mn-ea"/>
                <a:ea typeface="+mn-ea"/>
                <a:cs typeface="Meiryo UI" panose="020B0604030504040204" pitchFamily="50" charset="-128"/>
              </a:rPr>
              <a:t>を追加する。</a:t>
            </a:r>
            <a:endParaRPr lang="en-US" altLang="ja-JP" sz="1000" kern="1200" dirty="0">
              <a:latin typeface="+mn-ea"/>
              <a:ea typeface="+mn-ea"/>
              <a:cs typeface="Meiryo UI" panose="020B0604030504040204" pitchFamily="50" charset="-128"/>
            </a:endParaRPr>
          </a:p>
          <a:p>
            <a:pPr marL="252000" indent="-72000" algn="l" defTabSz="914400" fontAlgn="auto">
              <a:spcBef>
                <a:spcPts val="0"/>
              </a:spcBef>
              <a:spcAft>
                <a:spcPts val="0"/>
              </a:spcAft>
              <a:buFontTx/>
              <a:buNone/>
              <a:defRPr/>
            </a:pPr>
            <a:r>
              <a:rPr lang="ja-JP" altLang="en-US" sz="1000" kern="1200" dirty="0">
                <a:latin typeface="+mn-ea"/>
                <a:ea typeface="+mn-ea"/>
                <a:cs typeface="Meiryo UI" panose="020B0604030504040204" pitchFamily="50" charset="-128"/>
              </a:rPr>
              <a:t>・番ポ工事結果コードの追加により、１回の（ひかり電話）工事依頼情報流通（番ポ工事）の送信に対し、工事結果情報流通（番ポ工事：事業者情報）を受信後、</a:t>
            </a:r>
            <a:r>
              <a:rPr lang="ja-JP" altLang="en-US" sz="1000" b="1" kern="1200" dirty="0">
                <a:solidFill>
                  <a:srgbClr val="0000FF"/>
                </a:solidFill>
                <a:latin typeface="+mn-ea"/>
                <a:ea typeface="+mn-ea"/>
                <a:cs typeface="Meiryo UI" panose="020B0604030504040204" pitchFamily="50" charset="-128"/>
              </a:rPr>
              <a:t>移転元事業者</a:t>
            </a:r>
            <a:r>
              <a:rPr lang="en-US" altLang="ja-JP" sz="1000" b="1" kern="1200" dirty="0">
                <a:solidFill>
                  <a:srgbClr val="0000FF"/>
                </a:solidFill>
                <a:latin typeface="+mn-ea"/>
                <a:ea typeface="+mn-ea"/>
                <a:cs typeface="Meiryo UI" panose="020B0604030504040204" pitchFamily="50" charset="-128"/>
              </a:rPr>
              <a:t>-</a:t>
            </a:r>
            <a:r>
              <a:rPr lang="ja-JP" altLang="en-US" sz="1000" b="1" kern="1200" dirty="0">
                <a:solidFill>
                  <a:srgbClr val="0000FF"/>
                </a:solidFill>
                <a:latin typeface="+mn-ea"/>
                <a:ea typeface="+mn-ea"/>
                <a:cs typeface="Meiryo UI" panose="020B0604030504040204" pitchFamily="50" charset="-128"/>
              </a:rPr>
              <a:t>番号取得事業者の組合せ毎の工事結果情報流通</a:t>
            </a:r>
            <a:r>
              <a:rPr lang="ja-JP" altLang="en-US" sz="1000" kern="1200" dirty="0">
                <a:latin typeface="+mn-ea"/>
                <a:ea typeface="+mn-ea"/>
                <a:cs typeface="Meiryo UI" panose="020B0604030504040204" pitchFamily="50" charset="-128"/>
              </a:rPr>
              <a:t>（番ポ工事：工事結果情報）を受信可能とする。</a:t>
            </a:r>
            <a:endParaRPr lang="en-US" altLang="ja-JP" sz="1000" kern="1200" dirty="0">
              <a:latin typeface="+mn-ea"/>
              <a:ea typeface="+mn-ea"/>
              <a:cs typeface="Meiryo UI" panose="020B0604030504040204" pitchFamily="50" charset="-128"/>
            </a:endParaRPr>
          </a:p>
        </p:txBody>
      </p:sp>
      <p:sp>
        <p:nvSpPr>
          <p:cNvPr id="307" name="正方形/長方形 306">
            <a:extLst>
              <a:ext uri="{FF2B5EF4-FFF2-40B4-BE49-F238E27FC236}">
                <a16:creationId xmlns:a16="http://schemas.microsoft.com/office/drawing/2014/main" id="{7B0EA62A-9923-418F-77D5-829E65483DF6}"/>
              </a:ext>
            </a:extLst>
          </p:cNvPr>
          <p:cNvSpPr/>
          <p:nvPr/>
        </p:nvSpPr>
        <p:spPr bwMode="auto">
          <a:xfrm>
            <a:off x="4753184" y="3949365"/>
            <a:ext cx="750921" cy="395274"/>
          </a:xfrm>
          <a:prstGeom prst="rect">
            <a:avLst/>
          </a:prstGeom>
          <a:solidFill>
            <a:srgbClr val="FFF7D7"/>
          </a:solidFill>
          <a:ln w="6350" cap="flat" cmpd="sng" algn="ctr">
            <a:solidFill>
              <a:schemeClr val="tx1"/>
            </a:solidFill>
            <a:prstDash val="solid"/>
            <a:round/>
            <a:headEnd type="none" w="med" len="med"/>
            <a:tailEnd type="none" w="med" len="med"/>
          </a:ln>
          <a:effectLst/>
        </p:spPr>
        <p:txBody>
          <a:bodyPr vert="horz" wrap="square" lIns="25714" tIns="25714" rIns="25714" bIns="25714" numCol="1" rtlCol="0" anchor="ctr" anchorCtr="0" compatLnSpc="1">
            <a:prstTxWarp prst="textNoShape">
              <a:avLst/>
            </a:prstTxWarp>
          </a:bodyPr>
          <a:lstStyle/>
          <a:p>
            <a:pPr algn="ctr" defTabSz="463786"/>
            <a:r>
              <a:rPr lang="ja-JP" altLang="en-US" sz="714" dirty="0">
                <a:latin typeface="+mn-ea"/>
              </a:rPr>
              <a:t>リアル通知</a:t>
            </a:r>
          </a:p>
        </p:txBody>
      </p:sp>
      <p:sp>
        <p:nvSpPr>
          <p:cNvPr id="12" name="Rectangle 55">
            <a:extLst>
              <a:ext uri="{FF2B5EF4-FFF2-40B4-BE49-F238E27FC236}">
                <a16:creationId xmlns:a16="http://schemas.microsoft.com/office/drawing/2014/main" id="{016CD182-66A9-C3A1-A815-A5E83C17014B}"/>
              </a:ext>
            </a:extLst>
          </p:cNvPr>
          <p:cNvSpPr>
            <a:spLocks noChangeArrowheads="1"/>
          </p:cNvSpPr>
          <p:nvPr/>
        </p:nvSpPr>
        <p:spPr bwMode="auto">
          <a:xfrm flipH="1">
            <a:off x="7041427" y="1640008"/>
            <a:ext cx="457509" cy="230421"/>
          </a:xfrm>
          <a:prstGeom prst="rect">
            <a:avLst/>
          </a:prstGeom>
          <a:solidFill>
            <a:sysClr val="window" lastClr="FFFFFF">
              <a:lumMod val="95000"/>
            </a:sysClr>
          </a:solidFill>
          <a:ln w="12700" algn="ctr">
            <a:solidFill>
              <a:srgbClr val="FF0000"/>
            </a:solidFill>
            <a:miter lim="800000"/>
            <a:headEnd/>
            <a:tailEnd/>
          </a:ln>
          <a:effectLst/>
        </p:spPr>
        <p:txBody>
          <a:bodyPr wrap="none" lIns="0" tIns="0" rIns="0" bIns="0" anchor="ctr"/>
          <a:lstStyle>
            <a:lvl1pPr marL="342900" indent="-342900" eaLnBrk="0" hangingPunct="0">
              <a:defRPr kumimoji="1" sz="1200">
                <a:solidFill>
                  <a:schemeClr val="tx1"/>
                </a:solidFill>
                <a:latin typeface="HGP創英角ｺﾞｼｯｸUB" pitchFamily="50" charset="-128"/>
                <a:ea typeface="HGP創英角ｺﾞｼｯｸUB" pitchFamily="50" charset="-128"/>
              </a:defRPr>
            </a:lvl1pPr>
            <a:lvl2pPr eaLnBrk="0" hangingPunct="0">
              <a:defRPr kumimoji="1" sz="1200">
                <a:solidFill>
                  <a:schemeClr val="tx1"/>
                </a:solidFill>
                <a:latin typeface="HGP創英角ｺﾞｼｯｸUB" pitchFamily="50" charset="-128"/>
                <a:ea typeface="HGP創英角ｺﾞｼｯｸUB" pitchFamily="50" charset="-128"/>
              </a:defRPr>
            </a:lvl2pPr>
            <a:lvl3pPr eaLnBrk="0" hangingPunct="0">
              <a:defRPr kumimoji="1" sz="1200">
                <a:solidFill>
                  <a:schemeClr val="tx1"/>
                </a:solidFill>
                <a:latin typeface="HGP創英角ｺﾞｼｯｸUB" pitchFamily="50" charset="-128"/>
                <a:ea typeface="HGP創英角ｺﾞｼｯｸUB" pitchFamily="50" charset="-128"/>
              </a:defRPr>
            </a:lvl3pPr>
            <a:lvl4pPr eaLnBrk="0" hangingPunct="0">
              <a:defRPr kumimoji="1" sz="1200">
                <a:solidFill>
                  <a:schemeClr val="tx1"/>
                </a:solidFill>
                <a:latin typeface="HGP創英角ｺﾞｼｯｸUB" pitchFamily="50" charset="-128"/>
                <a:ea typeface="HGP創英角ｺﾞｼｯｸUB" pitchFamily="50" charset="-128"/>
              </a:defRPr>
            </a:lvl4pPr>
            <a:lvl5pPr eaLnBrk="0" hangingPunct="0">
              <a:defRPr kumimoji="1" sz="1200">
                <a:solidFill>
                  <a:schemeClr val="tx1"/>
                </a:solidFill>
                <a:latin typeface="HGP創英角ｺﾞｼｯｸUB" pitchFamily="50" charset="-128"/>
                <a:ea typeface="HGP創英角ｺﾞｼｯｸUB" pitchFamily="50" charset="-128"/>
              </a:defRPr>
            </a:lvl5pPr>
            <a:lvl6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6pPr>
            <a:lvl7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7pPr>
            <a:lvl8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8pPr>
            <a:lvl9pPr algn="ctr" eaLnBrk="0" fontAlgn="base" hangingPunct="0">
              <a:spcBef>
                <a:spcPct val="0"/>
              </a:spcBef>
              <a:spcAft>
                <a:spcPct val="0"/>
              </a:spcAft>
              <a:defRPr kumimoji="1" sz="1200">
                <a:solidFill>
                  <a:schemeClr val="tx1"/>
                </a:solidFill>
                <a:latin typeface="HGP創英角ｺﾞｼｯｸUB" pitchFamily="50" charset="-128"/>
                <a:ea typeface="HGP創英角ｺﾞｼｯｸUB" pitchFamily="50" charset="-128"/>
              </a:defRPr>
            </a:lvl9pPr>
          </a:lstStyle>
          <a:p>
            <a:pPr marL="244933" indent="-244933" algn="ctr" defTabSz="653156" eaLnBrk="1" hangingPunct="1">
              <a:defRPr/>
            </a:pPr>
            <a:r>
              <a:rPr lang="ja-JP" altLang="en-US" sz="643" kern="0" dirty="0">
                <a:solidFill>
                  <a:prstClr val="black"/>
                </a:solidFill>
                <a:latin typeface="+mn-ea"/>
                <a:ea typeface="+mn-ea"/>
              </a:rPr>
              <a:t>オーダ流通</a:t>
            </a:r>
            <a:endParaRPr lang="en-US" altLang="ja-JP" sz="643" kern="0" dirty="0">
              <a:solidFill>
                <a:prstClr val="black"/>
              </a:solidFill>
              <a:latin typeface="+mn-ea"/>
              <a:ea typeface="+mn-ea"/>
            </a:endParaRPr>
          </a:p>
          <a:p>
            <a:pPr marL="244933" indent="-244933" algn="ctr" defTabSz="653156" eaLnBrk="1" hangingPunct="1">
              <a:defRPr/>
            </a:pPr>
            <a:r>
              <a:rPr lang="ja-JP" altLang="en-US" sz="643" kern="0" dirty="0">
                <a:solidFill>
                  <a:prstClr val="black"/>
                </a:solidFill>
                <a:latin typeface="+mn-ea"/>
                <a:ea typeface="+mn-ea"/>
              </a:rPr>
              <a:t>システム</a:t>
            </a:r>
            <a:endParaRPr lang="en-US" altLang="ja-JP" sz="643" kern="0" dirty="0">
              <a:solidFill>
                <a:prstClr val="black"/>
              </a:solidFill>
              <a:latin typeface="+mn-ea"/>
              <a:ea typeface="+mn-ea"/>
            </a:endParaRPr>
          </a:p>
        </p:txBody>
      </p:sp>
      <p:cxnSp>
        <p:nvCxnSpPr>
          <p:cNvPr id="13" name="直線コネクタ 12">
            <a:extLst>
              <a:ext uri="{FF2B5EF4-FFF2-40B4-BE49-F238E27FC236}">
                <a16:creationId xmlns:a16="http://schemas.microsoft.com/office/drawing/2014/main" id="{742DE071-2B5E-DA7A-2840-1C00A8B81D7D}"/>
              </a:ext>
            </a:extLst>
          </p:cNvPr>
          <p:cNvCxnSpPr>
            <a:cxnSpLocks/>
          </p:cNvCxnSpPr>
          <p:nvPr/>
        </p:nvCxnSpPr>
        <p:spPr bwMode="auto">
          <a:xfrm>
            <a:off x="7260809" y="1872058"/>
            <a:ext cx="1" cy="166415"/>
          </a:xfrm>
          <a:prstGeom prst="line">
            <a:avLst/>
          </a:prstGeom>
          <a:solidFill>
            <a:srgbClr val="FFFFCC"/>
          </a:solidFill>
          <a:ln w="38100" cap="flat" cmpd="sng" algn="ctr">
            <a:solidFill>
              <a:srgbClr val="FF0000"/>
            </a:solidFill>
            <a:prstDash val="solid"/>
            <a:round/>
            <a:headEnd type="none" w="sm" len="sm"/>
            <a:tailEnd type="none" w="sm" len="sm"/>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テキスト ボックス 1">
            <a:extLst>
              <a:ext uri="{FF2B5EF4-FFF2-40B4-BE49-F238E27FC236}">
                <a16:creationId xmlns:a16="http://schemas.microsoft.com/office/drawing/2014/main" id="{1AACB57A-9786-BCEE-CE2F-68A7D96A7F0C}"/>
              </a:ext>
            </a:extLst>
          </p:cNvPr>
          <p:cNvSpPr txBox="1"/>
          <p:nvPr/>
        </p:nvSpPr>
        <p:spPr>
          <a:xfrm>
            <a:off x="7260809" y="5950014"/>
            <a:ext cx="1581120" cy="563671"/>
          </a:xfrm>
          <a:prstGeom prst="rect">
            <a:avLst/>
          </a:prstGeom>
          <a:solidFill>
            <a:schemeClr val="bg1"/>
          </a:solidFill>
          <a:ln>
            <a:solidFill>
              <a:schemeClr val="tx1"/>
            </a:solidFill>
          </a:ln>
        </p:spPr>
        <p:txBody>
          <a:bodyPr wrap="square" lIns="36000" tIns="36000" rIns="36000" bIns="36000" rtlCol="0">
            <a:spAutoFit/>
          </a:bodyPr>
          <a:lstStyle/>
          <a:p>
            <a:pPr marL="0" marR="0" lvl="0" indent="0" algn="l" defTabSz="914400" rtl="0" eaLnBrk="1" fontAlgn="base" latinLnBrk="0" hangingPunct="1">
              <a:lnSpc>
                <a:spcPct val="110000"/>
              </a:lnSpc>
              <a:spcBef>
                <a:spcPct val="0"/>
              </a:spcBef>
              <a:spcAft>
                <a:spcPct val="0"/>
              </a:spcAft>
              <a:buClrTx/>
              <a:buSzTx/>
              <a:buFontTx/>
              <a:buNone/>
              <a:tabLst/>
              <a:defRPr/>
            </a:pPr>
            <a:r>
              <a:rPr kumimoji="1" lang="en-US" altLang="ja-JP" sz="1000" b="0" i="0" u="none" strike="noStrike" kern="1200" cap="none" spc="0" normalizeH="0" baseline="0" noProof="0" dirty="0">
                <a:ln>
                  <a:noFill/>
                </a:ln>
                <a:solidFill>
                  <a:prstClr val="black"/>
                </a:solidFill>
                <a:effectLst/>
                <a:uLnTx/>
                <a:uFillTx/>
                <a:latin typeface="+mn-ea"/>
                <a:cs typeface="Meiryo UI" panose="020B0604030504040204" pitchFamily="50" charset="-128"/>
              </a:rPr>
              <a:t>【</a:t>
            </a:r>
            <a:r>
              <a:rPr kumimoji="1" lang="ja-JP" altLang="en-US" sz="1000" b="0" i="0" u="none" strike="noStrike" kern="1200" cap="none" spc="0" normalizeH="0" baseline="0" noProof="0" dirty="0">
                <a:ln>
                  <a:noFill/>
                </a:ln>
                <a:solidFill>
                  <a:prstClr val="black"/>
                </a:solidFill>
                <a:effectLst/>
                <a:uLnTx/>
                <a:uFillTx/>
                <a:latin typeface="+mn-ea"/>
                <a:cs typeface="Meiryo UI" panose="020B0604030504040204" pitchFamily="50" charset="-128"/>
              </a:rPr>
              <a:t>凡例</a:t>
            </a:r>
            <a:r>
              <a:rPr kumimoji="1" lang="en-US" altLang="ja-JP" sz="1000" b="0" i="0" u="none" strike="noStrike" kern="1200" cap="none" spc="0" normalizeH="0" baseline="0" noProof="0" dirty="0">
                <a:ln>
                  <a:noFill/>
                </a:ln>
                <a:solidFill>
                  <a:prstClr val="black"/>
                </a:solidFill>
                <a:effectLst/>
                <a:uLnTx/>
                <a:uFillTx/>
                <a:latin typeface="+mn-ea"/>
                <a:cs typeface="Meiryo UI" panose="020B0604030504040204" pitchFamily="50" charset="-128"/>
              </a:rPr>
              <a:t>】</a:t>
            </a:r>
          </a:p>
          <a:p>
            <a:pPr marL="0" marR="0" lvl="0" indent="0" algn="l" defTabSz="914400" rtl="0" eaLnBrk="1" fontAlgn="base" latinLnBrk="0" hangingPunct="1">
              <a:lnSpc>
                <a:spcPct val="110000"/>
              </a:lnSpc>
              <a:spcBef>
                <a:spcPct val="0"/>
              </a:spcBef>
              <a:spcAft>
                <a:spcPct val="0"/>
              </a:spcAft>
              <a:buClrTx/>
              <a:buSzTx/>
              <a:buFontTx/>
              <a:buNone/>
              <a:tabLst/>
              <a:defRPr/>
            </a:pPr>
            <a:r>
              <a:rPr kumimoji="1" lang="ja-JP" altLang="en-US" sz="1000" b="0" i="0" u="none" strike="noStrike" kern="1200" cap="none" spc="0" normalizeH="0" baseline="0" noProof="0" dirty="0">
                <a:ln>
                  <a:noFill/>
                </a:ln>
                <a:solidFill>
                  <a:prstClr val="black"/>
                </a:solidFill>
                <a:effectLst/>
                <a:uLnTx/>
                <a:uFillTx/>
                <a:latin typeface="+mn-ea"/>
                <a:cs typeface="Meiryo UI" panose="020B0604030504040204" pitchFamily="50" charset="-128"/>
              </a:rPr>
              <a:t>変更箇所：</a:t>
            </a:r>
            <a:endParaRPr kumimoji="1" lang="en-US" altLang="ja-JP" sz="1000" b="0" i="0" u="none" strike="noStrike" kern="1200" cap="none" spc="0" normalizeH="0" baseline="0" noProof="0" dirty="0">
              <a:ln>
                <a:noFill/>
              </a:ln>
              <a:solidFill>
                <a:prstClr val="black"/>
              </a:solidFill>
              <a:effectLst/>
              <a:uLnTx/>
              <a:uFillTx/>
              <a:latin typeface="+mn-ea"/>
              <a:cs typeface="Meiryo UI" panose="020B0604030504040204" pitchFamily="50" charset="-128"/>
            </a:endParaRPr>
          </a:p>
          <a:p>
            <a:pPr marL="0" marR="0" lvl="0" indent="0" algn="l" defTabSz="914400" rtl="0" eaLnBrk="1" fontAlgn="base" latinLnBrk="0" hangingPunct="1">
              <a:lnSpc>
                <a:spcPct val="110000"/>
              </a:lnSpc>
              <a:spcBef>
                <a:spcPct val="0"/>
              </a:spcBef>
              <a:spcAft>
                <a:spcPct val="0"/>
              </a:spcAft>
              <a:buClrTx/>
              <a:buSzTx/>
              <a:buFontTx/>
              <a:buNone/>
              <a:tabLst/>
              <a:defRPr/>
            </a:pPr>
            <a:r>
              <a:rPr lang="ja-JP" altLang="en-US" sz="1000" dirty="0">
                <a:solidFill>
                  <a:prstClr val="black"/>
                </a:solidFill>
                <a:latin typeface="+mn-ea"/>
                <a:cs typeface="Meiryo UI" panose="020B0604030504040204" pitchFamily="50" charset="-128"/>
              </a:rPr>
              <a:t>新規　　　：　</a:t>
            </a:r>
            <a:endParaRPr kumimoji="1" lang="en-US" altLang="ja-JP" sz="1000" b="0" i="0" u="none" strike="noStrike" kern="1200" cap="none" spc="0" normalizeH="0" baseline="0" noProof="0" dirty="0">
              <a:ln>
                <a:noFill/>
              </a:ln>
              <a:solidFill>
                <a:prstClr val="black"/>
              </a:solidFill>
              <a:effectLst/>
              <a:uLnTx/>
              <a:uFillTx/>
              <a:latin typeface="+mn-ea"/>
              <a:cs typeface="Meiryo UI" panose="020B0604030504040204" pitchFamily="50" charset="-128"/>
            </a:endParaRPr>
          </a:p>
        </p:txBody>
      </p:sp>
      <p:sp>
        <p:nvSpPr>
          <p:cNvPr id="3" name="正方形/長方形 2">
            <a:extLst>
              <a:ext uri="{FF2B5EF4-FFF2-40B4-BE49-F238E27FC236}">
                <a16:creationId xmlns:a16="http://schemas.microsoft.com/office/drawing/2014/main" id="{43CE36E4-C076-12C7-7B5E-7EBB032D645F}"/>
              </a:ext>
            </a:extLst>
          </p:cNvPr>
          <p:cNvSpPr/>
          <p:nvPr/>
        </p:nvSpPr>
        <p:spPr bwMode="auto">
          <a:xfrm>
            <a:off x="7961262" y="6186334"/>
            <a:ext cx="324308" cy="91030"/>
          </a:xfrm>
          <a:prstGeom prst="rect">
            <a:avLst/>
          </a:prstGeom>
          <a:noFill/>
          <a:ln w="9525" cap="flat" cmpd="sng" algn="ctr">
            <a:solidFill>
              <a:srgbClr val="0000FF"/>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cs typeface="Meiryo UI" panose="020B0604030504040204" pitchFamily="50" charset="-128"/>
            </a:endParaRPr>
          </a:p>
        </p:txBody>
      </p:sp>
      <p:cxnSp>
        <p:nvCxnSpPr>
          <p:cNvPr id="4" name="直線矢印コネクタ 3">
            <a:extLst>
              <a:ext uri="{FF2B5EF4-FFF2-40B4-BE49-F238E27FC236}">
                <a16:creationId xmlns:a16="http://schemas.microsoft.com/office/drawing/2014/main" id="{5BFA847E-3997-75CF-6AC3-FEEDE6A3DF19}"/>
              </a:ext>
            </a:extLst>
          </p:cNvPr>
          <p:cNvCxnSpPr>
            <a:cxnSpLocks/>
          </p:cNvCxnSpPr>
          <p:nvPr/>
        </p:nvCxnSpPr>
        <p:spPr bwMode="auto">
          <a:xfrm>
            <a:off x="8414509" y="6243000"/>
            <a:ext cx="324308" cy="0"/>
          </a:xfrm>
          <a:prstGeom prst="straightConnector1">
            <a:avLst/>
          </a:prstGeom>
          <a:solidFill>
            <a:srgbClr val="FFFFCC"/>
          </a:solidFill>
          <a:ln w="28575" cap="flat" cmpd="sng" algn="ctr">
            <a:solidFill>
              <a:srgbClr val="0000FF"/>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5" name="正方形/長方形 4">
            <a:extLst>
              <a:ext uri="{FF2B5EF4-FFF2-40B4-BE49-F238E27FC236}">
                <a16:creationId xmlns:a16="http://schemas.microsoft.com/office/drawing/2014/main" id="{BE3245B5-7276-D5AF-AF7F-9FDD6BD5C933}"/>
              </a:ext>
            </a:extLst>
          </p:cNvPr>
          <p:cNvSpPr/>
          <p:nvPr/>
        </p:nvSpPr>
        <p:spPr bwMode="auto">
          <a:xfrm>
            <a:off x="7959061" y="6361297"/>
            <a:ext cx="324308" cy="100133"/>
          </a:xfrm>
          <a:prstGeom prst="rect">
            <a:avLst/>
          </a:prstGeom>
          <a:noFill/>
          <a:ln w="9525" cap="flat" cmpd="sng" algn="ctr">
            <a:solidFill>
              <a:srgbClr val="FF0000"/>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endParaRPr kumimoji="1" lang="ja-JP" altLang="en-US" sz="1000" b="0" i="0" u="none" strike="noStrike" kern="1200" cap="none" spc="0" normalizeH="0" baseline="0" noProof="0" dirty="0">
              <a:ln>
                <a:noFill/>
              </a:ln>
              <a:solidFill>
                <a:prstClr val="black"/>
              </a:solidFill>
              <a:effectLst/>
              <a:uLnTx/>
              <a:uFillTx/>
              <a:latin typeface="+mn-ea"/>
              <a:cs typeface="Meiryo UI" panose="020B0604030504040204" pitchFamily="50" charset="-128"/>
            </a:endParaRPr>
          </a:p>
        </p:txBody>
      </p:sp>
      <p:cxnSp>
        <p:nvCxnSpPr>
          <p:cNvPr id="6" name="直線矢印コネクタ 5">
            <a:extLst>
              <a:ext uri="{FF2B5EF4-FFF2-40B4-BE49-F238E27FC236}">
                <a16:creationId xmlns:a16="http://schemas.microsoft.com/office/drawing/2014/main" id="{C508F00D-BC92-A9B9-32BE-7F5B7D555D1C}"/>
              </a:ext>
            </a:extLst>
          </p:cNvPr>
          <p:cNvCxnSpPr>
            <a:cxnSpLocks/>
          </p:cNvCxnSpPr>
          <p:nvPr/>
        </p:nvCxnSpPr>
        <p:spPr bwMode="auto">
          <a:xfrm>
            <a:off x="8414509" y="6411363"/>
            <a:ext cx="324308" cy="0"/>
          </a:xfrm>
          <a:prstGeom prst="straightConnector1">
            <a:avLst/>
          </a:prstGeom>
          <a:solidFill>
            <a:srgbClr val="FFFFCC"/>
          </a:solidFill>
          <a:ln w="28575" cap="flat" cmpd="sng" algn="ctr">
            <a:solidFill>
              <a:srgbClr val="FF0000"/>
            </a:solidFill>
            <a:prstDash val="solid"/>
            <a:round/>
            <a:headEnd type="none" w="med" len="med"/>
            <a:tailEnd type="arrow"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スライド番号プレースホルダー 6">
            <a:extLst>
              <a:ext uri="{FF2B5EF4-FFF2-40B4-BE49-F238E27FC236}">
                <a16:creationId xmlns:a16="http://schemas.microsoft.com/office/drawing/2014/main" id="{FD29A677-BB72-FE66-E88B-6EE442E76DBA}"/>
              </a:ext>
            </a:extLst>
          </p:cNvPr>
          <p:cNvSpPr>
            <a:spLocks noGrp="1"/>
          </p:cNvSpPr>
          <p:nvPr>
            <p:ph type="sldNum" sz="quarter" idx="11"/>
          </p:nvPr>
        </p:nvSpPr>
        <p:spPr/>
        <p:txBody>
          <a:bodyPr/>
          <a:lstStyle/>
          <a:p>
            <a:r>
              <a:rPr lang="en-US" altLang="ja-JP"/>
              <a:t>01.4-</a:t>
            </a:r>
            <a:fld id="{4C5E2FD1-144F-442B-9A84-40AAF03513A2}" type="slidenum">
              <a:rPr lang="en-US" altLang="ja-JP" smtClean="0"/>
              <a:pPr/>
              <a:t>1</a:t>
            </a:fld>
            <a:endParaRPr lang="en-US" altLang="ja-JP" dirty="0"/>
          </a:p>
        </p:txBody>
      </p:sp>
    </p:spTree>
    <p:extLst>
      <p:ext uri="{BB962C8B-B14F-4D97-AF65-F5344CB8AC3E}">
        <p14:creationId xmlns:p14="http://schemas.microsoft.com/office/powerpoint/2010/main" val="3549023695"/>
      </p:ext>
    </p:extLst>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Group 2">
            <a:extLst>
              <a:ext uri="{FF2B5EF4-FFF2-40B4-BE49-F238E27FC236}">
                <a16:creationId xmlns:a16="http://schemas.microsoft.com/office/drawing/2014/main" id="{D78B56F9-15C6-AF9A-C4F7-AC99EB63BAF2}"/>
              </a:ext>
            </a:extLst>
          </p:cNvPr>
          <p:cNvGraphicFramePr>
            <a:graphicFrameLocks noGrp="1"/>
          </p:cNvGraphicFramePr>
          <p:nvPr>
            <p:extLst>
              <p:ext uri="{D42A27DB-BD31-4B8C-83A1-F6EECF244321}">
                <p14:modId xmlns:p14="http://schemas.microsoft.com/office/powerpoint/2010/main" val="347927216"/>
              </p:ext>
            </p:extLst>
          </p:nvPr>
        </p:nvGraphicFramePr>
        <p:xfrm>
          <a:off x="135792" y="1419225"/>
          <a:ext cx="8897143" cy="4955912"/>
        </p:xfrm>
        <a:graphic>
          <a:graphicData uri="http://schemas.openxmlformats.org/drawingml/2006/table">
            <a:tbl>
              <a:tblPr/>
              <a:tblGrid>
                <a:gridCol w="8897143">
                  <a:extLst>
                    <a:ext uri="{9D8B030D-6E8A-4147-A177-3AD203B41FA5}">
                      <a16:colId xmlns:a16="http://schemas.microsoft.com/office/drawing/2014/main" val="20000"/>
                    </a:ext>
                  </a:extLst>
                </a:gridCol>
              </a:tblGrid>
              <a:tr h="4955912">
                <a:tc>
                  <a:txBody>
                    <a:bodyPr/>
                    <a:lstStyle>
                      <a:lvl1pPr algn="l" defTabSz="990600">
                        <a:spcBef>
                          <a:spcPct val="20000"/>
                        </a:spcBef>
                        <a:defRPr kumimoji="1" sz="2700">
                          <a:solidFill>
                            <a:schemeClr val="tx1"/>
                          </a:solidFill>
                          <a:latin typeface="Times New Roman" pitchFamily="18" charset="0"/>
                          <a:ea typeface="ＭＳ Ｐゴシック" pitchFamily="50" charset="-128"/>
                        </a:defRPr>
                      </a:lvl1pPr>
                      <a:lvl2pPr marL="534988" algn="l" defTabSz="990600">
                        <a:spcBef>
                          <a:spcPct val="20000"/>
                        </a:spcBef>
                        <a:defRPr kumimoji="1" sz="2400">
                          <a:solidFill>
                            <a:schemeClr val="tx1"/>
                          </a:solidFill>
                          <a:latin typeface="Times New Roman" pitchFamily="18" charset="0"/>
                          <a:ea typeface="ＭＳ Ｐゴシック" pitchFamily="50" charset="-128"/>
                        </a:defRPr>
                      </a:lvl2pPr>
                      <a:lvl3pPr marL="1023938" algn="l" defTabSz="990600">
                        <a:spcBef>
                          <a:spcPct val="20000"/>
                        </a:spcBef>
                        <a:defRPr kumimoji="1" sz="2000">
                          <a:solidFill>
                            <a:schemeClr val="tx1"/>
                          </a:solidFill>
                          <a:latin typeface="Times New Roman" pitchFamily="18" charset="0"/>
                          <a:ea typeface="ＭＳ Ｐゴシック" pitchFamily="50" charset="-128"/>
                        </a:defRPr>
                      </a:lvl3pPr>
                      <a:lvl4pPr marL="1485900" algn="l" defTabSz="990600">
                        <a:spcBef>
                          <a:spcPct val="20000"/>
                        </a:spcBef>
                        <a:defRPr kumimoji="1">
                          <a:solidFill>
                            <a:schemeClr val="tx1"/>
                          </a:solidFill>
                          <a:latin typeface="Times New Roman" pitchFamily="18" charset="0"/>
                          <a:ea typeface="ＭＳ Ｐゴシック" pitchFamily="50" charset="-128"/>
                        </a:defRPr>
                      </a:lvl4pPr>
                      <a:lvl5pPr marL="1981200" algn="l" defTabSz="990600">
                        <a:spcBef>
                          <a:spcPct val="20000"/>
                        </a:spcBef>
                        <a:defRPr kumimoji="1">
                          <a:solidFill>
                            <a:schemeClr val="tx1"/>
                          </a:solidFill>
                          <a:latin typeface="Times New Roman" pitchFamily="18" charset="0"/>
                          <a:ea typeface="ＭＳ Ｐゴシック" pitchFamily="50" charset="-128"/>
                        </a:defRPr>
                      </a:lvl5pPr>
                      <a:lvl6pPr marL="2438400" defTabSz="990600" fontAlgn="base">
                        <a:spcBef>
                          <a:spcPct val="20000"/>
                        </a:spcBef>
                        <a:spcAft>
                          <a:spcPct val="0"/>
                        </a:spcAft>
                        <a:defRPr kumimoji="1">
                          <a:solidFill>
                            <a:schemeClr val="tx1"/>
                          </a:solidFill>
                          <a:latin typeface="Times New Roman" pitchFamily="18" charset="0"/>
                          <a:ea typeface="ＭＳ Ｐゴシック" pitchFamily="50" charset="-128"/>
                        </a:defRPr>
                      </a:lvl6pPr>
                      <a:lvl7pPr marL="2895600" defTabSz="990600" fontAlgn="base">
                        <a:spcBef>
                          <a:spcPct val="20000"/>
                        </a:spcBef>
                        <a:spcAft>
                          <a:spcPct val="0"/>
                        </a:spcAft>
                        <a:defRPr kumimoji="1">
                          <a:solidFill>
                            <a:schemeClr val="tx1"/>
                          </a:solidFill>
                          <a:latin typeface="Times New Roman" pitchFamily="18" charset="0"/>
                          <a:ea typeface="ＭＳ Ｐゴシック" pitchFamily="50" charset="-128"/>
                        </a:defRPr>
                      </a:lvl7pPr>
                      <a:lvl8pPr marL="3352800" defTabSz="990600" fontAlgn="base">
                        <a:spcBef>
                          <a:spcPct val="20000"/>
                        </a:spcBef>
                        <a:spcAft>
                          <a:spcPct val="0"/>
                        </a:spcAft>
                        <a:defRPr kumimoji="1">
                          <a:solidFill>
                            <a:schemeClr val="tx1"/>
                          </a:solidFill>
                          <a:latin typeface="Times New Roman" pitchFamily="18" charset="0"/>
                          <a:ea typeface="ＭＳ Ｐゴシック" pitchFamily="50" charset="-128"/>
                        </a:defRPr>
                      </a:lvl8pPr>
                      <a:lvl9pPr marL="3810000" defTabSz="990600"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ctr" defTabSz="990600" rtl="0" eaLnBrk="1" fontAlgn="base" latinLnBrk="0" hangingPunct="1">
                        <a:lnSpc>
                          <a:spcPct val="100000"/>
                        </a:lnSpc>
                        <a:spcBef>
                          <a:spcPct val="5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　</a:t>
                      </a:r>
                      <a:endPar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graphicFrame>
        <p:nvGraphicFramePr>
          <p:cNvPr id="5" name="Group 567">
            <a:extLst>
              <a:ext uri="{FF2B5EF4-FFF2-40B4-BE49-F238E27FC236}">
                <a16:creationId xmlns:a16="http://schemas.microsoft.com/office/drawing/2014/main" id="{7E9C999C-C279-63BA-3A15-BE92968E4713}"/>
              </a:ext>
            </a:extLst>
          </p:cNvPr>
          <p:cNvGraphicFramePr>
            <a:graphicFrameLocks noGrp="1"/>
          </p:cNvGraphicFramePr>
          <p:nvPr>
            <p:extLst>
              <p:ext uri="{D42A27DB-BD31-4B8C-83A1-F6EECF244321}">
                <p14:modId xmlns:p14="http://schemas.microsoft.com/office/powerpoint/2010/main" val="738475270"/>
              </p:ext>
            </p:extLst>
          </p:nvPr>
        </p:nvGraphicFramePr>
        <p:xfrm>
          <a:off x="322412" y="1945976"/>
          <a:ext cx="8499174" cy="2578940"/>
        </p:xfrm>
        <a:graphic>
          <a:graphicData uri="http://schemas.openxmlformats.org/drawingml/2006/table">
            <a:tbl>
              <a:tblPr/>
              <a:tblGrid>
                <a:gridCol w="224456">
                  <a:extLst>
                    <a:ext uri="{9D8B030D-6E8A-4147-A177-3AD203B41FA5}">
                      <a16:colId xmlns:a16="http://schemas.microsoft.com/office/drawing/2014/main" val="979331669"/>
                    </a:ext>
                  </a:extLst>
                </a:gridCol>
                <a:gridCol w="338055">
                  <a:extLst>
                    <a:ext uri="{9D8B030D-6E8A-4147-A177-3AD203B41FA5}">
                      <a16:colId xmlns:a16="http://schemas.microsoft.com/office/drawing/2014/main" val="2200256065"/>
                    </a:ext>
                  </a:extLst>
                </a:gridCol>
                <a:gridCol w="2047989">
                  <a:extLst>
                    <a:ext uri="{9D8B030D-6E8A-4147-A177-3AD203B41FA5}">
                      <a16:colId xmlns:a16="http://schemas.microsoft.com/office/drawing/2014/main" val="382934975"/>
                    </a:ext>
                  </a:extLst>
                </a:gridCol>
                <a:gridCol w="389601">
                  <a:extLst>
                    <a:ext uri="{9D8B030D-6E8A-4147-A177-3AD203B41FA5}">
                      <a16:colId xmlns:a16="http://schemas.microsoft.com/office/drawing/2014/main" val="3166779792"/>
                    </a:ext>
                  </a:extLst>
                </a:gridCol>
                <a:gridCol w="422571">
                  <a:extLst>
                    <a:ext uri="{9D8B030D-6E8A-4147-A177-3AD203B41FA5}">
                      <a16:colId xmlns:a16="http://schemas.microsoft.com/office/drawing/2014/main" val="853250086"/>
                    </a:ext>
                  </a:extLst>
                </a:gridCol>
                <a:gridCol w="422571">
                  <a:extLst>
                    <a:ext uri="{9D8B030D-6E8A-4147-A177-3AD203B41FA5}">
                      <a16:colId xmlns:a16="http://schemas.microsoft.com/office/drawing/2014/main" val="2217029112"/>
                    </a:ext>
                  </a:extLst>
                </a:gridCol>
                <a:gridCol w="718368">
                  <a:extLst>
                    <a:ext uri="{9D8B030D-6E8A-4147-A177-3AD203B41FA5}">
                      <a16:colId xmlns:a16="http://schemas.microsoft.com/office/drawing/2014/main" val="864218364"/>
                    </a:ext>
                  </a:extLst>
                </a:gridCol>
                <a:gridCol w="422571">
                  <a:extLst>
                    <a:ext uri="{9D8B030D-6E8A-4147-A177-3AD203B41FA5}">
                      <a16:colId xmlns:a16="http://schemas.microsoft.com/office/drawing/2014/main" val="4141701325"/>
                    </a:ext>
                  </a:extLst>
                </a:gridCol>
                <a:gridCol w="389601">
                  <a:extLst>
                    <a:ext uri="{9D8B030D-6E8A-4147-A177-3AD203B41FA5}">
                      <a16:colId xmlns:a16="http://schemas.microsoft.com/office/drawing/2014/main" val="3217742609"/>
                    </a:ext>
                  </a:extLst>
                </a:gridCol>
                <a:gridCol w="504000">
                  <a:extLst>
                    <a:ext uri="{9D8B030D-6E8A-4147-A177-3AD203B41FA5}">
                      <a16:colId xmlns:a16="http://schemas.microsoft.com/office/drawing/2014/main" val="955660086"/>
                    </a:ext>
                  </a:extLst>
                </a:gridCol>
                <a:gridCol w="2047987">
                  <a:extLst>
                    <a:ext uri="{9D8B030D-6E8A-4147-A177-3AD203B41FA5}">
                      <a16:colId xmlns:a16="http://schemas.microsoft.com/office/drawing/2014/main" val="1855048510"/>
                    </a:ext>
                  </a:extLst>
                </a:gridCol>
                <a:gridCol w="571404">
                  <a:extLst>
                    <a:ext uri="{9D8B030D-6E8A-4147-A177-3AD203B41FA5}">
                      <a16:colId xmlns:a16="http://schemas.microsoft.com/office/drawing/2014/main" val="1441020345"/>
                    </a:ext>
                  </a:extLst>
                </a:gridCol>
              </a:tblGrid>
              <a:tr h="203515">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項番</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gridSpan="4">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フロント系システム</a:t>
                      </a:r>
                      <a:endParaRPr kumimoji="1" lang="en-US" altLang="ja-JP" sz="1000" b="0" i="0" u="none" strike="noStrike" cap="none" normalizeH="0" baseline="0" dirty="0">
                        <a:ln>
                          <a:noFill/>
                        </a:ln>
                        <a:solidFill>
                          <a:schemeClr val="tx1"/>
                        </a:solidFill>
                        <a:effectLst/>
                        <a:latin typeface="+mn-ea"/>
                        <a:ea typeface="+mn-ea"/>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新</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API-GW</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rgbClr val="FF0000"/>
                        </a:solidFill>
                        <a:effectLst/>
                        <a:latin typeface="Meiryo UI" panose="020B0604030504040204" pitchFamily="50" charset="-128"/>
                        <a:ea typeface="Meiryo UI" panose="020B0604030504040204" pitchFamily="50" charset="-128"/>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en-US" altLang="ja-JP" sz="800" b="0" i="0" u="none" strike="noStrike" cap="none" normalizeH="0" baseline="0" dirty="0">
                        <a:ln>
                          <a:noFill/>
                        </a:ln>
                        <a:solidFill>
                          <a:schemeClr val="tx1"/>
                        </a:solidFill>
                        <a:effectLst/>
                        <a:latin typeface="+mn-ea"/>
                        <a:ea typeface="+mn-ea"/>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gridSpan="3">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アクセス</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PF(</a:t>
                      </a: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設備連携</a:t>
                      </a:r>
                      <a:r>
                        <a:rPr kumimoji="1" lang="en-US" altLang="ja-JP"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defRPr/>
                      </a:pPr>
                      <a:endParaRPr kumimoji="1" lang="ja-JP" altLang="en-US" sz="800" b="0" i="0" u="none" strike="noStrike" cap="none" normalizeH="0" baseline="0" dirty="0">
                        <a:ln>
                          <a:noFill/>
                        </a:ln>
                        <a:solidFill>
                          <a:schemeClr val="tx1"/>
                        </a:solidFill>
                        <a:effectLst/>
                        <a:latin typeface="+mn-ea"/>
                        <a:ea typeface="+mn-ea"/>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endParaRPr kumimoji="1" lang="ja-JP" altLang="en-US"/>
                    </a:p>
                  </a:txBody>
                  <a:tcPr/>
                </a:tc>
                <a:tc gridSpan="3">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アクセス</a:t>
                      </a:r>
                      <a:r>
                        <a:rPr kumimoji="1" lang="en-US" altLang="ja-JP" sz="1000" b="0" i="0" u="none" strike="noStrike" cap="none" normalizeH="0" baseline="0" dirty="0">
                          <a:ln>
                            <a:noFill/>
                          </a:ln>
                          <a:solidFill>
                            <a:schemeClr val="tx1"/>
                          </a:solidFill>
                          <a:effectLst/>
                          <a:latin typeface="+mn-ea"/>
                          <a:ea typeface="+mn-ea"/>
                        </a:rPr>
                        <a:t>PF(</a:t>
                      </a:r>
                      <a:r>
                        <a:rPr kumimoji="1" lang="ja-JP" altLang="en-US" sz="1000" b="0" i="0" u="none" strike="noStrike" cap="none" normalizeH="0" baseline="0" dirty="0">
                          <a:ln>
                            <a:noFill/>
                          </a:ln>
                          <a:solidFill>
                            <a:schemeClr val="tx1"/>
                          </a:solidFill>
                          <a:effectLst/>
                          <a:latin typeface="+mn-ea"/>
                          <a:ea typeface="+mn-ea"/>
                        </a:rPr>
                        <a:t>オーダ制御）</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endParaRPr dirty="0"/>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h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endPar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rowSpan="2">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区分</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736402478"/>
                  </a:ext>
                </a:extLst>
              </a:tr>
              <a:tr h="446761">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項番</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ea"/>
                          <a:ea typeface="+mn-ea"/>
                        </a:rPr>
                        <a:t>IF</a:t>
                      </a:r>
                    </a:p>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区分</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ea"/>
                          <a:ea typeface="+mn-ea"/>
                        </a:rPr>
                        <a:t>IF</a:t>
                      </a:r>
                      <a:r>
                        <a:rPr kumimoji="1" lang="ja-JP" altLang="en-US" sz="1000" b="0" i="0" u="none" strike="noStrike" cap="none" normalizeH="0" baseline="0" dirty="0">
                          <a:ln>
                            <a:noFill/>
                          </a:ln>
                          <a:solidFill>
                            <a:schemeClr val="tx1"/>
                          </a:solidFill>
                          <a:effectLst/>
                          <a:latin typeface="+mn-ea"/>
                          <a:ea typeface="+mn-ea"/>
                        </a:rPr>
                        <a:t>名</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電文</a:t>
                      </a:r>
                      <a:r>
                        <a:rPr kumimoji="1" lang="en-US" altLang="ja-JP" sz="1000" b="0" i="0" u="none" strike="noStrike" cap="none" normalizeH="0" baseline="0" dirty="0">
                          <a:ln>
                            <a:noFill/>
                          </a:ln>
                          <a:solidFill>
                            <a:schemeClr val="tx1"/>
                          </a:solidFill>
                          <a:effectLst/>
                          <a:latin typeface="+mn-ea"/>
                          <a:ea typeface="+mn-ea"/>
                        </a:rPr>
                        <a:t>ID</a:t>
                      </a:r>
                      <a:endParaRPr kumimoji="1" lang="ja-JP" altLang="en-US" sz="1000" b="0" i="0" u="none" strike="noStrike" cap="none" normalizeH="0" baseline="0" dirty="0">
                        <a:ln>
                          <a:noFill/>
                        </a:ln>
                        <a:solidFill>
                          <a:schemeClr val="tx1"/>
                        </a:solidFill>
                        <a:effectLst/>
                        <a:latin typeface="+mn-ea"/>
                        <a:ea typeface="+mn-ea"/>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流通方式</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流通項目</a:t>
                      </a:r>
                      <a:endParaRPr kumimoji="1" lang="en-US" altLang="ja-JP" sz="1000" b="0" i="0" u="none" strike="noStrike" cap="none" normalizeH="0" baseline="0" dirty="0">
                        <a:ln>
                          <a:noFill/>
                        </a:ln>
                        <a:solidFill>
                          <a:schemeClr val="tx1"/>
                        </a:solidFill>
                        <a:effectLst/>
                        <a:latin typeface="+mn-ea"/>
                        <a:ea typeface="+mn-ea"/>
                      </a:endParaRPr>
                    </a:p>
                    <a:p>
                      <a:pPr marL="0" marR="0" lvl="0" indent="0" algn="ctr" defTabSz="9906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ea"/>
                          <a:ea typeface="+mn-ea"/>
                        </a:rPr>
                        <a:t>※</a:t>
                      </a:r>
                      <a:endParaRPr kumimoji="1" lang="ja-JP" altLang="en-US" sz="1000" b="0" i="0" u="none" strike="noStrike" cap="none" normalizeH="0" baseline="0" dirty="0">
                        <a:ln>
                          <a:noFill/>
                        </a:ln>
                        <a:solidFill>
                          <a:schemeClr val="tx1"/>
                        </a:solidFill>
                        <a:effectLst/>
                        <a:latin typeface="+mn-ea"/>
                        <a:ea typeface="+mn-ea"/>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流通方向</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流通項目</a:t>
                      </a:r>
                      <a:endParaRPr kumimoji="1" lang="en-US" altLang="ja-JP" sz="1000" b="0" i="0" u="none" strike="noStrike" cap="none" normalizeH="0" baseline="0" dirty="0">
                        <a:ln>
                          <a:noFill/>
                        </a:ln>
                        <a:solidFill>
                          <a:schemeClr val="tx1"/>
                        </a:solidFill>
                        <a:effectLst/>
                        <a:latin typeface="+mn-ea"/>
                        <a:ea typeface="+mn-ea"/>
                      </a:endParaRPr>
                    </a:p>
                    <a:p>
                      <a:pPr marL="0" marR="0" lvl="0" indent="0" algn="ctr" defTabSz="990600" rtl="0" eaLnBrk="1" fontAlgn="base" latinLnBrk="0" hangingPunct="1">
                        <a:lnSpc>
                          <a:spcPct val="100000"/>
                        </a:lnSpc>
                        <a:spcBef>
                          <a:spcPct val="20000"/>
                        </a:spcBef>
                        <a:spcAft>
                          <a:spcPct val="0"/>
                        </a:spcAft>
                        <a:buClrTx/>
                        <a:buSzTx/>
                        <a:buFontTx/>
                        <a:buNone/>
                        <a:tabLst/>
                      </a:pPr>
                      <a:r>
                        <a:rPr kumimoji="1" lang="en-US" altLang="ja-JP" sz="1000" b="0" i="0" u="none" strike="noStrike" cap="none" normalizeH="0" baseline="0" dirty="0">
                          <a:ln>
                            <a:noFill/>
                          </a:ln>
                          <a:solidFill>
                            <a:schemeClr val="tx1"/>
                          </a:solidFill>
                          <a:effectLst/>
                          <a:latin typeface="+mn-ea"/>
                          <a:ea typeface="+mn-ea"/>
                        </a:rPr>
                        <a:t>※</a:t>
                      </a:r>
                      <a:endParaRPr kumimoji="1" lang="ja-JP" altLang="en-US" sz="1000" b="0" i="0" u="none" strike="noStrike" cap="none" normalizeH="0" baseline="0" dirty="0">
                        <a:ln>
                          <a:noFill/>
                        </a:ln>
                        <a:solidFill>
                          <a:schemeClr val="tx1"/>
                        </a:solidFill>
                        <a:effectLst/>
                        <a:latin typeface="+mn-ea"/>
                        <a:ea typeface="+mn-ea"/>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流通方式</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イベント</a:t>
                      </a:r>
                      <a:r>
                        <a:rPr kumimoji="1" lang="en-US" altLang="ja-JP" sz="1000" b="0" i="0" u="none" strike="noStrike" cap="none" normalizeH="0" baseline="0" dirty="0">
                          <a:ln>
                            <a:noFill/>
                          </a:ln>
                          <a:solidFill>
                            <a:schemeClr val="tx1"/>
                          </a:solidFill>
                          <a:effectLst/>
                          <a:latin typeface="+mn-ea"/>
                          <a:ea typeface="+mn-ea"/>
                        </a:rPr>
                        <a:t>ID</a:t>
                      </a:r>
                      <a:endParaRPr kumimoji="1" lang="ja-JP" altLang="en-US" sz="1000" b="0" i="0" u="none" strike="noStrike" cap="none" normalizeH="0" baseline="0" dirty="0">
                        <a:ln>
                          <a:noFill/>
                        </a:ln>
                        <a:solidFill>
                          <a:schemeClr val="tx1"/>
                        </a:solidFill>
                        <a:effectLst/>
                        <a:latin typeface="+mn-ea"/>
                        <a:ea typeface="+mn-ea"/>
                      </a:endParaRP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n-ea"/>
                          <a:ea typeface="+mn-ea"/>
                        </a:rPr>
                        <a:t>電文名</a:t>
                      </a:r>
                    </a:p>
                  </a:txBody>
                  <a:tcPr marL="36001" marR="36001" marT="35983" marB="35983" anchor="ctr" horzOverflow="overflow">
                    <a:lnL w="952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tc vMerge="1">
                  <a:txBody>
                    <a:bodyPr/>
                    <a:lstStyle/>
                    <a:p>
                      <a:pPr marL="0" marR="0" lvl="0" indent="0" algn="ctr" defTabSz="990600" rtl="0" eaLnBrk="1" fontAlgn="base" latinLnBrk="0" hangingPunct="1">
                        <a:lnSpc>
                          <a:spcPct val="100000"/>
                        </a:lnSpc>
                        <a:spcBef>
                          <a:spcPct val="2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区分</a:t>
                      </a:r>
                    </a:p>
                  </a:txBody>
                  <a:tcPr marL="36001" marR="36001" marT="35983" marB="35983"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rgbClr val="99CCFF"/>
                    </a:solidFill>
                  </a:tcPr>
                </a:tc>
                <a:extLst>
                  <a:ext uri="{0D108BD9-81ED-4DB2-BD59-A6C34878D82A}">
                    <a16:rowId xmlns:a16="http://schemas.microsoft.com/office/drawing/2014/main" val="10000"/>
                  </a:ext>
                </a:extLst>
              </a:tr>
              <a:tr h="193886">
                <a:tc>
                  <a:txBody>
                    <a:bodyPr/>
                    <a:lstStyle/>
                    <a:p>
                      <a:pPr algn="ctr"/>
                      <a:r>
                        <a:rPr lang="en-US" altLang="ja-JP" sz="1000" dirty="0">
                          <a:latin typeface="+mn-ea"/>
                          <a:ea typeface="+mn-ea"/>
                        </a:rPr>
                        <a:t>1</a:t>
                      </a:r>
                      <a:endParaRPr lang="ja-JP" altLang="en-US" sz="1000" dirty="0">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4">
                  <a:txBody>
                    <a:bodyPr/>
                    <a:lstStyle/>
                    <a:p>
                      <a:pPr marL="0" marR="0" lvl="0" indent="0" algn="ctr" defTabSz="1221913" rtl="0" eaLnBrk="1" fontAlgn="auto" latinLnBrk="0" hangingPunct="1">
                        <a:lnSpc>
                          <a:spcPct val="100000"/>
                        </a:lnSpc>
                        <a:spcBef>
                          <a:spcPts val="0"/>
                        </a:spcBef>
                        <a:spcAft>
                          <a:spcPts val="0"/>
                        </a:spcAft>
                        <a:buClrTx/>
                        <a:buSzTx/>
                        <a:buFontTx/>
                        <a:buNone/>
                        <a:tabLst/>
                        <a:defRPr/>
                      </a:pPr>
                      <a:r>
                        <a:rPr lang="en-US" altLang="ja-JP" sz="1000" dirty="0">
                          <a:solidFill>
                            <a:schemeClr val="tx1"/>
                          </a:solidFill>
                          <a:latin typeface="+mn-ea"/>
                          <a:ea typeface="+mn-ea"/>
                          <a:cs typeface="Meiryo UI" panose="020B0604030504040204" pitchFamily="50" charset="-128"/>
                        </a:rPr>
                        <a:t>270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4">
                  <a:txBody>
                    <a:bodyPr/>
                    <a:lstStyle/>
                    <a:p>
                      <a:pPr algn="l"/>
                      <a:r>
                        <a:rPr lang="ja-JP" altLang="en-US" sz="1000" dirty="0">
                          <a:solidFill>
                            <a:schemeClr val="tx1"/>
                          </a:solidFill>
                          <a:latin typeface="+mn-ea"/>
                          <a:ea typeface="+mn-ea"/>
                        </a:rPr>
                        <a:t>（ひかり電話）工事依頼情報流通</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altLang="zh-TW" sz="1000" dirty="0">
                          <a:solidFill>
                            <a:schemeClr val="tx1"/>
                          </a:solidFill>
                          <a:latin typeface="+mn-ea"/>
                          <a:ea typeface="+mn-ea"/>
                          <a:cs typeface="Meiryo UI" panose="020B0604030504040204" pitchFamily="50" charset="-128"/>
                        </a:rPr>
                        <a:t>3500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8">
                  <a:txBody>
                    <a:bodyPr/>
                    <a:lstStyle/>
                    <a:p>
                      <a:pPr algn="ctr"/>
                      <a:r>
                        <a:rPr lang="en-US" altLang="zh-TW" sz="1000" dirty="0">
                          <a:solidFill>
                            <a:schemeClr val="tx1"/>
                          </a:solidFill>
                          <a:latin typeface="+mn-ea"/>
                          <a:ea typeface="+mn-ea"/>
                          <a:cs typeface="Meiryo UI" panose="020B0604030504040204" pitchFamily="50" charset="-128"/>
                        </a:rPr>
                        <a:t>SOAP</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〇</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8">
                  <a:txBody>
                    <a:bodyPr/>
                    <a:lstStyle/>
                    <a:p>
                      <a:pPr algn="ctr"/>
                      <a:r>
                        <a:rPr lang="en-US" altLang="ja-JP" sz="1000" dirty="0">
                          <a:solidFill>
                            <a:schemeClr val="tx1"/>
                          </a:solidFill>
                          <a:latin typeface="+mn-ea"/>
                          <a:ea typeface="+mn-ea"/>
                        </a:rPr>
                        <a:t>T3</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TlToBr>
                      <a:noFill/>
                    </a:lnTlToBr>
                    <a:lnBlToTr>
                      <a:noFill/>
                    </a:lnBlToTr>
                    <a:solidFill>
                      <a:schemeClr val="bg1"/>
                    </a:solidFill>
                  </a:tcPr>
                </a:tc>
                <a:tc rowSpan="4">
                  <a:txBody>
                    <a:bodyPr/>
                    <a:lstStyle/>
                    <a:p>
                      <a:pPr algn="ctr"/>
                      <a:r>
                        <a:rPr lang="en-US" altLang="ja-JP" sz="1000" dirty="0">
                          <a:solidFill>
                            <a:schemeClr val="tx1"/>
                          </a:solidFill>
                          <a:latin typeface="+mn-ea"/>
                          <a:ea typeface="+mn-ea"/>
                        </a:rPr>
                        <a:t>10182</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algn="l"/>
                      <a:r>
                        <a:rPr lang="ja-JP" altLang="en-US" sz="1000" dirty="0">
                          <a:solidFill>
                            <a:schemeClr val="tx1"/>
                          </a:solidFill>
                          <a:latin typeface="+mn-ea"/>
                          <a:ea typeface="+mn-ea"/>
                        </a:rPr>
                        <a:t>ひかり電話工事依頼</a:t>
                      </a:r>
                      <a:endParaRPr lang="en-US" altLang="ja-JP" sz="1000" dirty="0">
                        <a:solidFill>
                          <a:schemeClr val="tx1"/>
                        </a:solidFill>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algn="l"/>
                      <a:r>
                        <a:rPr lang="ja-JP" altLang="en-US" sz="1000" dirty="0">
                          <a:solidFill>
                            <a:schemeClr val="tx1"/>
                          </a:solidFill>
                          <a:latin typeface="+mn-ea"/>
                          <a:ea typeface="+mn-ea"/>
                          <a:cs typeface="Meiryo UI" panose="020B0604030504040204" pitchFamily="50" charset="-128"/>
                        </a:rPr>
                        <a:t>既存</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69092307"/>
                  </a:ext>
                </a:extLst>
              </a:tr>
              <a:tr h="193886">
                <a:tc>
                  <a:txBody>
                    <a:bodyPr/>
                    <a:lstStyle/>
                    <a:p>
                      <a:pPr algn="ctr"/>
                      <a:r>
                        <a:rPr lang="en-US" altLang="ja-JP" sz="1000" dirty="0">
                          <a:latin typeface="+mn-ea"/>
                          <a:ea typeface="+mn-ea"/>
                        </a:rPr>
                        <a:t>2</a:t>
                      </a:r>
                      <a:endParaRPr lang="ja-JP" altLang="en-US" sz="1000" dirty="0">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pPr algn="l"/>
                      <a:endParaRPr lang="en-US" altLang="ja-JP" sz="800" dirty="0">
                        <a:solidFill>
                          <a:schemeClr val="tx1"/>
                        </a:solidFill>
                        <a:latin typeface="Meiryo UI" panose="020B0604030504040204" pitchFamily="50" charset="-128"/>
                        <a:ea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altLang="zh-TW" sz="1000" dirty="0">
                          <a:solidFill>
                            <a:schemeClr val="tx1"/>
                          </a:solidFill>
                          <a:latin typeface="+mn-ea"/>
                          <a:ea typeface="+mn-ea"/>
                          <a:cs typeface="Meiryo UI" panose="020B0604030504040204" pitchFamily="50" charset="-128"/>
                        </a:rPr>
                        <a:t>3510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algn="ctr"/>
                      <a:endParaRPr lang="en-US" altLang="zh-TW" sz="8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〇</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p>
                  </a:txBody>
                  <a:tcPr marL="36001" marR="36001" marT="35983" marB="35983"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141069054"/>
                  </a:ext>
                </a:extLst>
              </a:tr>
              <a:tr h="193886">
                <a:tc>
                  <a:txBody>
                    <a:bodyPr/>
                    <a:lstStyle/>
                    <a:p>
                      <a:pPr algn="ctr"/>
                      <a:r>
                        <a:rPr lang="en-US" altLang="ja-JP" sz="1000" dirty="0">
                          <a:latin typeface="+mn-ea"/>
                          <a:ea typeface="+mn-ea"/>
                        </a:rPr>
                        <a:t>3</a:t>
                      </a:r>
                      <a:endParaRPr lang="ja-JP" altLang="en-US" sz="1000" dirty="0">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tc vMerge="1">
                  <a:txBody>
                    <a:bodyPr/>
                    <a:lstStyle/>
                    <a:p>
                      <a:endParaRPr dirty="0"/>
                    </a:p>
                  </a:txBody>
                  <a:tcPr marL="36001" marR="36001" marT="35983" marB="35983"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en-US" altLang="zh-TW" sz="1000" dirty="0">
                          <a:solidFill>
                            <a:schemeClr val="tx1"/>
                          </a:solidFill>
                          <a:latin typeface="+mn-ea"/>
                          <a:ea typeface="+mn-ea"/>
                          <a:cs typeface="Meiryo UI" panose="020B0604030504040204" pitchFamily="50" charset="-128"/>
                        </a:rPr>
                        <a:t>3520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endParaRPr lang="en-US" altLang="zh-TW" sz="8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a:t>
                      </a:r>
                    </a:p>
                  </a:txBody>
                  <a:tcPr marL="36001" marR="36001" marT="35983" marB="35983"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〇</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a:p>
                  </a:txBody>
                  <a:tcPr marL="36001" marR="36001" marT="35983" marB="35983"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l"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rPr>
                        <a:t>ひかり電話工事（番ポ工事）依頼</a:t>
                      </a:r>
                      <a:endParaRPr lang="en-US" altLang="ja-JP" sz="1000" dirty="0">
                        <a:solidFill>
                          <a:schemeClr val="tx1"/>
                        </a:solidFill>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algn="l"/>
                      <a:r>
                        <a:rPr lang="ja-JP" altLang="en-US" sz="1000" dirty="0">
                          <a:solidFill>
                            <a:schemeClr val="tx1"/>
                          </a:solidFill>
                          <a:latin typeface="+mn-ea"/>
                          <a:ea typeface="+mn-ea"/>
                          <a:cs typeface="Meiryo UI" panose="020B0604030504040204" pitchFamily="50" charset="-128"/>
                        </a:rPr>
                        <a:t>新規</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574466905"/>
                  </a:ext>
                </a:extLst>
              </a:tr>
              <a:tr h="193886">
                <a:tc>
                  <a:txBody>
                    <a:bodyPr/>
                    <a:lstStyle/>
                    <a:p>
                      <a:pPr algn="ctr"/>
                      <a:r>
                        <a:rPr lang="en-US" altLang="ja-JP" sz="1000" dirty="0">
                          <a:latin typeface="+mn-ea"/>
                          <a:ea typeface="+mn-ea"/>
                        </a:rPr>
                        <a:t>4</a:t>
                      </a:r>
                      <a:endParaRPr lang="ja-JP" altLang="en-US" sz="1000" dirty="0">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tcPr>
                </a:tc>
                <a:tc vMerge="1">
                  <a:txBody>
                    <a:bodyPr/>
                    <a:lstStyle/>
                    <a:p>
                      <a:pPr algn="l"/>
                      <a:endParaRPr lang="en-US" altLang="ja-JP" sz="800" dirty="0">
                        <a:solidFill>
                          <a:schemeClr val="tx1"/>
                        </a:solidFill>
                        <a:latin typeface="Meiryo UI" panose="020B0604030504040204" pitchFamily="50" charset="-128"/>
                        <a:ea typeface="Meiryo UI" panose="020B0604030504040204" pitchFamily="50" charset="-128"/>
                      </a:endParaRPr>
                    </a:p>
                  </a:txBody>
                  <a:tcPr marL="36001" marR="36001" marT="35983" marB="35983"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en-US" altLang="zh-TW" sz="1000" dirty="0">
                          <a:solidFill>
                            <a:schemeClr val="tx1"/>
                          </a:solidFill>
                          <a:latin typeface="+mn-ea"/>
                          <a:ea typeface="+mn-ea"/>
                          <a:cs typeface="Meiryo UI" panose="020B0604030504040204" pitchFamily="50" charset="-128"/>
                        </a:rPr>
                        <a:t>3530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endParaRPr lang="en-US" altLang="zh-TW" sz="8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〇</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p>
                  </a:txBody>
                  <a:tcPr marL="36001" marR="36001" marT="35983" marB="35983"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930097541"/>
                  </a:ext>
                </a:extLst>
              </a:tr>
              <a:tr h="193886">
                <a:tc>
                  <a:txBody>
                    <a:bodyPr/>
                    <a:lstStyle/>
                    <a:p>
                      <a:pPr algn="ctr"/>
                      <a:r>
                        <a:rPr lang="en-US" altLang="ja-JP" sz="1000" dirty="0">
                          <a:latin typeface="+mn-ea"/>
                          <a:ea typeface="+mn-ea"/>
                        </a:rPr>
                        <a:t>5</a:t>
                      </a:r>
                      <a:endParaRPr lang="ja-JP" altLang="en-US" sz="1000" dirty="0">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4">
                  <a:txBody>
                    <a:bodyPr/>
                    <a:lstStyle/>
                    <a:p>
                      <a:pPr marL="0" marR="0" lvl="0" indent="0" algn="ctr" defTabSz="1221913" rtl="0" eaLnBrk="1" fontAlgn="auto" latinLnBrk="0" hangingPunct="1">
                        <a:lnSpc>
                          <a:spcPct val="100000"/>
                        </a:lnSpc>
                        <a:spcBef>
                          <a:spcPts val="0"/>
                        </a:spcBef>
                        <a:spcAft>
                          <a:spcPts val="0"/>
                        </a:spcAft>
                        <a:buClrTx/>
                        <a:buSzTx/>
                        <a:buFontTx/>
                        <a:buNone/>
                        <a:tabLst/>
                        <a:defRPr/>
                      </a:pPr>
                      <a:r>
                        <a:rPr lang="en-US" altLang="ja-JP" sz="1000" dirty="0">
                          <a:solidFill>
                            <a:schemeClr val="tx1"/>
                          </a:solidFill>
                          <a:latin typeface="+mn-ea"/>
                          <a:ea typeface="+mn-ea"/>
                          <a:cs typeface="Meiryo UI" panose="020B0604030504040204" pitchFamily="50" charset="-128"/>
                        </a:rPr>
                        <a:t>275</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4">
                  <a:txBody>
                    <a:bodyPr/>
                    <a:lstStyle/>
                    <a:p>
                      <a:pPr algn="l"/>
                      <a:r>
                        <a:rPr lang="zh-TW" altLang="en-US" sz="1000" dirty="0">
                          <a:solidFill>
                            <a:schemeClr val="tx1"/>
                          </a:solidFill>
                          <a:latin typeface="+mn-ea"/>
                          <a:ea typeface="+mn-ea"/>
                        </a:rPr>
                        <a:t>工事結果情報流通</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altLang="zh-TW" sz="1000" dirty="0">
                          <a:solidFill>
                            <a:schemeClr val="tx1"/>
                          </a:solidFill>
                          <a:latin typeface="+mn-ea"/>
                          <a:ea typeface="+mn-ea"/>
                          <a:cs typeface="Meiryo UI" panose="020B0604030504040204" pitchFamily="50" charset="-128"/>
                        </a:rPr>
                        <a:t>2900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algn="ctr"/>
                      <a:endParaRPr lang="en-US" altLang="zh-TW" sz="8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〇</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algn="ctr"/>
                      <a:endParaRPr lang="en-US" altLang="ja-JP" sz="800" dirty="0">
                        <a:solidFill>
                          <a:schemeClr val="tx1"/>
                        </a:solidFill>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4">
                  <a:txBody>
                    <a:bodyPr/>
                    <a:lstStyle/>
                    <a:p>
                      <a:pPr algn="ctr"/>
                      <a:r>
                        <a:rPr lang="en-US" altLang="ja-JP" sz="1000" dirty="0">
                          <a:solidFill>
                            <a:schemeClr val="tx1"/>
                          </a:solidFill>
                          <a:latin typeface="+mn-ea"/>
                          <a:ea typeface="+mn-ea"/>
                        </a:rPr>
                        <a:t>10082</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algn="l"/>
                      <a:r>
                        <a:rPr lang="ja-JP" altLang="en-US" sz="1000" dirty="0">
                          <a:solidFill>
                            <a:schemeClr val="tx1"/>
                          </a:solidFill>
                          <a:latin typeface="+mn-ea"/>
                          <a:ea typeface="+mn-ea"/>
                        </a:rPr>
                        <a:t>ひかり電話工事結果</a:t>
                      </a:r>
                      <a:endParaRPr lang="en-US" altLang="ja-JP" sz="1000" dirty="0">
                        <a:solidFill>
                          <a:schemeClr val="tx1"/>
                        </a:solidFill>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algn="l"/>
                      <a:r>
                        <a:rPr lang="ja-JP" altLang="en-US" sz="1000" dirty="0">
                          <a:solidFill>
                            <a:schemeClr val="tx1"/>
                          </a:solidFill>
                          <a:latin typeface="+mn-ea"/>
                          <a:ea typeface="+mn-ea"/>
                          <a:cs typeface="Meiryo UI" panose="020B0604030504040204" pitchFamily="50" charset="-128"/>
                        </a:rPr>
                        <a:t>既存</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448497566"/>
                  </a:ext>
                </a:extLst>
              </a:tr>
              <a:tr h="193886">
                <a:tc>
                  <a:txBody>
                    <a:bodyPr/>
                    <a:lstStyle/>
                    <a:p>
                      <a:pPr algn="ctr"/>
                      <a:r>
                        <a:rPr lang="en-US" altLang="ja-JP" sz="1000" dirty="0">
                          <a:latin typeface="+mn-ea"/>
                          <a:ea typeface="+mn-ea"/>
                        </a:rPr>
                        <a:t>6</a:t>
                      </a:r>
                      <a:endParaRPr lang="ja-JP" altLang="en-US" sz="1000" dirty="0">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algn="ctr"/>
                      <a:endParaRPr lang="en-US" altLang="ja-JP" sz="1000"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altLang="zh-TW" sz="1000" dirty="0">
                          <a:solidFill>
                            <a:schemeClr val="tx1"/>
                          </a:solidFill>
                          <a:latin typeface="+mn-ea"/>
                          <a:ea typeface="+mn-ea"/>
                          <a:cs typeface="Meiryo UI" panose="020B0604030504040204" pitchFamily="50" charset="-128"/>
                        </a:rPr>
                        <a:t>2910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algn="ctr"/>
                      <a:endParaRPr lang="en-US" altLang="zh-TW" sz="8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a:t>
                      </a:r>
                    </a:p>
                  </a:txBody>
                  <a:tcPr marL="36001" marR="36001" marT="35983" marB="35983"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〇</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3507540537"/>
                  </a:ext>
                </a:extLst>
              </a:tr>
              <a:tr h="193886">
                <a:tc>
                  <a:txBody>
                    <a:bodyPr/>
                    <a:lstStyle/>
                    <a:p>
                      <a:pPr algn="ctr"/>
                      <a:r>
                        <a:rPr lang="en-US" altLang="ja-JP" sz="1000" dirty="0">
                          <a:latin typeface="+mn-ea"/>
                          <a:ea typeface="+mn-ea"/>
                        </a:rPr>
                        <a:t>7</a:t>
                      </a:r>
                      <a:endParaRPr lang="ja-JP" altLang="en-US" sz="1000" dirty="0">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en-US" altLang="zh-TW" sz="1000" dirty="0">
                          <a:solidFill>
                            <a:schemeClr val="tx1"/>
                          </a:solidFill>
                          <a:latin typeface="+mn-ea"/>
                          <a:ea typeface="+mn-ea"/>
                          <a:cs typeface="Meiryo UI" panose="020B0604030504040204" pitchFamily="50" charset="-128"/>
                        </a:rPr>
                        <a:t>2920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endParaRPr lang="en-US" altLang="zh-TW" sz="8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〇</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p>
                  </a:txBody>
                  <a:tcPr marL="36001" marR="36001" marT="35983" marB="35983"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marL="0" marR="0" lvl="0" indent="0" algn="l"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rPr>
                        <a:t>ひかり電話工事（番ポ工事）結果</a:t>
                      </a:r>
                      <a:endParaRPr lang="en-US" altLang="ja-JP" sz="1000" dirty="0">
                        <a:solidFill>
                          <a:schemeClr val="tx1"/>
                        </a:solidFill>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rowSpan="2">
                  <a:txBody>
                    <a:bodyPr/>
                    <a:lstStyle/>
                    <a:p>
                      <a:pPr algn="l"/>
                      <a:r>
                        <a:rPr lang="ja-JP" altLang="en-US" sz="1000" dirty="0">
                          <a:solidFill>
                            <a:schemeClr val="tx1"/>
                          </a:solidFill>
                          <a:latin typeface="+mn-ea"/>
                          <a:ea typeface="+mn-ea"/>
                          <a:cs typeface="Meiryo UI" panose="020B0604030504040204" pitchFamily="50" charset="-128"/>
                        </a:rPr>
                        <a:t>新規</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179938062"/>
                  </a:ext>
                </a:extLst>
              </a:tr>
              <a:tr h="193886">
                <a:tc>
                  <a:txBody>
                    <a:bodyPr/>
                    <a:lstStyle/>
                    <a:p>
                      <a:pPr algn="ctr"/>
                      <a:r>
                        <a:rPr lang="en-US" altLang="ja-JP" sz="1000" dirty="0">
                          <a:latin typeface="+mn-ea"/>
                          <a:ea typeface="+mn-ea"/>
                        </a:rPr>
                        <a:t>8</a:t>
                      </a:r>
                      <a:endParaRPr lang="ja-JP" altLang="en-US" sz="1000" dirty="0">
                        <a:latin typeface="+mn-ea"/>
                        <a:ea typeface="+mn-ea"/>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en-US" altLang="zh-TW" sz="1000" dirty="0">
                          <a:solidFill>
                            <a:schemeClr val="tx1"/>
                          </a:solidFill>
                          <a:latin typeface="+mn-ea"/>
                          <a:ea typeface="+mn-ea"/>
                          <a:cs typeface="Meiryo UI" panose="020B0604030504040204" pitchFamily="50" charset="-128"/>
                        </a:rPr>
                        <a:t>2930</a:t>
                      </a: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endParaRPr lang="en-US" altLang="zh-TW" sz="8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872812" rtl="0" eaLnBrk="1" fontAlgn="auto" latinLnBrk="0" hangingPunct="1">
                        <a:lnSpc>
                          <a:spcPct val="100000"/>
                        </a:lnSpc>
                        <a:spcBef>
                          <a:spcPts val="0"/>
                        </a:spcBef>
                        <a:spcAft>
                          <a:spcPts val="0"/>
                        </a:spcAft>
                        <a:buClrTx/>
                        <a:buSzTx/>
                        <a:buFontTx/>
                        <a:buNone/>
                        <a:tabLst/>
                        <a:defRPr/>
                      </a:pPr>
                      <a:r>
                        <a:rPr lang="ja-JP" altLang="en-US" sz="1000" dirty="0">
                          <a:solidFill>
                            <a:schemeClr val="tx1"/>
                          </a:solidFill>
                          <a:latin typeface="+mn-ea"/>
                          <a:ea typeface="+mn-ea"/>
                          <a:cs typeface="Meiryo UI" panose="020B0604030504040204" pitchFamily="50" charset="-128"/>
                        </a:rPr>
                        <a:t>△</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a:t>
                      </a:r>
                    </a:p>
                  </a:txBody>
                  <a:tcPr marL="36001" marR="36001" marT="35983" marB="35983" anchor="ctr">
                    <a:lnL w="9525" cap="flat" cmpd="sng" algn="ctr">
                      <a:solidFill>
                        <a:schemeClr val="tx1"/>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ja-JP" altLang="en-US" sz="1000" dirty="0">
                          <a:solidFill>
                            <a:schemeClr val="tx1"/>
                          </a:solidFill>
                          <a:latin typeface="+mn-ea"/>
                          <a:ea typeface="+mn-ea"/>
                          <a:cs typeface="Meiryo UI" panose="020B0604030504040204" pitchFamily="50" charset="-128"/>
                        </a:rPr>
                        <a:t>〇</a:t>
                      </a:r>
                      <a:endParaRPr lang="en-US" altLang="zh-TW" sz="1000" dirty="0">
                        <a:solidFill>
                          <a:schemeClr val="tx1"/>
                        </a:solidFill>
                        <a:latin typeface="+mn-ea"/>
                        <a:ea typeface="+mn-ea"/>
                        <a:cs typeface="Meiryo UI" panose="020B0604030504040204" pitchFamily="50" charset="-128"/>
                      </a:endParaRPr>
                    </a:p>
                  </a:txBody>
                  <a:tcPr marL="36001" marR="36001" marT="35983" marB="35983"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kumimoji="1" lang="ja-JP" altLang="en-US"/>
                    </a:p>
                  </a:txBody>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tc vMerge="1">
                  <a:txBody>
                    <a:bodyPr/>
                    <a:lstStyle/>
                    <a:p>
                      <a:endParaRPr dirty="0"/>
                    </a:p>
                  </a:txBody>
                  <a:tcPr marL="36001" marR="36001" marT="35983" marB="35983" anchor="ctr">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227214600"/>
                  </a:ext>
                </a:extLst>
              </a:tr>
            </a:tbl>
          </a:graphicData>
        </a:graphic>
      </p:graphicFrame>
      <p:sp>
        <p:nvSpPr>
          <p:cNvPr id="6" name="テキスト ボックス 11">
            <a:extLst>
              <a:ext uri="{FF2B5EF4-FFF2-40B4-BE49-F238E27FC236}">
                <a16:creationId xmlns:a16="http://schemas.microsoft.com/office/drawing/2014/main" id="{D99E227A-AF55-B075-D26C-F9C6436E1554}"/>
              </a:ext>
            </a:extLst>
          </p:cNvPr>
          <p:cNvSpPr txBox="1">
            <a:spLocks noChangeArrowheads="1"/>
          </p:cNvSpPr>
          <p:nvPr/>
        </p:nvSpPr>
        <p:spPr bwMode="auto">
          <a:xfrm>
            <a:off x="548817" y="4618334"/>
            <a:ext cx="565168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kumimoji="1" sz="13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13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13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13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13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13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13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13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1300">
                <a:solidFill>
                  <a:schemeClr val="tx1"/>
                </a:solidFill>
                <a:latin typeface="Times New Roman" panose="02020603050405020304" pitchFamily="18" charset="0"/>
                <a:ea typeface="ＭＳ Ｐゴシック" panose="020B0600070205080204" pitchFamily="50" charset="-128"/>
              </a:defRPr>
            </a:lvl9pPr>
          </a:lstStyle>
          <a:p>
            <a:pPr algn="l" eaLnBrk="1" hangingPunct="1"/>
            <a:r>
              <a:rPr lang="en-US" altLang="ja-JP" sz="1000" dirty="0">
                <a:latin typeface="+mn-ea"/>
                <a:ea typeface="+mn-ea"/>
              </a:rPr>
              <a:t>【</a:t>
            </a:r>
            <a:r>
              <a:rPr lang="ja-JP" altLang="en-US" sz="1000" dirty="0">
                <a:latin typeface="+mn-ea"/>
                <a:ea typeface="+mn-ea"/>
              </a:rPr>
              <a:t>凡例</a:t>
            </a:r>
            <a:r>
              <a:rPr lang="en-US" altLang="ja-JP" sz="1000" dirty="0">
                <a:latin typeface="+mn-ea"/>
                <a:ea typeface="+mn-ea"/>
              </a:rPr>
              <a:t>】</a:t>
            </a:r>
            <a:r>
              <a:rPr lang="ja-JP" altLang="en-US" sz="1000" dirty="0">
                <a:latin typeface="+mn-ea"/>
                <a:ea typeface="+mn-ea"/>
              </a:rPr>
              <a:t>○：流通対象、</a:t>
            </a:r>
            <a:r>
              <a:rPr lang="en-US" altLang="ja-JP" sz="1000" dirty="0">
                <a:latin typeface="+mn-ea"/>
                <a:ea typeface="+mn-ea"/>
              </a:rPr>
              <a:t>DB</a:t>
            </a:r>
            <a:r>
              <a:rPr lang="ja-JP" altLang="en-US" sz="1000" dirty="0">
                <a:latin typeface="+mn-ea"/>
                <a:ea typeface="+mn-ea"/>
              </a:rPr>
              <a:t>保存なし　　　　　△：流通対象、受信した内容をそのまま流通         </a:t>
            </a:r>
            <a:endParaRPr lang="en-US" altLang="ja-JP" sz="1000" dirty="0">
              <a:latin typeface="+mn-ea"/>
              <a:ea typeface="+mn-ea"/>
            </a:endParaRPr>
          </a:p>
        </p:txBody>
      </p:sp>
      <p:sp>
        <p:nvSpPr>
          <p:cNvPr id="7" name="テキスト ボックス 6">
            <a:extLst>
              <a:ext uri="{FF2B5EF4-FFF2-40B4-BE49-F238E27FC236}">
                <a16:creationId xmlns:a16="http://schemas.microsoft.com/office/drawing/2014/main" id="{F6DB7EFD-2880-5301-72F7-5586DD889C9C}"/>
              </a:ext>
            </a:extLst>
          </p:cNvPr>
          <p:cNvSpPr txBox="1"/>
          <p:nvPr/>
        </p:nvSpPr>
        <p:spPr>
          <a:xfrm>
            <a:off x="352425" y="1606337"/>
            <a:ext cx="2504004" cy="246221"/>
          </a:xfrm>
          <a:prstGeom prst="rect">
            <a:avLst/>
          </a:prstGeom>
          <a:noFill/>
        </p:spPr>
        <p:txBody>
          <a:bodyPr wrap="square">
            <a:spAutoFit/>
          </a:bodyPr>
          <a:lstStyle/>
          <a:p>
            <a:pPr algn="l"/>
            <a:r>
              <a:rPr lang="ja-JP" altLang="en-US" sz="1000" dirty="0">
                <a:solidFill>
                  <a:srgbClr val="000000"/>
                </a:solidFill>
                <a:latin typeface="+mn-ea"/>
              </a:rPr>
              <a:t>■項目追加される対象</a:t>
            </a:r>
            <a:r>
              <a:rPr lang="en-US" altLang="ja-JP" sz="1000" dirty="0">
                <a:solidFill>
                  <a:srgbClr val="000000"/>
                </a:solidFill>
                <a:latin typeface="+mn-ea"/>
              </a:rPr>
              <a:t>IF</a:t>
            </a:r>
            <a:endParaRPr lang="ja-JP" altLang="en-US" sz="1000" dirty="0">
              <a:latin typeface="+mn-ea"/>
            </a:endParaRPr>
          </a:p>
        </p:txBody>
      </p:sp>
      <p:sp>
        <p:nvSpPr>
          <p:cNvPr id="8" name="テキスト ボックス 7">
            <a:extLst>
              <a:ext uri="{FF2B5EF4-FFF2-40B4-BE49-F238E27FC236}">
                <a16:creationId xmlns:a16="http://schemas.microsoft.com/office/drawing/2014/main" id="{0ADFB7FD-B48A-5759-E8B5-B16BE154D95B}"/>
              </a:ext>
            </a:extLst>
          </p:cNvPr>
          <p:cNvSpPr txBox="1"/>
          <p:nvPr/>
        </p:nvSpPr>
        <p:spPr>
          <a:xfrm>
            <a:off x="548817" y="4977110"/>
            <a:ext cx="8242758" cy="553998"/>
          </a:xfrm>
          <a:prstGeom prst="rect">
            <a:avLst/>
          </a:prstGeom>
          <a:noFill/>
          <a:ln>
            <a:noFill/>
          </a:ln>
        </p:spPr>
        <p:txBody>
          <a:bodyPr wrap="square">
            <a:spAutoFit/>
          </a:bodyPr>
          <a:lstStyle/>
          <a:p>
            <a:r>
              <a:rPr lang="en-US" altLang="ja-JP" sz="1000" dirty="0">
                <a:latin typeface="+mn-ea"/>
              </a:rPr>
              <a:t>※</a:t>
            </a:r>
            <a:r>
              <a:rPr lang="ja-JP" altLang="en-US" sz="1000" dirty="0">
                <a:latin typeface="+mn-ea"/>
              </a:rPr>
              <a:t>新規追加された項目の詳細については、</a:t>
            </a:r>
            <a:r>
              <a:rPr lang="en-US" altLang="ja-JP" sz="1000" dirty="0">
                <a:latin typeface="+mn-ea"/>
              </a:rPr>
              <a:t>IF</a:t>
            </a:r>
            <a:r>
              <a:rPr lang="ja-JP" altLang="en-US" sz="1000" dirty="0">
                <a:latin typeface="+mn-ea"/>
              </a:rPr>
              <a:t>仕様書参照</a:t>
            </a:r>
            <a:endParaRPr lang="en-US" altLang="ja-JP" sz="1000" dirty="0">
              <a:latin typeface="+mn-ea"/>
            </a:endParaRPr>
          </a:p>
          <a:p>
            <a:r>
              <a:rPr lang="ja-JP" altLang="en-US" sz="1000" dirty="0">
                <a:latin typeface="+mn-ea"/>
              </a:rPr>
              <a:t>　</a:t>
            </a:r>
            <a:r>
              <a:rPr lang="ja-JP" altLang="en-US" sz="1000" dirty="0">
                <a:solidFill>
                  <a:schemeClr val="tx1"/>
                </a:solidFill>
                <a:latin typeface="+mn-ea"/>
                <a:ea typeface="+mn-ea"/>
              </a:rPr>
              <a:t>（ひかり電話）工事依頼情報流通</a:t>
            </a:r>
            <a:r>
              <a:rPr lang="ja-JP" altLang="en-US" sz="1000" dirty="0">
                <a:latin typeface="+mn-ea"/>
              </a:rPr>
              <a:t>（</a:t>
            </a:r>
            <a:r>
              <a:rPr lang="en-US" altLang="ja-JP" sz="1000" i="0" dirty="0">
                <a:solidFill>
                  <a:srgbClr val="000000"/>
                </a:solidFill>
                <a:effectLst/>
                <a:latin typeface="+mn-ea"/>
              </a:rPr>
              <a:t>20_ED/20_</a:t>
            </a:r>
            <a:r>
              <a:rPr lang="ja-JP" altLang="en-US" sz="1000" i="0" dirty="0">
                <a:solidFill>
                  <a:srgbClr val="000000"/>
                </a:solidFill>
                <a:effectLst/>
                <a:latin typeface="+mn-ea"/>
              </a:rPr>
              <a:t>他システム管理ドキュメント</a:t>
            </a:r>
            <a:r>
              <a:rPr lang="en-US" altLang="ja-JP" sz="1000" i="0" dirty="0">
                <a:solidFill>
                  <a:srgbClr val="000000"/>
                </a:solidFill>
                <a:effectLst/>
                <a:latin typeface="+mn-ea"/>
              </a:rPr>
              <a:t>/01_</a:t>
            </a:r>
            <a:r>
              <a:rPr lang="ja-JP" altLang="en-US" sz="1000" i="0" dirty="0">
                <a:solidFill>
                  <a:srgbClr val="000000"/>
                </a:solidFill>
                <a:effectLst/>
                <a:latin typeface="+mn-ea"/>
              </a:rPr>
              <a:t>外部インタフェース設計書</a:t>
            </a:r>
            <a:r>
              <a:rPr lang="en-US" altLang="ja-JP" sz="1000" i="0" dirty="0">
                <a:solidFill>
                  <a:srgbClr val="000000"/>
                </a:solidFill>
                <a:effectLst/>
                <a:latin typeface="+mn-ea"/>
              </a:rPr>
              <a:t>/08_BB-CASTAR</a:t>
            </a:r>
            <a:r>
              <a:rPr lang="ja-JP" altLang="en-US" sz="1000" i="0" dirty="0">
                <a:solidFill>
                  <a:srgbClr val="000000"/>
                </a:solidFill>
                <a:effectLst/>
                <a:latin typeface="+mn-ea"/>
              </a:rPr>
              <a:t>）</a:t>
            </a:r>
            <a:endParaRPr lang="en-US" altLang="ja-JP" sz="1000" dirty="0">
              <a:latin typeface="+mn-ea"/>
            </a:endParaRPr>
          </a:p>
          <a:p>
            <a:r>
              <a:rPr lang="ja-JP" altLang="en-US" sz="1000" dirty="0">
                <a:latin typeface="+mn-ea"/>
              </a:rPr>
              <a:t>　工事結果情報流通（</a:t>
            </a:r>
            <a:r>
              <a:rPr lang="en-US" altLang="ja-JP" sz="1000" i="0" dirty="0">
                <a:solidFill>
                  <a:srgbClr val="000000"/>
                </a:solidFill>
                <a:effectLst/>
                <a:latin typeface="+mn-ea"/>
              </a:rPr>
              <a:t>20_ED/06_</a:t>
            </a:r>
            <a:r>
              <a:rPr lang="ja-JP" altLang="en-US" sz="1000" i="0" dirty="0">
                <a:solidFill>
                  <a:srgbClr val="000000"/>
                </a:solidFill>
                <a:effectLst/>
                <a:latin typeface="+mn-ea"/>
              </a:rPr>
              <a:t>外部インタフェース設計編</a:t>
            </a:r>
            <a:r>
              <a:rPr lang="en-US" altLang="ja-JP" sz="1000" i="0" dirty="0">
                <a:solidFill>
                  <a:srgbClr val="000000"/>
                </a:solidFill>
                <a:effectLst/>
                <a:latin typeface="+mn-ea"/>
              </a:rPr>
              <a:t>/01_</a:t>
            </a:r>
            <a:r>
              <a:rPr lang="ja-JP" altLang="en-US" sz="1000" i="0" dirty="0">
                <a:solidFill>
                  <a:srgbClr val="000000"/>
                </a:solidFill>
                <a:effectLst/>
                <a:latin typeface="+mn-ea"/>
              </a:rPr>
              <a:t>システム個別</a:t>
            </a:r>
            <a:r>
              <a:rPr lang="en-US" altLang="ja-JP" sz="1000" i="0" dirty="0">
                <a:solidFill>
                  <a:srgbClr val="000000"/>
                </a:solidFill>
                <a:effectLst/>
                <a:latin typeface="+mn-ea"/>
              </a:rPr>
              <a:t>/06_</a:t>
            </a:r>
            <a:r>
              <a:rPr lang="en-US" altLang="ja-JP" sz="1000" dirty="0">
                <a:solidFill>
                  <a:srgbClr val="000000"/>
                </a:solidFill>
                <a:latin typeface="+mn-ea"/>
              </a:rPr>
              <a:t>BB_CASTAR</a:t>
            </a:r>
            <a:r>
              <a:rPr lang="ja-JP" altLang="en-US" sz="1000" dirty="0">
                <a:latin typeface="+mn-ea"/>
              </a:rPr>
              <a:t>）</a:t>
            </a:r>
            <a:endParaRPr lang="en-US" altLang="ja-JP" sz="1000" dirty="0">
              <a:latin typeface="+mn-ea"/>
            </a:endParaRPr>
          </a:p>
        </p:txBody>
      </p:sp>
      <p:sp>
        <p:nvSpPr>
          <p:cNvPr id="11" name="コンテンツ プレースホルダー 103">
            <a:extLst>
              <a:ext uri="{FF2B5EF4-FFF2-40B4-BE49-F238E27FC236}">
                <a16:creationId xmlns:a16="http://schemas.microsoft.com/office/drawing/2014/main" id="{E3C379D0-5E0B-122C-9B0D-FDDFDFBF5A89}"/>
              </a:ext>
            </a:extLst>
          </p:cNvPr>
          <p:cNvSpPr txBox="1">
            <a:spLocks/>
          </p:cNvSpPr>
          <p:nvPr/>
        </p:nvSpPr>
        <p:spPr>
          <a:xfrm>
            <a:off x="135792" y="480368"/>
            <a:ext cx="8897143" cy="865604"/>
          </a:xfrm>
          <a:prstGeom prst="rect">
            <a:avLst/>
          </a:prstGeom>
          <a:solidFill>
            <a:srgbClr val="CCECFF"/>
          </a:solidFill>
          <a:ln>
            <a:solidFill>
              <a:schemeClr val="tx1"/>
            </a:solidFill>
          </a:ln>
        </p:spPr>
        <p:txBody>
          <a:bodyPr/>
          <a:lstStyle>
            <a:lvl1pPr marL="240933" indent="-240933" algn="l" defTabSz="647033" rtl="0" eaLnBrk="1" fontAlgn="base" hangingPunct="1">
              <a:spcBef>
                <a:spcPct val="20000"/>
              </a:spcBef>
              <a:spcAft>
                <a:spcPct val="0"/>
              </a:spcAft>
              <a:buChar char="•"/>
              <a:defRPr kumimoji="1" sz="2214">
                <a:solidFill>
                  <a:schemeClr val="tx1"/>
                </a:solidFill>
                <a:latin typeface="+mn-lt"/>
                <a:ea typeface="+mn-ea"/>
                <a:cs typeface="+mn-cs"/>
              </a:defRPr>
            </a:lvl1pPr>
            <a:lvl2pPr marL="527324" indent="-201535" algn="l" defTabSz="647033" rtl="0" eaLnBrk="1" fontAlgn="base" hangingPunct="1">
              <a:spcBef>
                <a:spcPct val="20000"/>
              </a:spcBef>
              <a:spcAft>
                <a:spcPct val="0"/>
              </a:spcAft>
              <a:buChar char="–"/>
              <a:defRPr kumimoji="1" sz="2000">
                <a:solidFill>
                  <a:schemeClr val="tx1"/>
                </a:solidFill>
                <a:latin typeface="+mn-lt"/>
                <a:ea typeface="+mn-ea"/>
              </a:defRPr>
            </a:lvl2pPr>
            <a:lvl3pPr marL="810685" indent="-163653" algn="l" defTabSz="647033" rtl="0" eaLnBrk="1" fontAlgn="base" hangingPunct="1">
              <a:spcBef>
                <a:spcPct val="20000"/>
              </a:spcBef>
              <a:spcAft>
                <a:spcPct val="0"/>
              </a:spcAft>
              <a:buChar char="•"/>
              <a:defRPr kumimoji="1">
                <a:solidFill>
                  <a:schemeClr val="tx1"/>
                </a:solidFill>
                <a:latin typeface="+mn-lt"/>
                <a:ea typeface="+mn-ea"/>
              </a:defRPr>
            </a:lvl3pPr>
            <a:lvl4pPr marL="1134959" indent="-162138" algn="l" defTabSz="647033" rtl="0" eaLnBrk="1" fontAlgn="base" hangingPunct="1">
              <a:spcBef>
                <a:spcPct val="20000"/>
              </a:spcBef>
              <a:spcAft>
                <a:spcPct val="0"/>
              </a:spcAft>
              <a:buChar char="–"/>
              <a:defRPr kumimoji="1" sz="1429">
                <a:solidFill>
                  <a:schemeClr val="tx1"/>
                </a:solidFill>
                <a:latin typeface="+mn-lt"/>
                <a:ea typeface="+mn-ea"/>
              </a:defRPr>
            </a:lvl4pPr>
            <a:lvl5pPr marL="1457718" indent="-160622" algn="l" defTabSz="647033" rtl="0" eaLnBrk="1" fontAlgn="base" hangingPunct="1">
              <a:spcBef>
                <a:spcPct val="20000"/>
              </a:spcBef>
              <a:spcAft>
                <a:spcPct val="0"/>
              </a:spcAft>
              <a:buChar char="»"/>
              <a:defRPr kumimoji="1" sz="1429">
                <a:solidFill>
                  <a:schemeClr val="tx1"/>
                </a:solidFill>
                <a:latin typeface="+mn-lt"/>
                <a:ea typeface="+mn-ea"/>
              </a:defRPr>
            </a:lvl5pPr>
            <a:lvl6pPr marL="1894124" indent="-160622" algn="l" defTabSz="647033" rtl="0" eaLnBrk="1" fontAlgn="base" hangingPunct="1">
              <a:spcBef>
                <a:spcPct val="20000"/>
              </a:spcBef>
              <a:spcAft>
                <a:spcPct val="0"/>
              </a:spcAft>
              <a:buChar char="»"/>
              <a:defRPr kumimoji="1" sz="1429">
                <a:solidFill>
                  <a:schemeClr val="tx1"/>
                </a:solidFill>
                <a:latin typeface="+mn-lt"/>
                <a:ea typeface="+mn-ea"/>
              </a:defRPr>
            </a:lvl6pPr>
            <a:lvl7pPr marL="2330530" indent="-160622" algn="l" defTabSz="647033" rtl="0" eaLnBrk="1" fontAlgn="base" hangingPunct="1">
              <a:spcBef>
                <a:spcPct val="20000"/>
              </a:spcBef>
              <a:spcAft>
                <a:spcPct val="0"/>
              </a:spcAft>
              <a:buChar char="»"/>
              <a:defRPr kumimoji="1" sz="1429">
                <a:solidFill>
                  <a:schemeClr val="tx1"/>
                </a:solidFill>
                <a:latin typeface="+mn-lt"/>
                <a:ea typeface="+mn-ea"/>
              </a:defRPr>
            </a:lvl7pPr>
            <a:lvl8pPr marL="2766936" indent="-160622" algn="l" defTabSz="647033" rtl="0" eaLnBrk="1" fontAlgn="base" hangingPunct="1">
              <a:spcBef>
                <a:spcPct val="20000"/>
              </a:spcBef>
              <a:spcAft>
                <a:spcPct val="0"/>
              </a:spcAft>
              <a:buChar char="»"/>
              <a:defRPr kumimoji="1" sz="1429">
                <a:solidFill>
                  <a:schemeClr val="tx1"/>
                </a:solidFill>
                <a:latin typeface="+mn-lt"/>
                <a:ea typeface="+mn-ea"/>
              </a:defRPr>
            </a:lvl8pPr>
            <a:lvl9pPr marL="3203342" indent="-160622" algn="l" defTabSz="647033" rtl="0" eaLnBrk="1" fontAlgn="base" hangingPunct="1">
              <a:spcBef>
                <a:spcPct val="20000"/>
              </a:spcBef>
              <a:spcAft>
                <a:spcPct val="0"/>
              </a:spcAft>
              <a:buChar char="»"/>
              <a:defRPr kumimoji="1" sz="1429">
                <a:solidFill>
                  <a:schemeClr val="tx1"/>
                </a:solidFill>
                <a:latin typeface="+mn-lt"/>
                <a:ea typeface="+mn-ea"/>
              </a:defRPr>
            </a:lvl9pPr>
          </a:lstStyle>
          <a:p>
            <a:pPr marL="0" indent="0">
              <a:buNone/>
            </a:pPr>
            <a:r>
              <a:rPr lang="ja-JP" altLang="en-US" sz="1000" u="sng" kern="0" dirty="0">
                <a:latin typeface="+mn-ea"/>
              </a:rPr>
              <a:t>３．４．０１　設備連携　</a:t>
            </a:r>
            <a:r>
              <a:rPr lang="en-US" altLang="ja-JP" sz="1000" u="sng" kern="0" dirty="0">
                <a:latin typeface="+mn-ea"/>
              </a:rPr>
              <a:t>SO</a:t>
            </a:r>
            <a:r>
              <a:rPr lang="ja-JP" altLang="en-US" sz="1000" u="sng" kern="0" dirty="0">
                <a:latin typeface="+mn-ea"/>
              </a:rPr>
              <a:t>流通機能</a:t>
            </a:r>
            <a:br>
              <a:rPr lang="en-US" altLang="ja-JP" sz="1000" u="sng" kern="0" dirty="0">
                <a:latin typeface="+mn-ea"/>
              </a:rPr>
            </a:br>
            <a:r>
              <a:rPr lang="ja-JP" altLang="en-US" sz="1000" kern="0" dirty="0">
                <a:latin typeface="+mn-ea"/>
              </a:rPr>
              <a:t>　</a:t>
            </a:r>
            <a:r>
              <a:rPr lang="en-US" altLang="ja-JP" sz="1000" kern="0" dirty="0">
                <a:latin typeface="+mn-ea"/>
              </a:rPr>
              <a:t>【</a:t>
            </a:r>
            <a:r>
              <a:rPr lang="ja-JP" altLang="en-US" sz="1000" kern="0" dirty="0">
                <a:latin typeface="+mn-ea"/>
              </a:rPr>
              <a:t>ア</a:t>
            </a:r>
            <a:r>
              <a:rPr lang="en-US" altLang="ja-JP" sz="1000" kern="0" dirty="0">
                <a:latin typeface="+mn-ea"/>
              </a:rPr>
              <a:t>】</a:t>
            </a:r>
            <a:r>
              <a:rPr lang="ja-JP" altLang="en-US" sz="1000" kern="0" dirty="0">
                <a:latin typeface="+mn-ea"/>
              </a:rPr>
              <a:t>、</a:t>
            </a:r>
            <a:r>
              <a:rPr lang="en-US" altLang="ja-JP" sz="1000" kern="0" dirty="0">
                <a:latin typeface="+mn-ea"/>
              </a:rPr>
              <a:t> 【</a:t>
            </a:r>
            <a:r>
              <a:rPr lang="ja-JP" altLang="en-US" sz="1000" kern="0" dirty="0">
                <a:latin typeface="+mn-ea"/>
              </a:rPr>
              <a:t>イ</a:t>
            </a:r>
            <a:r>
              <a:rPr lang="en-US" altLang="ja-JP" sz="1000" kern="0" dirty="0">
                <a:latin typeface="+mn-ea"/>
              </a:rPr>
              <a:t>】</a:t>
            </a:r>
            <a:r>
              <a:rPr lang="ja-JP" altLang="en-US" sz="1000" kern="0" dirty="0">
                <a:solidFill>
                  <a:srgbClr val="000000"/>
                </a:solidFill>
                <a:latin typeface="+mn-ea"/>
              </a:rPr>
              <a:t>、</a:t>
            </a:r>
            <a:r>
              <a:rPr lang="en-US" altLang="ja-JP" sz="1000" kern="0" dirty="0">
                <a:latin typeface="+mn-ea"/>
              </a:rPr>
              <a:t> 【</a:t>
            </a:r>
            <a:r>
              <a:rPr lang="ja-JP" altLang="en-US" sz="1000" kern="0" dirty="0">
                <a:latin typeface="+mn-ea"/>
              </a:rPr>
              <a:t>オ</a:t>
            </a:r>
            <a:r>
              <a:rPr lang="en-US" altLang="ja-JP" sz="1000" kern="0" dirty="0">
                <a:latin typeface="+mn-ea"/>
              </a:rPr>
              <a:t>】 </a:t>
            </a:r>
            <a:r>
              <a:rPr lang="en-US" altLang="ja-JP" sz="1000" kern="1200" dirty="0">
                <a:latin typeface="+mn-ea"/>
                <a:cs typeface="Meiryo UI" panose="020B0604030504040204" pitchFamily="50" charset="-128"/>
              </a:rPr>
              <a:t>【</a:t>
            </a:r>
            <a:r>
              <a:rPr lang="ja-JP" altLang="en-US" sz="1000" kern="1200" dirty="0">
                <a:latin typeface="+mn-ea"/>
                <a:cs typeface="Meiryo UI" panose="020B0604030504040204" pitchFamily="50" charset="-128"/>
              </a:rPr>
              <a:t>ひかり電話ポートイン：有派遣工事、無派遣工事、メタル電話ポートイン</a:t>
            </a:r>
            <a:r>
              <a:rPr lang="en-US" altLang="ja-JP" sz="1000" kern="1200" dirty="0">
                <a:latin typeface="+mn-ea"/>
                <a:cs typeface="Meiryo UI" panose="020B0604030504040204" pitchFamily="50" charset="-128"/>
              </a:rPr>
              <a:t>】</a:t>
            </a:r>
            <a:endParaRPr lang="en-US" altLang="ja-JP" sz="1000" kern="0" dirty="0">
              <a:latin typeface="+mn-ea"/>
            </a:endParaRPr>
          </a:p>
          <a:p>
            <a:pPr marL="0" indent="0" defTabSz="914400" fontAlgn="auto">
              <a:spcBef>
                <a:spcPts val="0"/>
              </a:spcBef>
              <a:spcAft>
                <a:spcPts val="0"/>
              </a:spcAft>
              <a:buNone/>
              <a:defRPr/>
            </a:pPr>
            <a:r>
              <a:rPr lang="ja-JP" altLang="en-US" sz="1000" kern="1200" dirty="0">
                <a:latin typeface="+mn-ea"/>
                <a:cs typeface="Meiryo UI" panose="020B0604030504040204" pitchFamily="50" charset="-128"/>
              </a:rPr>
              <a:t>　既存インタフェースの工事依頼情報流通に対して、コード追加・項目追加を実施することで、</a:t>
            </a:r>
            <a:r>
              <a:rPr lang="en-US" altLang="ja-JP" sz="1000" kern="1200" dirty="0">
                <a:latin typeface="+mn-ea"/>
                <a:cs typeface="Meiryo UI" panose="020B0604030504040204" pitchFamily="50" charset="-128"/>
              </a:rPr>
              <a:t>BB-CASTAR</a:t>
            </a:r>
            <a:r>
              <a:rPr lang="ja-JP" altLang="en-US" sz="1000" kern="1200" dirty="0">
                <a:latin typeface="+mn-ea"/>
                <a:cs typeface="Meiryo UI" panose="020B0604030504040204" pitchFamily="50" charset="-128"/>
              </a:rPr>
              <a:t>へ</a:t>
            </a:r>
            <a:r>
              <a:rPr lang="ja-JP" altLang="en-US" sz="1000" dirty="0">
                <a:solidFill>
                  <a:schemeClr val="tx1"/>
                </a:solidFill>
                <a:latin typeface="+mn-ea"/>
              </a:rPr>
              <a:t>工事依頼情報流通</a:t>
            </a:r>
            <a:r>
              <a:rPr lang="en-US" altLang="ja-JP" sz="1000" dirty="0">
                <a:solidFill>
                  <a:schemeClr val="tx1"/>
                </a:solidFill>
                <a:latin typeface="+mn-ea"/>
              </a:rPr>
              <a:t>(</a:t>
            </a:r>
            <a:r>
              <a:rPr lang="ja-JP" altLang="en-US" sz="1000" dirty="0">
                <a:latin typeface="+mn-ea"/>
              </a:rPr>
              <a:t>番ポ</a:t>
            </a:r>
            <a:r>
              <a:rPr lang="ja-JP" altLang="en-US" sz="1000" dirty="0">
                <a:solidFill>
                  <a:schemeClr val="tx1"/>
                </a:solidFill>
                <a:latin typeface="+mn-ea"/>
              </a:rPr>
              <a:t>工事</a:t>
            </a:r>
            <a:r>
              <a:rPr lang="en-US" altLang="ja-JP" sz="1000" dirty="0">
                <a:solidFill>
                  <a:schemeClr val="tx1"/>
                </a:solidFill>
                <a:latin typeface="+mn-ea"/>
              </a:rPr>
              <a:t>)</a:t>
            </a:r>
            <a:r>
              <a:rPr lang="ja-JP" altLang="en-US" sz="1000" dirty="0">
                <a:solidFill>
                  <a:schemeClr val="tx1"/>
                </a:solidFill>
                <a:latin typeface="+mn-ea"/>
              </a:rPr>
              <a:t>の流通を可能とする。</a:t>
            </a:r>
            <a:endParaRPr lang="en-US" altLang="ja-JP" sz="1000" dirty="0">
              <a:solidFill>
                <a:schemeClr val="tx1"/>
              </a:solidFill>
              <a:latin typeface="+mn-ea"/>
            </a:endParaRPr>
          </a:p>
          <a:p>
            <a:pPr marL="0" indent="0" defTabSz="914400" fontAlgn="auto">
              <a:spcBef>
                <a:spcPts val="0"/>
              </a:spcBef>
              <a:spcAft>
                <a:spcPts val="0"/>
              </a:spcAft>
              <a:buFontTx/>
              <a:buNone/>
              <a:defRPr/>
            </a:pPr>
            <a:r>
              <a:rPr lang="ja-JP" altLang="en-US" sz="1000" kern="1200" dirty="0">
                <a:latin typeface="+mn-ea"/>
                <a:cs typeface="Meiryo UI" panose="020B0604030504040204" pitchFamily="50" charset="-128"/>
              </a:rPr>
              <a:t>　同じく既存インタフェースの工事結果情報流通に対して、コード追加、項目追加を実施することで、</a:t>
            </a:r>
            <a:r>
              <a:rPr lang="en-US" altLang="ja-JP" sz="1000" kern="1200" dirty="0">
                <a:latin typeface="+mn-ea"/>
                <a:cs typeface="Meiryo UI" panose="020B0604030504040204" pitchFamily="50" charset="-128"/>
              </a:rPr>
              <a:t>BB-CASTAR</a:t>
            </a:r>
            <a:r>
              <a:rPr lang="ja-JP" altLang="en-US" sz="1000" kern="1200" dirty="0">
                <a:latin typeface="+mn-ea"/>
                <a:cs typeface="Meiryo UI" panose="020B0604030504040204" pitchFamily="50" charset="-128"/>
              </a:rPr>
              <a:t>から番ポ工事結果の受信を可能とする。</a:t>
            </a:r>
            <a:endParaRPr lang="en-US" altLang="ja-JP" sz="1000" kern="1200" dirty="0">
              <a:latin typeface="+mn-ea"/>
              <a:cs typeface="Meiryo UI" panose="020B0604030504040204" pitchFamily="50" charset="-128"/>
            </a:endParaRPr>
          </a:p>
          <a:p>
            <a:pPr marL="0" indent="0" defTabSz="914400" fontAlgn="auto">
              <a:spcBef>
                <a:spcPts val="0"/>
              </a:spcBef>
              <a:spcAft>
                <a:spcPts val="0"/>
              </a:spcAft>
              <a:buFontTx/>
              <a:buNone/>
              <a:defRPr/>
            </a:pPr>
            <a:r>
              <a:rPr lang="ja-JP" altLang="en-US" sz="1000" kern="1200" dirty="0">
                <a:latin typeface="+mn-ea"/>
                <a:cs typeface="Meiryo UI" panose="020B0604030504040204" pitchFamily="50" charset="-128"/>
              </a:rPr>
              <a:t>　今回対象となる</a:t>
            </a:r>
            <a:r>
              <a:rPr lang="en-US" altLang="ja-JP" sz="1000" kern="1200" dirty="0">
                <a:latin typeface="+mn-ea"/>
                <a:cs typeface="Meiryo UI" panose="020B0604030504040204" pitchFamily="50" charset="-128"/>
              </a:rPr>
              <a:t>IF</a:t>
            </a:r>
            <a:r>
              <a:rPr lang="ja-JP" altLang="en-US" sz="1000" kern="1200" dirty="0">
                <a:latin typeface="+mn-ea"/>
                <a:cs typeface="Meiryo UI" panose="020B0604030504040204" pitchFamily="50" charset="-128"/>
              </a:rPr>
              <a:t>の詳細について、以下に示す。</a:t>
            </a:r>
          </a:p>
        </p:txBody>
      </p:sp>
      <p:sp>
        <p:nvSpPr>
          <p:cNvPr id="2" name="タイトル 1">
            <a:extLst>
              <a:ext uri="{FF2B5EF4-FFF2-40B4-BE49-F238E27FC236}">
                <a16:creationId xmlns:a16="http://schemas.microsoft.com/office/drawing/2014/main" id="{C441C604-A205-912E-ED5B-E413CA18B903}"/>
              </a:ext>
            </a:extLst>
          </p:cNvPr>
          <p:cNvSpPr txBox="1">
            <a:spLocks/>
          </p:cNvSpPr>
          <p:nvPr/>
        </p:nvSpPr>
        <p:spPr>
          <a:xfrm>
            <a:off x="135793" y="85771"/>
            <a:ext cx="8897143" cy="257143"/>
          </a:xfrm>
          <a:prstGeom prst="rect">
            <a:avLst/>
          </a:prstGeom>
        </p:spPr>
        <p:txBody>
          <a:bodyPr lIns="0" tIns="0" rIns="0" bIns="0" anchor="b" anchorCtr="0"/>
          <a:lstStyle>
            <a:lvl1pPr algn="l" defTabSz="905828" rtl="0" eaLnBrk="1" fontAlgn="base" hangingPunct="1">
              <a:spcBef>
                <a:spcPct val="0"/>
              </a:spcBef>
              <a:spcAft>
                <a:spcPct val="0"/>
              </a:spcAft>
              <a:defRPr kumimoji="1" sz="16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2pPr>
            <a:lvl3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3pPr>
            <a:lvl4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4pPr>
            <a:lvl5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5pPr>
            <a:lvl6pPr marL="610956"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6pPr>
            <a:lvl7pPr marL="1221913"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7pPr>
            <a:lvl8pPr marL="1832869"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8pPr>
            <a:lvl9pPr marL="2443825"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9pPr>
          </a:lstStyle>
          <a:p>
            <a:pPr defTabSz="647033"/>
            <a:r>
              <a:rPr lang="en-US" altLang="ja-JP" sz="1200" dirty="0">
                <a:solidFill>
                  <a:prstClr val="black"/>
                </a:solidFill>
                <a:latin typeface="+mn-ea"/>
                <a:ea typeface="+mn-ea"/>
              </a:rPr>
              <a:t>01.4_</a:t>
            </a:r>
            <a:r>
              <a:rPr lang="ja-JP" altLang="en-US" sz="1200" dirty="0">
                <a:solidFill>
                  <a:prstClr val="black"/>
                </a:solidFill>
                <a:latin typeface="+mn-ea"/>
                <a:ea typeface="+mn-ea"/>
              </a:rPr>
              <a:t>双方向番号ポータビリティ対応</a:t>
            </a:r>
            <a:r>
              <a:rPr lang="en-US" altLang="ja-JP" sz="1200" dirty="0">
                <a:solidFill>
                  <a:prstClr val="black"/>
                </a:solidFill>
                <a:latin typeface="+mn-ea"/>
                <a:ea typeface="+mn-ea"/>
              </a:rPr>
              <a:t>_</a:t>
            </a:r>
            <a:r>
              <a:rPr lang="ja-JP" altLang="en-US" sz="1200" dirty="0">
                <a:solidFill>
                  <a:prstClr val="black"/>
                </a:solidFill>
                <a:latin typeface="+mn-ea"/>
                <a:ea typeface="+mn-ea"/>
              </a:rPr>
              <a:t>設備連携</a:t>
            </a:r>
            <a:endParaRPr lang="ja-JP" altLang="en-US" sz="1200" kern="0" dirty="0">
              <a:solidFill>
                <a:prstClr val="black"/>
              </a:solidFill>
              <a:latin typeface="+mn-ea"/>
              <a:ea typeface="+mn-ea"/>
            </a:endParaRPr>
          </a:p>
        </p:txBody>
      </p:sp>
    </p:spTree>
    <p:extLst>
      <p:ext uri="{BB962C8B-B14F-4D97-AF65-F5344CB8AC3E}">
        <p14:creationId xmlns:p14="http://schemas.microsoft.com/office/powerpoint/2010/main" val="4073738448"/>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3" name="Group 2">
            <a:extLst>
              <a:ext uri="{FF2B5EF4-FFF2-40B4-BE49-F238E27FC236}">
                <a16:creationId xmlns:a16="http://schemas.microsoft.com/office/drawing/2014/main" id="{05F88C20-3ECE-7636-0707-8ABC37496410}"/>
              </a:ext>
            </a:extLst>
          </p:cNvPr>
          <p:cNvGraphicFramePr>
            <a:graphicFrameLocks noGrp="1"/>
          </p:cNvGraphicFramePr>
          <p:nvPr>
            <p:extLst>
              <p:ext uri="{D42A27DB-BD31-4B8C-83A1-F6EECF244321}">
                <p14:modId xmlns:p14="http://schemas.microsoft.com/office/powerpoint/2010/main" val="586102678"/>
              </p:ext>
            </p:extLst>
          </p:nvPr>
        </p:nvGraphicFramePr>
        <p:xfrm>
          <a:off x="132260" y="1262522"/>
          <a:ext cx="8897143" cy="5191095"/>
        </p:xfrm>
        <a:graphic>
          <a:graphicData uri="http://schemas.openxmlformats.org/drawingml/2006/table">
            <a:tbl>
              <a:tblPr/>
              <a:tblGrid>
                <a:gridCol w="8897143">
                  <a:extLst>
                    <a:ext uri="{9D8B030D-6E8A-4147-A177-3AD203B41FA5}">
                      <a16:colId xmlns:a16="http://schemas.microsoft.com/office/drawing/2014/main" val="20000"/>
                    </a:ext>
                  </a:extLst>
                </a:gridCol>
              </a:tblGrid>
              <a:tr h="5191095">
                <a:tc>
                  <a:txBody>
                    <a:bodyPr/>
                    <a:lstStyle>
                      <a:lvl1pPr algn="l" defTabSz="990600">
                        <a:spcBef>
                          <a:spcPct val="20000"/>
                        </a:spcBef>
                        <a:defRPr kumimoji="1" sz="2700">
                          <a:solidFill>
                            <a:schemeClr val="tx1"/>
                          </a:solidFill>
                          <a:latin typeface="Times New Roman" pitchFamily="18" charset="0"/>
                          <a:ea typeface="ＭＳ Ｐゴシック" pitchFamily="50" charset="-128"/>
                        </a:defRPr>
                      </a:lvl1pPr>
                      <a:lvl2pPr marL="534988" algn="l" defTabSz="990600">
                        <a:spcBef>
                          <a:spcPct val="20000"/>
                        </a:spcBef>
                        <a:defRPr kumimoji="1" sz="2400">
                          <a:solidFill>
                            <a:schemeClr val="tx1"/>
                          </a:solidFill>
                          <a:latin typeface="Times New Roman" pitchFamily="18" charset="0"/>
                          <a:ea typeface="ＭＳ Ｐゴシック" pitchFamily="50" charset="-128"/>
                        </a:defRPr>
                      </a:lvl2pPr>
                      <a:lvl3pPr marL="1023938" algn="l" defTabSz="990600">
                        <a:spcBef>
                          <a:spcPct val="20000"/>
                        </a:spcBef>
                        <a:defRPr kumimoji="1" sz="2000">
                          <a:solidFill>
                            <a:schemeClr val="tx1"/>
                          </a:solidFill>
                          <a:latin typeface="Times New Roman" pitchFamily="18" charset="0"/>
                          <a:ea typeface="ＭＳ Ｐゴシック" pitchFamily="50" charset="-128"/>
                        </a:defRPr>
                      </a:lvl3pPr>
                      <a:lvl4pPr marL="1485900" algn="l" defTabSz="990600">
                        <a:spcBef>
                          <a:spcPct val="20000"/>
                        </a:spcBef>
                        <a:defRPr kumimoji="1">
                          <a:solidFill>
                            <a:schemeClr val="tx1"/>
                          </a:solidFill>
                          <a:latin typeface="Times New Roman" pitchFamily="18" charset="0"/>
                          <a:ea typeface="ＭＳ Ｐゴシック" pitchFamily="50" charset="-128"/>
                        </a:defRPr>
                      </a:lvl4pPr>
                      <a:lvl5pPr marL="1981200" algn="l" defTabSz="990600">
                        <a:spcBef>
                          <a:spcPct val="20000"/>
                        </a:spcBef>
                        <a:defRPr kumimoji="1">
                          <a:solidFill>
                            <a:schemeClr val="tx1"/>
                          </a:solidFill>
                          <a:latin typeface="Times New Roman" pitchFamily="18" charset="0"/>
                          <a:ea typeface="ＭＳ Ｐゴシック" pitchFamily="50" charset="-128"/>
                        </a:defRPr>
                      </a:lvl5pPr>
                      <a:lvl6pPr marL="2438400" defTabSz="990600" fontAlgn="base">
                        <a:spcBef>
                          <a:spcPct val="20000"/>
                        </a:spcBef>
                        <a:spcAft>
                          <a:spcPct val="0"/>
                        </a:spcAft>
                        <a:defRPr kumimoji="1">
                          <a:solidFill>
                            <a:schemeClr val="tx1"/>
                          </a:solidFill>
                          <a:latin typeface="Times New Roman" pitchFamily="18" charset="0"/>
                          <a:ea typeface="ＭＳ Ｐゴシック" pitchFamily="50" charset="-128"/>
                        </a:defRPr>
                      </a:lvl6pPr>
                      <a:lvl7pPr marL="2895600" defTabSz="990600" fontAlgn="base">
                        <a:spcBef>
                          <a:spcPct val="20000"/>
                        </a:spcBef>
                        <a:spcAft>
                          <a:spcPct val="0"/>
                        </a:spcAft>
                        <a:defRPr kumimoji="1">
                          <a:solidFill>
                            <a:schemeClr val="tx1"/>
                          </a:solidFill>
                          <a:latin typeface="Times New Roman" pitchFamily="18" charset="0"/>
                          <a:ea typeface="ＭＳ Ｐゴシック" pitchFamily="50" charset="-128"/>
                        </a:defRPr>
                      </a:lvl7pPr>
                      <a:lvl8pPr marL="3352800" defTabSz="990600" fontAlgn="base">
                        <a:spcBef>
                          <a:spcPct val="20000"/>
                        </a:spcBef>
                        <a:spcAft>
                          <a:spcPct val="0"/>
                        </a:spcAft>
                        <a:defRPr kumimoji="1">
                          <a:solidFill>
                            <a:schemeClr val="tx1"/>
                          </a:solidFill>
                          <a:latin typeface="Times New Roman" pitchFamily="18" charset="0"/>
                          <a:ea typeface="ＭＳ Ｐゴシック" pitchFamily="50" charset="-128"/>
                        </a:defRPr>
                      </a:lvl8pPr>
                      <a:lvl9pPr marL="3810000" defTabSz="990600"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ctr" defTabSz="990600" rtl="0" eaLnBrk="1" fontAlgn="base" latinLnBrk="0" hangingPunct="1">
                        <a:lnSpc>
                          <a:spcPct val="100000"/>
                        </a:lnSpc>
                        <a:spcBef>
                          <a:spcPct val="50000"/>
                        </a:spcBef>
                        <a:spcAft>
                          <a:spcPct val="0"/>
                        </a:spcAft>
                        <a:buClrTx/>
                        <a:buSzTx/>
                        <a:buFontTx/>
                        <a:buNone/>
                        <a:tabLst/>
                      </a:pPr>
                      <a:endPar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p>
                      <a:pPr marL="0" marR="0" lvl="0" indent="0" algn="ctr" defTabSz="990600" rtl="0" eaLnBrk="1" fontAlgn="base" latinLnBrk="0" hangingPunct="1">
                        <a:lnSpc>
                          <a:spcPct val="100000"/>
                        </a:lnSpc>
                        <a:spcBef>
                          <a:spcPct val="50000"/>
                        </a:spcBef>
                        <a:spcAft>
                          <a:spcPct val="0"/>
                        </a:spcAft>
                        <a:buClrTx/>
                        <a:buSzTx/>
                        <a:buFontTx/>
                        <a:buNone/>
                        <a:tabLst/>
                      </a:pPr>
                      <a:r>
                        <a:rPr kumimoji="1" lang="ja-JP" altLang="en-US"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rPr>
                        <a:t>　</a:t>
                      </a:r>
                      <a:endParaRPr kumimoji="1" lang="en-US" altLang="ja-JP" sz="10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4" name="正方形/長方形 3"/>
          <p:cNvSpPr/>
          <p:nvPr/>
        </p:nvSpPr>
        <p:spPr bwMode="auto">
          <a:xfrm>
            <a:off x="3190183" y="1578371"/>
            <a:ext cx="2425846" cy="297983"/>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ja-JP" altLang="en-US" sz="923" kern="0" dirty="0">
                <a:solidFill>
                  <a:prstClr val="white"/>
                </a:solidFill>
                <a:latin typeface="+mn-ea"/>
                <a:cs typeface="メイリオ" panose="020B0604030504040204" pitchFamily="50" charset="-128"/>
              </a:rPr>
              <a:t>アクセス</a:t>
            </a:r>
            <a:r>
              <a:rPr kumimoji="0" lang="en-US" altLang="ja-JP" sz="923" kern="0" dirty="0">
                <a:solidFill>
                  <a:prstClr val="white"/>
                </a:solidFill>
                <a:latin typeface="+mn-ea"/>
                <a:cs typeface="メイリオ" panose="020B0604030504040204" pitchFamily="50" charset="-128"/>
              </a:rPr>
              <a:t>PF</a:t>
            </a:r>
            <a:endParaRPr kumimoji="0" lang="ja-JP" altLang="en-US" sz="923" kern="0" dirty="0">
              <a:solidFill>
                <a:prstClr val="white"/>
              </a:solidFill>
              <a:latin typeface="+mn-ea"/>
              <a:cs typeface="メイリオ" panose="020B0604030504040204" pitchFamily="50" charset="-128"/>
            </a:endParaRPr>
          </a:p>
        </p:txBody>
      </p:sp>
      <p:cxnSp>
        <p:nvCxnSpPr>
          <p:cNvPr id="5" name="直線コネクタ 4"/>
          <p:cNvCxnSpPr>
            <a:cxnSpLocks/>
          </p:cNvCxnSpPr>
          <p:nvPr/>
        </p:nvCxnSpPr>
        <p:spPr>
          <a:xfrm flipH="1">
            <a:off x="4689880" y="2111297"/>
            <a:ext cx="10954" cy="4140000"/>
          </a:xfrm>
          <a:prstGeom prst="line">
            <a:avLst/>
          </a:prstGeom>
          <a:noFill/>
          <a:ln w="9525" cap="flat" cmpd="sng" algn="ctr">
            <a:solidFill>
              <a:sysClr val="window" lastClr="FFFFFF">
                <a:lumMod val="50000"/>
              </a:sysClr>
            </a:solidFill>
            <a:prstDash val="sysDash"/>
          </a:ln>
          <a:effectLst/>
        </p:spPr>
      </p:cxnSp>
      <p:sp>
        <p:nvSpPr>
          <p:cNvPr id="6" name="正方形/長方形 5"/>
          <p:cNvSpPr/>
          <p:nvPr/>
        </p:nvSpPr>
        <p:spPr bwMode="auto">
          <a:xfrm>
            <a:off x="4434988" y="1945143"/>
            <a:ext cx="531692" cy="166154"/>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ja-JP" altLang="en-US" sz="923" kern="0" dirty="0">
                <a:solidFill>
                  <a:prstClr val="white"/>
                </a:solidFill>
                <a:latin typeface="+mn-ea"/>
                <a:cs typeface="メイリオ" panose="020B0604030504040204" pitchFamily="50" charset="-128"/>
              </a:rPr>
              <a:t>オーダ制御</a:t>
            </a:r>
          </a:p>
        </p:txBody>
      </p:sp>
      <p:cxnSp>
        <p:nvCxnSpPr>
          <p:cNvPr id="7" name="直線コネクタ 6"/>
          <p:cNvCxnSpPr/>
          <p:nvPr/>
        </p:nvCxnSpPr>
        <p:spPr>
          <a:xfrm flipH="1">
            <a:off x="3456520" y="2092706"/>
            <a:ext cx="0" cy="4140000"/>
          </a:xfrm>
          <a:prstGeom prst="line">
            <a:avLst/>
          </a:prstGeom>
          <a:noFill/>
          <a:ln w="9525" cap="flat" cmpd="sng" algn="ctr">
            <a:solidFill>
              <a:sysClr val="window" lastClr="FFFFFF">
                <a:lumMod val="50000"/>
              </a:sysClr>
            </a:solidFill>
            <a:prstDash val="sysDash"/>
          </a:ln>
          <a:effectLst/>
        </p:spPr>
      </p:cxnSp>
      <p:sp>
        <p:nvSpPr>
          <p:cNvPr id="9" name="正方形/長方形 8"/>
          <p:cNvSpPr/>
          <p:nvPr/>
        </p:nvSpPr>
        <p:spPr bwMode="auto">
          <a:xfrm>
            <a:off x="3190183" y="1940440"/>
            <a:ext cx="531692" cy="166154"/>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ja-JP" altLang="en-US" sz="923" kern="0" dirty="0">
                <a:solidFill>
                  <a:prstClr val="white"/>
                </a:solidFill>
                <a:latin typeface="+mn-ea"/>
                <a:cs typeface="メイリオ" panose="020B0604030504040204" pitchFamily="50" charset="-128"/>
              </a:rPr>
              <a:t>設備連携</a:t>
            </a:r>
          </a:p>
        </p:txBody>
      </p:sp>
      <p:cxnSp>
        <p:nvCxnSpPr>
          <p:cNvPr id="10" name="直線コネクタ 9"/>
          <p:cNvCxnSpPr>
            <a:cxnSpLocks/>
          </p:cNvCxnSpPr>
          <p:nvPr/>
        </p:nvCxnSpPr>
        <p:spPr>
          <a:xfrm>
            <a:off x="5316951" y="2106594"/>
            <a:ext cx="0" cy="4265631"/>
          </a:xfrm>
          <a:prstGeom prst="line">
            <a:avLst/>
          </a:prstGeom>
          <a:noFill/>
          <a:ln w="9525" cap="flat" cmpd="sng" algn="ctr">
            <a:solidFill>
              <a:sysClr val="window" lastClr="FFFFFF">
                <a:lumMod val="50000"/>
              </a:sysClr>
            </a:solidFill>
            <a:prstDash val="sysDash"/>
          </a:ln>
          <a:effectLst/>
        </p:spPr>
      </p:cxnSp>
      <p:sp>
        <p:nvSpPr>
          <p:cNvPr id="11" name="正方形/長方形 10"/>
          <p:cNvSpPr/>
          <p:nvPr/>
        </p:nvSpPr>
        <p:spPr bwMode="auto">
          <a:xfrm>
            <a:off x="5051105" y="1940440"/>
            <a:ext cx="531692" cy="166154"/>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none" lIns="0" tIns="0" rIns="0" bIns="0" numCol="1" rtlCol="0" anchor="ctr" anchorCtr="0" compatLnSpc="1">
            <a:prstTxWarp prst="textNoShape">
              <a:avLst/>
            </a:prstTxWarp>
          </a:bodyPr>
          <a:lstStyle/>
          <a:p>
            <a:pPr algn="ctr">
              <a:defRPr/>
            </a:pPr>
            <a:r>
              <a:rPr kumimoji="0" lang="ja-JP" altLang="en-US" sz="923" kern="0" dirty="0">
                <a:solidFill>
                  <a:prstClr val="white"/>
                </a:solidFill>
                <a:latin typeface="+mn-ea"/>
                <a:cs typeface="メイリオ" panose="020B0604030504040204" pitchFamily="50" charset="-128"/>
              </a:rPr>
              <a:t>統合</a:t>
            </a:r>
            <a:r>
              <a:rPr kumimoji="0" lang="en-US" altLang="ja-JP" sz="923" kern="0" dirty="0">
                <a:solidFill>
                  <a:prstClr val="white"/>
                </a:solidFill>
                <a:latin typeface="+mn-ea"/>
                <a:cs typeface="メイリオ" panose="020B0604030504040204" pitchFamily="50" charset="-128"/>
              </a:rPr>
              <a:t>HHC</a:t>
            </a:r>
            <a:endParaRPr kumimoji="0" lang="ja-JP" altLang="en-US" sz="923" kern="0" dirty="0">
              <a:solidFill>
                <a:prstClr val="white"/>
              </a:solidFill>
              <a:latin typeface="+mn-ea"/>
              <a:cs typeface="メイリオ" panose="020B0604030504040204" pitchFamily="50" charset="-128"/>
            </a:endParaRPr>
          </a:p>
        </p:txBody>
      </p:sp>
      <p:sp>
        <p:nvSpPr>
          <p:cNvPr id="14" name="正方形/長方形 13"/>
          <p:cNvSpPr/>
          <p:nvPr/>
        </p:nvSpPr>
        <p:spPr bwMode="auto">
          <a:xfrm>
            <a:off x="808085" y="1565154"/>
            <a:ext cx="612000" cy="297983"/>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en-US" altLang="ja-JP" sz="923" kern="0" dirty="0">
                <a:solidFill>
                  <a:prstClr val="white"/>
                </a:solidFill>
                <a:latin typeface="+mn-ea"/>
                <a:cs typeface="メイリオ" panose="020B0604030504040204" pitchFamily="50" charset="-128"/>
              </a:rPr>
              <a:t>Frontier</a:t>
            </a:r>
            <a:r>
              <a:rPr kumimoji="0" lang="ja-JP" altLang="en-US" sz="923" kern="0" dirty="0">
                <a:solidFill>
                  <a:prstClr val="white"/>
                </a:solidFill>
                <a:latin typeface="+mn-ea"/>
                <a:cs typeface="メイリオ" panose="020B0604030504040204" pitchFamily="50" charset="-128"/>
              </a:rPr>
              <a:t>／</a:t>
            </a:r>
            <a:r>
              <a:rPr kumimoji="0" lang="en-US" altLang="ja-JP" sz="923" kern="0" dirty="0">
                <a:solidFill>
                  <a:prstClr val="white"/>
                </a:solidFill>
                <a:latin typeface="+mn-ea"/>
                <a:cs typeface="メイリオ" panose="020B0604030504040204" pitchFamily="50" charset="-128"/>
              </a:rPr>
              <a:t>FUTURE</a:t>
            </a:r>
            <a:endParaRPr kumimoji="0" lang="ja-JP" altLang="en-US" sz="923" kern="0" dirty="0">
              <a:solidFill>
                <a:prstClr val="white"/>
              </a:solidFill>
              <a:latin typeface="+mn-ea"/>
              <a:cs typeface="メイリオ" panose="020B0604030504040204" pitchFamily="50" charset="-128"/>
            </a:endParaRPr>
          </a:p>
        </p:txBody>
      </p:sp>
      <p:cxnSp>
        <p:nvCxnSpPr>
          <p:cNvPr id="15" name="直線コネクタ 14"/>
          <p:cNvCxnSpPr>
            <a:cxnSpLocks/>
          </p:cNvCxnSpPr>
          <p:nvPr/>
        </p:nvCxnSpPr>
        <p:spPr>
          <a:xfrm>
            <a:off x="1114085" y="1837921"/>
            <a:ext cx="0" cy="4320000"/>
          </a:xfrm>
          <a:prstGeom prst="line">
            <a:avLst/>
          </a:prstGeom>
          <a:noFill/>
          <a:ln w="9525" cap="flat" cmpd="sng" algn="ctr">
            <a:solidFill>
              <a:sysClr val="window" lastClr="FFFFFF">
                <a:lumMod val="50000"/>
              </a:sysClr>
            </a:solidFill>
            <a:prstDash val="sysDash"/>
          </a:ln>
          <a:effectLst/>
        </p:spPr>
      </p:cxnSp>
      <p:sp>
        <p:nvSpPr>
          <p:cNvPr id="16" name="正方形/長方形 15"/>
          <p:cNvSpPr/>
          <p:nvPr/>
        </p:nvSpPr>
        <p:spPr bwMode="auto">
          <a:xfrm>
            <a:off x="1490727" y="1570170"/>
            <a:ext cx="930462" cy="297983"/>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en-US" altLang="ja-JP" sz="923" kern="0" dirty="0">
                <a:solidFill>
                  <a:prstClr val="white"/>
                </a:solidFill>
                <a:latin typeface="+mn-ea"/>
                <a:cs typeface="メイリオ" panose="020B0604030504040204" pitchFamily="50" charset="-128"/>
              </a:rPr>
              <a:t>BB-CASTAR</a:t>
            </a:r>
            <a:endParaRPr kumimoji="0" lang="ja-JP" altLang="en-US" sz="923" kern="0" dirty="0">
              <a:solidFill>
                <a:prstClr val="white"/>
              </a:solidFill>
              <a:latin typeface="+mn-ea"/>
              <a:cs typeface="メイリオ" panose="020B0604030504040204" pitchFamily="50" charset="-128"/>
            </a:endParaRPr>
          </a:p>
        </p:txBody>
      </p:sp>
      <p:cxnSp>
        <p:nvCxnSpPr>
          <p:cNvPr id="17" name="直線コネクタ 16"/>
          <p:cNvCxnSpPr>
            <a:cxnSpLocks/>
          </p:cNvCxnSpPr>
          <p:nvPr/>
        </p:nvCxnSpPr>
        <p:spPr>
          <a:xfrm>
            <a:off x="1932452" y="1868774"/>
            <a:ext cx="0" cy="4320000"/>
          </a:xfrm>
          <a:prstGeom prst="line">
            <a:avLst/>
          </a:prstGeom>
          <a:noFill/>
          <a:ln w="9525" cap="flat" cmpd="sng" algn="ctr">
            <a:solidFill>
              <a:sysClr val="window" lastClr="FFFFFF">
                <a:lumMod val="50000"/>
              </a:sysClr>
            </a:solidFill>
            <a:prstDash val="sysDash"/>
          </a:ln>
          <a:effectLst/>
        </p:spPr>
      </p:cxnSp>
      <p:sp>
        <p:nvSpPr>
          <p:cNvPr id="18" name="テキスト ボックス 17">
            <a:extLst>
              <a:ext uri="{FF2B5EF4-FFF2-40B4-BE49-F238E27FC236}">
                <a16:creationId xmlns:a16="http://schemas.microsoft.com/office/drawing/2014/main" id="{704FEED0-9822-4BEE-BAB6-3E800391B3B6}"/>
              </a:ext>
            </a:extLst>
          </p:cNvPr>
          <p:cNvSpPr txBox="1"/>
          <p:nvPr/>
        </p:nvSpPr>
        <p:spPr>
          <a:xfrm>
            <a:off x="1533313" y="2798816"/>
            <a:ext cx="65" cy="140680"/>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endParaRPr lang="en-US" altLang="ja-JP" sz="923" dirty="0">
              <a:latin typeface="+mn-ea"/>
            </a:endParaRPr>
          </a:p>
        </p:txBody>
      </p:sp>
      <p:sp>
        <p:nvSpPr>
          <p:cNvPr id="22" name="テキスト ボックス 21">
            <a:extLst>
              <a:ext uri="{FF2B5EF4-FFF2-40B4-BE49-F238E27FC236}">
                <a16:creationId xmlns:a16="http://schemas.microsoft.com/office/drawing/2014/main" id="{704FEED0-9822-4BEE-BAB6-3E800391B3B6}"/>
              </a:ext>
            </a:extLst>
          </p:cNvPr>
          <p:cNvSpPr txBox="1"/>
          <p:nvPr/>
        </p:nvSpPr>
        <p:spPr>
          <a:xfrm>
            <a:off x="4216041" y="2825259"/>
            <a:ext cx="65" cy="140680"/>
          </a:xfrm>
          <a:prstGeom prst="rect">
            <a:avLst/>
          </a:prstGeom>
          <a:solidFill>
            <a:schemeClr val="bg1"/>
          </a:solidFill>
        </p:spPr>
        <p:txBody>
          <a:bodyPr wrap="none" lIns="0" tIns="0" rIns="0" bIns="0" rtlCol="0">
            <a:spAutoFit/>
          </a:bodyPr>
          <a:lstStyle/>
          <a:p>
            <a:pPr fontAlgn="base">
              <a:lnSpc>
                <a:spcPct val="110000"/>
              </a:lnSpc>
              <a:spcBef>
                <a:spcPct val="0"/>
              </a:spcBef>
              <a:spcAft>
                <a:spcPct val="0"/>
              </a:spcAft>
            </a:pPr>
            <a:endParaRPr lang="zh-TW" altLang="en-US" sz="923" dirty="0">
              <a:latin typeface="+mn-ea"/>
            </a:endParaRPr>
          </a:p>
        </p:txBody>
      </p:sp>
      <p:sp>
        <p:nvSpPr>
          <p:cNvPr id="27" name="テキスト ボックス 26">
            <a:extLst>
              <a:ext uri="{FF2B5EF4-FFF2-40B4-BE49-F238E27FC236}">
                <a16:creationId xmlns:a16="http://schemas.microsoft.com/office/drawing/2014/main" id="{704FEED0-9822-4BEE-BAB6-3E800391B3B6}"/>
              </a:ext>
            </a:extLst>
          </p:cNvPr>
          <p:cNvSpPr txBox="1"/>
          <p:nvPr/>
        </p:nvSpPr>
        <p:spPr>
          <a:xfrm>
            <a:off x="4216041" y="3017829"/>
            <a:ext cx="65" cy="140680"/>
          </a:xfrm>
          <a:prstGeom prst="rect">
            <a:avLst/>
          </a:prstGeom>
          <a:solidFill>
            <a:schemeClr val="bg1"/>
          </a:solidFill>
        </p:spPr>
        <p:txBody>
          <a:bodyPr wrap="none" lIns="0" tIns="0" rIns="0" bIns="0" rtlCol="0">
            <a:spAutoFit/>
          </a:bodyPr>
          <a:lstStyle/>
          <a:p>
            <a:pPr fontAlgn="base">
              <a:lnSpc>
                <a:spcPct val="110000"/>
              </a:lnSpc>
              <a:spcBef>
                <a:spcPct val="0"/>
              </a:spcBef>
              <a:spcAft>
                <a:spcPct val="0"/>
              </a:spcAft>
            </a:pPr>
            <a:endParaRPr lang="zh-TW" altLang="en-US" sz="923" dirty="0">
              <a:solidFill>
                <a:prstClr val="black"/>
              </a:solidFill>
              <a:latin typeface="+mn-ea"/>
            </a:endParaRPr>
          </a:p>
        </p:txBody>
      </p:sp>
      <p:sp>
        <p:nvSpPr>
          <p:cNvPr id="29" name="テキスト ボックス 28">
            <a:extLst>
              <a:ext uri="{FF2B5EF4-FFF2-40B4-BE49-F238E27FC236}">
                <a16:creationId xmlns:a16="http://schemas.microsoft.com/office/drawing/2014/main" id="{704FEED0-9822-4BEE-BAB6-3E800391B3B6}"/>
              </a:ext>
            </a:extLst>
          </p:cNvPr>
          <p:cNvSpPr txBox="1"/>
          <p:nvPr/>
        </p:nvSpPr>
        <p:spPr>
          <a:xfrm>
            <a:off x="1994357" y="2157293"/>
            <a:ext cx="2704266" cy="121893"/>
          </a:xfrm>
          <a:prstGeom prst="rect">
            <a:avLst/>
          </a:prstGeom>
          <a:solidFill>
            <a:srgbClr val="FFFFFF"/>
          </a:solidFill>
          <a:ln>
            <a:noFill/>
          </a:ln>
        </p:spPr>
        <p:txBody>
          <a:bodyPr wrap="none" lIns="0" tIns="0" rIns="0" bIns="0" rtlCol="0">
            <a:spAutoFit/>
          </a:bodyPr>
          <a:lstStyle/>
          <a:p>
            <a:pPr algn="l" fontAlgn="base">
              <a:lnSpc>
                <a:spcPct val="110000"/>
              </a:lnSpc>
              <a:spcBef>
                <a:spcPct val="0"/>
              </a:spcBef>
              <a:spcAft>
                <a:spcPct val="0"/>
              </a:spcAft>
            </a:pPr>
            <a:r>
              <a:rPr lang="en-US" altLang="ja-JP" sz="800" dirty="0">
                <a:latin typeface="+mn-ea"/>
              </a:rPr>
              <a:t>【</a:t>
            </a:r>
            <a:r>
              <a:rPr lang="ja-JP" altLang="en-US" sz="800" dirty="0">
                <a:latin typeface="+mn-ea"/>
              </a:rPr>
              <a:t>既存</a:t>
            </a:r>
            <a:r>
              <a:rPr lang="en-US" altLang="ja-JP" sz="800" dirty="0">
                <a:latin typeface="+mn-ea"/>
              </a:rPr>
              <a:t>IF】</a:t>
            </a:r>
            <a:r>
              <a:rPr lang="ja-JP" altLang="en-US" sz="800" dirty="0">
                <a:solidFill>
                  <a:schemeClr val="tx1"/>
                </a:solidFill>
                <a:latin typeface="+mn-ea"/>
                <a:ea typeface="+mn-ea"/>
              </a:rPr>
              <a:t>（ひかり電話）</a:t>
            </a:r>
            <a:r>
              <a:rPr lang="ja-JP" altLang="en-US" sz="800" dirty="0">
                <a:latin typeface="+mn-ea"/>
              </a:rPr>
              <a:t>工事依頼情報流通（ひかり電話工事</a:t>
            </a:r>
            <a:r>
              <a:rPr lang="ja-JP" altLang="en-US" sz="700" dirty="0">
                <a:latin typeface="+mn-ea"/>
              </a:rPr>
              <a:t>）</a:t>
            </a:r>
            <a:endParaRPr lang="zh-TW" altLang="en-US" sz="700" dirty="0">
              <a:latin typeface="+mn-ea"/>
            </a:endParaRPr>
          </a:p>
        </p:txBody>
      </p:sp>
      <p:cxnSp>
        <p:nvCxnSpPr>
          <p:cNvPr id="30" name="直線矢印コネクタ 29">
            <a:extLst>
              <a:ext uri="{FF2B5EF4-FFF2-40B4-BE49-F238E27FC236}">
                <a16:creationId xmlns:a16="http://schemas.microsoft.com/office/drawing/2014/main" id="{027ED3E6-7CF6-41F1-8B95-C027BF01A36A}"/>
              </a:ext>
            </a:extLst>
          </p:cNvPr>
          <p:cNvCxnSpPr>
            <a:cxnSpLocks/>
          </p:cNvCxnSpPr>
          <p:nvPr/>
        </p:nvCxnSpPr>
        <p:spPr>
          <a:xfrm>
            <a:off x="4685005" y="2607011"/>
            <a:ext cx="264318" cy="0"/>
          </a:xfrm>
          <a:prstGeom prst="straightConnector1">
            <a:avLst/>
          </a:prstGeom>
          <a:noFill/>
          <a:ln w="9525" cap="flat" cmpd="sng" algn="ctr">
            <a:solidFill>
              <a:schemeClr val="tx1"/>
            </a:solidFill>
            <a:prstDash val="solid"/>
            <a:headEnd type="triangle"/>
            <a:tailEnd type="none"/>
          </a:ln>
          <a:effectLst/>
        </p:spPr>
      </p:cxnSp>
      <p:cxnSp>
        <p:nvCxnSpPr>
          <p:cNvPr id="31" name="直線矢印コネクタ 30">
            <a:extLst>
              <a:ext uri="{FF2B5EF4-FFF2-40B4-BE49-F238E27FC236}">
                <a16:creationId xmlns:a16="http://schemas.microsoft.com/office/drawing/2014/main" id="{027ED3E6-7CF6-41F1-8B95-C027BF01A36A}"/>
              </a:ext>
            </a:extLst>
          </p:cNvPr>
          <p:cNvCxnSpPr>
            <a:cxnSpLocks/>
          </p:cNvCxnSpPr>
          <p:nvPr/>
        </p:nvCxnSpPr>
        <p:spPr>
          <a:xfrm flipV="1">
            <a:off x="3458095" y="2599465"/>
            <a:ext cx="1226910" cy="5698"/>
          </a:xfrm>
          <a:prstGeom prst="straightConnector1">
            <a:avLst/>
          </a:prstGeom>
          <a:noFill/>
          <a:ln w="9525" cap="flat" cmpd="sng" algn="ctr">
            <a:solidFill>
              <a:schemeClr val="tx1"/>
            </a:solidFill>
            <a:prstDash val="solid"/>
            <a:headEnd type="triangle"/>
            <a:tailEnd type="none"/>
          </a:ln>
          <a:effectLst/>
        </p:spPr>
      </p:cxnSp>
      <p:cxnSp>
        <p:nvCxnSpPr>
          <p:cNvPr id="32" name="直線矢印コネクタ 31">
            <a:extLst>
              <a:ext uri="{FF2B5EF4-FFF2-40B4-BE49-F238E27FC236}">
                <a16:creationId xmlns:a16="http://schemas.microsoft.com/office/drawing/2014/main" id="{027ED3E6-7CF6-41F1-8B95-C027BF01A36A}"/>
              </a:ext>
            </a:extLst>
          </p:cNvPr>
          <p:cNvCxnSpPr>
            <a:cxnSpLocks/>
          </p:cNvCxnSpPr>
          <p:nvPr/>
        </p:nvCxnSpPr>
        <p:spPr>
          <a:xfrm flipV="1">
            <a:off x="1961117" y="2599465"/>
            <a:ext cx="1518009" cy="7546"/>
          </a:xfrm>
          <a:prstGeom prst="straightConnector1">
            <a:avLst/>
          </a:prstGeom>
          <a:noFill/>
          <a:ln w="9525" cap="flat" cmpd="sng" algn="ctr">
            <a:solidFill>
              <a:schemeClr val="tx1"/>
            </a:solidFill>
            <a:prstDash val="solid"/>
            <a:headEnd type="triangle"/>
            <a:tailEnd type="none"/>
          </a:ln>
          <a:effectLst/>
        </p:spPr>
      </p:cxnSp>
      <p:sp>
        <p:nvSpPr>
          <p:cNvPr id="33" name="角丸四角形 68">
            <a:extLst>
              <a:ext uri="{FF2B5EF4-FFF2-40B4-BE49-F238E27FC236}">
                <a16:creationId xmlns:a16="http://schemas.microsoft.com/office/drawing/2014/main" id="{AFE0FF8D-9B43-45C6-A11D-812725B062A5}"/>
              </a:ext>
            </a:extLst>
          </p:cNvPr>
          <p:cNvSpPr/>
          <p:nvPr/>
        </p:nvSpPr>
        <p:spPr bwMode="auto">
          <a:xfrm>
            <a:off x="4936495" y="2373830"/>
            <a:ext cx="864000" cy="1287998"/>
          </a:xfrm>
          <a:prstGeom prst="rect">
            <a:avLst/>
          </a:prstGeom>
          <a:solidFill>
            <a:sysClr val="window" lastClr="FFFFFF"/>
          </a:solidFill>
          <a:ln w="9525" cap="flat" cmpd="sng" algn="ctr">
            <a:solidFill>
              <a:schemeClr val="tx1"/>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ja-JP" altLang="en-US" sz="969" kern="0" dirty="0">
                <a:solidFill>
                  <a:prstClr val="black"/>
                </a:solidFill>
                <a:latin typeface="+mn-ea"/>
                <a:cs typeface="メイリオ" panose="020B0604030504040204" pitchFamily="50" charset="-128"/>
              </a:rPr>
              <a:t>ひかり電話工事</a:t>
            </a:r>
            <a:endParaRPr kumimoji="0" lang="en-US" altLang="ja-JP" sz="969" kern="0" dirty="0">
              <a:solidFill>
                <a:prstClr val="black"/>
              </a:solidFill>
              <a:latin typeface="+mn-ea"/>
              <a:cs typeface="メイリオ" panose="020B0604030504040204" pitchFamily="50" charset="-128"/>
            </a:endParaRPr>
          </a:p>
        </p:txBody>
      </p:sp>
      <p:cxnSp>
        <p:nvCxnSpPr>
          <p:cNvPr id="44" name="直線矢印コネクタ 43">
            <a:extLst>
              <a:ext uri="{FF2B5EF4-FFF2-40B4-BE49-F238E27FC236}">
                <a16:creationId xmlns:a16="http://schemas.microsoft.com/office/drawing/2014/main" id="{027ED3E6-7CF6-41F1-8B95-C027BF01A36A}"/>
              </a:ext>
            </a:extLst>
          </p:cNvPr>
          <p:cNvCxnSpPr>
            <a:cxnSpLocks/>
          </p:cNvCxnSpPr>
          <p:nvPr/>
        </p:nvCxnSpPr>
        <p:spPr>
          <a:xfrm>
            <a:off x="4742874" y="2873620"/>
            <a:ext cx="162015" cy="0"/>
          </a:xfrm>
          <a:prstGeom prst="straightConnector1">
            <a:avLst/>
          </a:prstGeom>
          <a:noFill/>
          <a:ln w="9525" cap="flat" cmpd="sng" algn="ctr">
            <a:solidFill>
              <a:schemeClr val="tx1"/>
            </a:solidFill>
            <a:prstDash val="solid"/>
            <a:headEnd type="none"/>
            <a:tailEnd type="triangle"/>
          </a:ln>
          <a:effectLst/>
        </p:spPr>
      </p:cxnSp>
      <p:cxnSp>
        <p:nvCxnSpPr>
          <p:cNvPr id="45" name="直線矢印コネクタ 44">
            <a:extLst>
              <a:ext uri="{FF2B5EF4-FFF2-40B4-BE49-F238E27FC236}">
                <a16:creationId xmlns:a16="http://schemas.microsoft.com/office/drawing/2014/main" id="{027ED3E6-7CF6-41F1-8B95-C027BF01A36A}"/>
              </a:ext>
            </a:extLst>
          </p:cNvPr>
          <p:cNvCxnSpPr>
            <a:cxnSpLocks/>
          </p:cNvCxnSpPr>
          <p:nvPr/>
        </p:nvCxnSpPr>
        <p:spPr>
          <a:xfrm>
            <a:off x="3475319" y="2873620"/>
            <a:ext cx="1267555" cy="0"/>
          </a:xfrm>
          <a:prstGeom prst="straightConnector1">
            <a:avLst/>
          </a:prstGeom>
          <a:noFill/>
          <a:ln w="9525" cap="flat" cmpd="sng" algn="ctr">
            <a:solidFill>
              <a:schemeClr val="tx1"/>
            </a:solidFill>
            <a:prstDash val="solid"/>
            <a:headEnd type="none"/>
            <a:tailEnd type="triangle"/>
          </a:ln>
          <a:effectLst/>
        </p:spPr>
      </p:cxnSp>
      <p:cxnSp>
        <p:nvCxnSpPr>
          <p:cNvPr id="46" name="直線矢印コネクタ 45">
            <a:extLst>
              <a:ext uri="{FF2B5EF4-FFF2-40B4-BE49-F238E27FC236}">
                <a16:creationId xmlns:a16="http://schemas.microsoft.com/office/drawing/2014/main" id="{027ED3E6-7CF6-41F1-8B95-C027BF01A36A}"/>
              </a:ext>
            </a:extLst>
          </p:cNvPr>
          <p:cNvCxnSpPr>
            <a:cxnSpLocks/>
          </p:cNvCxnSpPr>
          <p:nvPr/>
        </p:nvCxnSpPr>
        <p:spPr>
          <a:xfrm>
            <a:off x="1957627" y="2873620"/>
            <a:ext cx="1529674" cy="0"/>
          </a:xfrm>
          <a:prstGeom prst="straightConnector1">
            <a:avLst/>
          </a:prstGeom>
          <a:noFill/>
          <a:ln w="9525" cap="flat" cmpd="sng" algn="ctr">
            <a:solidFill>
              <a:schemeClr val="tx1"/>
            </a:solidFill>
            <a:prstDash val="solid"/>
            <a:headEnd type="none"/>
            <a:tailEnd type="triangle"/>
          </a:ln>
          <a:effectLst/>
        </p:spPr>
      </p:cxnSp>
      <p:sp>
        <p:nvSpPr>
          <p:cNvPr id="76" name="正方形/長方形 75">
            <a:extLst>
              <a:ext uri="{FF2B5EF4-FFF2-40B4-BE49-F238E27FC236}">
                <a16:creationId xmlns:a16="http://schemas.microsoft.com/office/drawing/2014/main" id="{CB9B9FFE-BB64-495A-B948-E8E9261EA1FE}"/>
              </a:ext>
            </a:extLst>
          </p:cNvPr>
          <p:cNvSpPr/>
          <p:nvPr/>
        </p:nvSpPr>
        <p:spPr bwMode="auto">
          <a:xfrm>
            <a:off x="193908" y="1562807"/>
            <a:ext cx="540000" cy="297983"/>
          </a:xfrm>
          <a:prstGeom prst="rect">
            <a:avLst/>
          </a:prstGeom>
          <a:solidFill>
            <a:sysClr val="window" lastClr="FFFFFF">
              <a:lumMod val="50000"/>
            </a:sysClr>
          </a:solidFill>
          <a:ln w="9525" cap="flat" cmpd="sng" algn="ctr">
            <a:solidFill>
              <a:sysClr val="window" lastClr="FFFFFF">
                <a:lumMod val="50000"/>
              </a:sysClr>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ja-JP" altLang="en-US" sz="923" kern="0" dirty="0">
                <a:solidFill>
                  <a:prstClr val="white"/>
                </a:solidFill>
                <a:latin typeface="+mn-ea"/>
                <a:cs typeface="メイリオ" panose="020B0604030504040204" pitchFamily="50" charset="-128"/>
              </a:rPr>
              <a:t>オーダ流通</a:t>
            </a:r>
            <a:br>
              <a:rPr kumimoji="0" lang="en-US" altLang="ja-JP" sz="923" kern="0" dirty="0">
                <a:solidFill>
                  <a:prstClr val="white"/>
                </a:solidFill>
                <a:latin typeface="+mn-ea"/>
                <a:cs typeface="メイリオ" panose="020B0604030504040204" pitchFamily="50" charset="-128"/>
              </a:rPr>
            </a:br>
            <a:r>
              <a:rPr kumimoji="0" lang="ja-JP" altLang="en-US" sz="923" kern="0" dirty="0">
                <a:solidFill>
                  <a:prstClr val="white"/>
                </a:solidFill>
                <a:latin typeface="+mn-ea"/>
                <a:cs typeface="メイリオ" panose="020B0604030504040204" pitchFamily="50" charset="-128"/>
              </a:rPr>
              <a:t>システム</a:t>
            </a:r>
          </a:p>
        </p:txBody>
      </p:sp>
      <p:cxnSp>
        <p:nvCxnSpPr>
          <p:cNvPr id="77" name="直線コネクタ 76">
            <a:extLst>
              <a:ext uri="{FF2B5EF4-FFF2-40B4-BE49-F238E27FC236}">
                <a16:creationId xmlns:a16="http://schemas.microsoft.com/office/drawing/2014/main" id="{5436EBF2-577B-E76F-6692-BB4D5FA3E7CF}"/>
              </a:ext>
            </a:extLst>
          </p:cNvPr>
          <p:cNvCxnSpPr>
            <a:cxnSpLocks/>
          </p:cNvCxnSpPr>
          <p:nvPr/>
        </p:nvCxnSpPr>
        <p:spPr>
          <a:xfrm>
            <a:off x="526215" y="1868774"/>
            <a:ext cx="0" cy="4320000"/>
          </a:xfrm>
          <a:prstGeom prst="line">
            <a:avLst/>
          </a:prstGeom>
          <a:noFill/>
          <a:ln w="9525" cap="flat" cmpd="sng" algn="ctr">
            <a:solidFill>
              <a:sysClr val="window" lastClr="FFFFFF">
                <a:lumMod val="50000"/>
              </a:sysClr>
            </a:solidFill>
            <a:prstDash val="sysDash"/>
          </a:ln>
          <a:effectLst/>
        </p:spPr>
      </p:cxnSp>
      <p:sp>
        <p:nvSpPr>
          <p:cNvPr id="89" name="テキスト ボックス 88">
            <a:extLst>
              <a:ext uri="{FF2B5EF4-FFF2-40B4-BE49-F238E27FC236}">
                <a16:creationId xmlns:a16="http://schemas.microsoft.com/office/drawing/2014/main" id="{704FEED0-9822-4BEE-BAB6-3E800391B3B6}"/>
              </a:ext>
            </a:extLst>
          </p:cNvPr>
          <p:cNvSpPr txBox="1"/>
          <p:nvPr/>
        </p:nvSpPr>
        <p:spPr>
          <a:xfrm>
            <a:off x="808619" y="2204569"/>
            <a:ext cx="65" cy="140680"/>
          </a:xfrm>
          <a:prstGeom prst="rect">
            <a:avLst/>
          </a:prstGeom>
          <a:solidFill>
            <a:schemeClr val="bg1"/>
          </a:solidFill>
        </p:spPr>
        <p:txBody>
          <a:bodyPr wrap="none" lIns="0" tIns="0" rIns="0" bIns="0" rtlCol="0">
            <a:spAutoFit/>
          </a:bodyPr>
          <a:lstStyle/>
          <a:p>
            <a:pPr fontAlgn="base">
              <a:lnSpc>
                <a:spcPct val="110000"/>
              </a:lnSpc>
              <a:spcBef>
                <a:spcPct val="0"/>
              </a:spcBef>
              <a:spcAft>
                <a:spcPct val="0"/>
              </a:spcAft>
            </a:pPr>
            <a:endParaRPr lang="en-US" altLang="ja-JP" sz="923" dirty="0">
              <a:latin typeface="+mn-ea"/>
            </a:endParaRPr>
          </a:p>
        </p:txBody>
      </p:sp>
      <p:sp>
        <p:nvSpPr>
          <p:cNvPr id="90" name="テキスト ボックス 89">
            <a:extLst>
              <a:ext uri="{FF2B5EF4-FFF2-40B4-BE49-F238E27FC236}">
                <a16:creationId xmlns:a16="http://schemas.microsoft.com/office/drawing/2014/main" id="{704FEED0-9822-4BEE-BAB6-3E800391B3B6}"/>
              </a:ext>
            </a:extLst>
          </p:cNvPr>
          <p:cNvSpPr txBox="1"/>
          <p:nvPr/>
        </p:nvSpPr>
        <p:spPr>
          <a:xfrm>
            <a:off x="1533313" y="2320008"/>
            <a:ext cx="65" cy="137153"/>
          </a:xfrm>
          <a:prstGeom prst="rect">
            <a:avLst/>
          </a:prstGeom>
          <a:solidFill>
            <a:schemeClr val="bg1"/>
          </a:solidFill>
        </p:spPr>
        <p:txBody>
          <a:bodyPr wrap="none" lIns="0" tIns="0" rIns="0" bIns="0" rtlCol="0">
            <a:spAutoFit/>
          </a:bodyPr>
          <a:lstStyle/>
          <a:p>
            <a:pPr algn="l">
              <a:lnSpc>
                <a:spcPct val="110000"/>
              </a:lnSpc>
            </a:pPr>
            <a:endParaRPr lang="en-US" altLang="ja-JP" sz="900" dirty="0">
              <a:latin typeface="+mn-ea"/>
            </a:endParaRPr>
          </a:p>
        </p:txBody>
      </p:sp>
      <p:sp>
        <p:nvSpPr>
          <p:cNvPr id="99" name="テキスト ボックス 98">
            <a:extLst>
              <a:ext uri="{FF2B5EF4-FFF2-40B4-BE49-F238E27FC236}">
                <a16:creationId xmlns:a16="http://schemas.microsoft.com/office/drawing/2014/main" id="{704FEED0-9822-4BEE-BAB6-3E800391B3B6}"/>
              </a:ext>
            </a:extLst>
          </p:cNvPr>
          <p:cNvSpPr txBox="1"/>
          <p:nvPr/>
        </p:nvSpPr>
        <p:spPr>
          <a:xfrm>
            <a:off x="1533313" y="2566238"/>
            <a:ext cx="65" cy="137153"/>
          </a:xfrm>
          <a:prstGeom prst="rect">
            <a:avLst/>
          </a:prstGeom>
          <a:solidFill>
            <a:schemeClr val="bg1"/>
          </a:solidFill>
        </p:spPr>
        <p:txBody>
          <a:bodyPr wrap="none" lIns="0" tIns="0" rIns="0" bIns="0" rtlCol="0">
            <a:spAutoFit/>
          </a:bodyPr>
          <a:lstStyle/>
          <a:p>
            <a:pPr algn="l">
              <a:lnSpc>
                <a:spcPct val="110000"/>
              </a:lnSpc>
            </a:pPr>
            <a:endParaRPr lang="en-US" altLang="ja-JP" sz="900" dirty="0">
              <a:latin typeface="+mn-ea"/>
            </a:endParaRPr>
          </a:p>
        </p:txBody>
      </p:sp>
      <p:sp>
        <p:nvSpPr>
          <p:cNvPr id="102" name="テキスト ボックス 101">
            <a:extLst>
              <a:ext uri="{FF2B5EF4-FFF2-40B4-BE49-F238E27FC236}">
                <a16:creationId xmlns:a16="http://schemas.microsoft.com/office/drawing/2014/main" id="{704FEED0-9822-4BEE-BAB6-3E800391B3B6}"/>
              </a:ext>
            </a:extLst>
          </p:cNvPr>
          <p:cNvSpPr txBox="1"/>
          <p:nvPr/>
        </p:nvSpPr>
        <p:spPr>
          <a:xfrm>
            <a:off x="1966477" y="3668254"/>
            <a:ext cx="2776396" cy="121893"/>
          </a:xfrm>
          <a:prstGeom prst="rect">
            <a:avLst/>
          </a:prstGeom>
          <a:solidFill>
            <a:schemeClr val="bg1"/>
          </a:solidFill>
        </p:spPr>
        <p:txBody>
          <a:bodyPr wrap="square" lIns="0" tIns="0" rIns="0" bIns="0" rtlCol="0">
            <a:spAutoFit/>
          </a:bodyPr>
          <a:lstStyle/>
          <a:p>
            <a:pPr algn="l" fontAlgn="base">
              <a:lnSpc>
                <a:spcPct val="110000"/>
              </a:lnSpc>
              <a:spcBef>
                <a:spcPct val="0"/>
              </a:spcBef>
              <a:spcAft>
                <a:spcPct val="0"/>
              </a:spcAft>
            </a:pPr>
            <a:r>
              <a:rPr lang="en-US" altLang="ja-JP" sz="800" dirty="0">
                <a:solidFill>
                  <a:srgbClr val="0000FF"/>
                </a:solidFill>
                <a:latin typeface="+mn-ea"/>
              </a:rPr>
              <a:t>【</a:t>
            </a:r>
            <a:r>
              <a:rPr lang="ja-JP" altLang="en-US" sz="800" dirty="0">
                <a:solidFill>
                  <a:srgbClr val="0000FF"/>
                </a:solidFill>
                <a:latin typeface="+mn-ea"/>
              </a:rPr>
              <a:t>既存</a:t>
            </a:r>
            <a:r>
              <a:rPr lang="en-US" altLang="ja-JP" sz="800" dirty="0">
                <a:solidFill>
                  <a:srgbClr val="0000FF"/>
                </a:solidFill>
                <a:latin typeface="+mn-ea"/>
              </a:rPr>
              <a:t>IF】</a:t>
            </a:r>
            <a:r>
              <a:rPr lang="ja-JP" altLang="en-US" sz="800" dirty="0">
                <a:solidFill>
                  <a:srgbClr val="0000FF"/>
                </a:solidFill>
                <a:latin typeface="+mn-ea"/>
                <a:ea typeface="+mn-ea"/>
              </a:rPr>
              <a:t>（ひかり電話）</a:t>
            </a:r>
            <a:r>
              <a:rPr lang="ja-JP" altLang="en-US" sz="800" dirty="0">
                <a:solidFill>
                  <a:srgbClr val="0000FF"/>
                </a:solidFill>
                <a:latin typeface="+mn-ea"/>
              </a:rPr>
              <a:t>工事依頼情報流通（番ポ工事）</a:t>
            </a:r>
            <a:endParaRPr lang="zh-TW" altLang="en-US" sz="800" dirty="0">
              <a:solidFill>
                <a:srgbClr val="0000FF"/>
              </a:solidFill>
              <a:latin typeface="+mn-ea"/>
            </a:endParaRPr>
          </a:p>
        </p:txBody>
      </p:sp>
      <p:cxnSp>
        <p:nvCxnSpPr>
          <p:cNvPr id="103" name="直線矢印コネクタ 102">
            <a:extLst>
              <a:ext uri="{FF2B5EF4-FFF2-40B4-BE49-F238E27FC236}">
                <a16:creationId xmlns:a16="http://schemas.microsoft.com/office/drawing/2014/main" id="{027ED3E6-7CF6-41F1-8B95-C027BF01A36A}"/>
              </a:ext>
            </a:extLst>
          </p:cNvPr>
          <p:cNvCxnSpPr>
            <a:cxnSpLocks/>
          </p:cNvCxnSpPr>
          <p:nvPr/>
        </p:nvCxnSpPr>
        <p:spPr>
          <a:xfrm flipV="1">
            <a:off x="4679044" y="4049379"/>
            <a:ext cx="235203" cy="4843"/>
          </a:xfrm>
          <a:prstGeom prst="straightConnector1">
            <a:avLst/>
          </a:prstGeom>
          <a:noFill/>
          <a:ln w="9525" cap="flat" cmpd="sng" algn="ctr">
            <a:solidFill>
              <a:srgbClr val="0000FF"/>
            </a:solidFill>
            <a:prstDash val="solid"/>
            <a:headEnd type="triangle"/>
            <a:tailEnd type="none"/>
          </a:ln>
          <a:effectLst/>
        </p:spPr>
      </p:cxnSp>
      <p:cxnSp>
        <p:nvCxnSpPr>
          <p:cNvPr id="104" name="直線矢印コネクタ 103">
            <a:extLst>
              <a:ext uri="{FF2B5EF4-FFF2-40B4-BE49-F238E27FC236}">
                <a16:creationId xmlns:a16="http://schemas.microsoft.com/office/drawing/2014/main" id="{027ED3E6-7CF6-41F1-8B95-C027BF01A36A}"/>
              </a:ext>
            </a:extLst>
          </p:cNvPr>
          <p:cNvCxnSpPr>
            <a:cxnSpLocks/>
          </p:cNvCxnSpPr>
          <p:nvPr/>
        </p:nvCxnSpPr>
        <p:spPr>
          <a:xfrm>
            <a:off x="3407342" y="4049546"/>
            <a:ext cx="1280804" cy="4676"/>
          </a:xfrm>
          <a:prstGeom prst="straightConnector1">
            <a:avLst/>
          </a:prstGeom>
          <a:noFill/>
          <a:ln w="9525" cap="flat" cmpd="sng" algn="ctr">
            <a:solidFill>
              <a:srgbClr val="0000FF"/>
            </a:solidFill>
            <a:prstDash val="solid"/>
            <a:headEnd type="triangle"/>
            <a:tailEnd type="none"/>
          </a:ln>
          <a:effectLst/>
        </p:spPr>
      </p:cxnSp>
      <p:cxnSp>
        <p:nvCxnSpPr>
          <p:cNvPr id="105" name="直線矢印コネクタ 104">
            <a:extLst>
              <a:ext uri="{FF2B5EF4-FFF2-40B4-BE49-F238E27FC236}">
                <a16:creationId xmlns:a16="http://schemas.microsoft.com/office/drawing/2014/main" id="{027ED3E6-7CF6-41F1-8B95-C027BF01A36A}"/>
              </a:ext>
            </a:extLst>
          </p:cNvPr>
          <p:cNvCxnSpPr>
            <a:cxnSpLocks/>
          </p:cNvCxnSpPr>
          <p:nvPr/>
        </p:nvCxnSpPr>
        <p:spPr>
          <a:xfrm>
            <a:off x="1949643" y="4049546"/>
            <a:ext cx="1474584" cy="0"/>
          </a:xfrm>
          <a:prstGeom prst="straightConnector1">
            <a:avLst/>
          </a:prstGeom>
          <a:noFill/>
          <a:ln w="9525" cap="flat" cmpd="sng" algn="ctr">
            <a:solidFill>
              <a:srgbClr val="0000FF"/>
            </a:solidFill>
            <a:prstDash val="solid"/>
            <a:headEnd type="triangle"/>
            <a:tailEnd type="none"/>
          </a:ln>
          <a:effectLst/>
        </p:spPr>
      </p:cxnSp>
      <p:cxnSp>
        <p:nvCxnSpPr>
          <p:cNvPr id="106" name="直線矢印コネクタ 105">
            <a:extLst>
              <a:ext uri="{FF2B5EF4-FFF2-40B4-BE49-F238E27FC236}">
                <a16:creationId xmlns:a16="http://schemas.microsoft.com/office/drawing/2014/main" id="{2C79045A-DD31-CD08-6068-0A8883D91B3F}"/>
              </a:ext>
            </a:extLst>
          </p:cNvPr>
          <p:cNvCxnSpPr>
            <a:cxnSpLocks/>
          </p:cNvCxnSpPr>
          <p:nvPr/>
        </p:nvCxnSpPr>
        <p:spPr>
          <a:xfrm flipV="1">
            <a:off x="516639" y="4158041"/>
            <a:ext cx="1420129" cy="8327"/>
          </a:xfrm>
          <a:prstGeom prst="straightConnector1">
            <a:avLst/>
          </a:prstGeom>
          <a:noFill/>
          <a:ln w="9525" cap="flat" cmpd="sng" algn="ctr">
            <a:solidFill>
              <a:schemeClr val="tx1"/>
            </a:solidFill>
            <a:prstDash val="solid"/>
            <a:headEnd type="triangle"/>
            <a:tailEnd type="none"/>
          </a:ln>
          <a:effectLst/>
        </p:spPr>
      </p:cxnSp>
      <p:sp>
        <p:nvSpPr>
          <p:cNvPr id="107" name="テキスト ボックス 106">
            <a:extLst>
              <a:ext uri="{FF2B5EF4-FFF2-40B4-BE49-F238E27FC236}">
                <a16:creationId xmlns:a16="http://schemas.microsoft.com/office/drawing/2014/main" id="{7901E8D7-09ED-778A-B7D3-9FD452DD0EB9}"/>
              </a:ext>
            </a:extLst>
          </p:cNvPr>
          <p:cNvSpPr txBox="1"/>
          <p:nvPr/>
        </p:nvSpPr>
        <p:spPr>
          <a:xfrm>
            <a:off x="1447043" y="3980834"/>
            <a:ext cx="410369" cy="121893"/>
          </a:xfrm>
          <a:prstGeom prst="rect">
            <a:avLst/>
          </a:prstGeom>
          <a:solidFill>
            <a:schemeClr val="bg1"/>
          </a:solidFill>
        </p:spPr>
        <p:txBody>
          <a:bodyPr wrap="none" lIns="0" tIns="0" rIns="0" bIns="0" rtlCol="0">
            <a:spAutoFit/>
          </a:bodyPr>
          <a:lstStyle/>
          <a:p>
            <a:pPr fontAlgn="base">
              <a:lnSpc>
                <a:spcPct val="110000"/>
              </a:lnSpc>
              <a:spcBef>
                <a:spcPct val="0"/>
              </a:spcBef>
              <a:spcAft>
                <a:spcPct val="0"/>
              </a:spcAft>
            </a:pPr>
            <a:r>
              <a:rPr lang="ja-JP" altLang="en-US" sz="800" dirty="0">
                <a:latin typeface="+mn-ea"/>
              </a:rPr>
              <a:t>切替依頼</a:t>
            </a:r>
            <a:endParaRPr lang="en-US" altLang="ja-JP" sz="800" dirty="0">
              <a:latin typeface="+mn-ea"/>
            </a:endParaRPr>
          </a:p>
        </p:txBody>
      </p:sp>
      <p:cxnSp>
        <p:nvCxnSpPr>
          <p:cNvPr id="108" name="直線矢印コネクタ 107">
            <a:extLst>
              <a:ext uri="{FF2B5EF4-FFF2-40B4-BE49-F238E27FC236}">
                <a16:creationId xmlns:a16="http://schemas.microsoft.com/office/drawing/2014/main" id="{2C79045A-DD31-CD08-6068-0A8883D91B3F}"/>
              </a:ext>
            </a:extLst>
          </p:cNvPr>
          <p:cNvCxnSpPr>
            <a:cxnSpLocks/>
          </p:cNvCxnSpPr>
          <p:nvPr/>
        </p:nvCxnSpPr>
        <p:spPr>
          <a:xfrm>
            <a:off x="508264" y="4894935"/>
            <a:ext cx="1436878" cy="0"/>
          </a:xfrm>
          <a:prstGeom prst="straightConnector1">
            <a:avLst/>
          </a:prstGeom>
          <a:noFill/>
          <a:ln w="9525" cap="flat" cmpd="sng" algn="ctr">
            <a:solidFill>
              <a:schemeClr val="tx1"/>
            </a:solidFill>
            <a:prstDash val="solid"/>
            <a:headEnd type="none"/>
            <a:tailEnd type="triangle"/>
          </a:ln>
          <a:effectLst/>
        </p:spPr>
      </p:cxnSp>
      <p:sp>
        <p:nvSpPr>
          <p:cNvPr id="109" name="テキスト ボックス 108">
            <a:extLst>
              <a:ext uri="{FF2B5EF4-FFF2-40B4-BE49-F238E27FC236}">
                <a16:creationId xmlns:a16="http://schemas.microsoft.com/office/drawing/2014/main" id="{7901E8D7-09ED-778A-B7D3-9FD452DD0EB9}"/>
              </a:ext>
            </a:extLst>
          </p:cNvPr>
          <p:cNvSpPr txBox="1"/>
          <p:nvPr/>
        </p:nvSpPr>
        <p:spPr>
          <a:xfrm>
            <a:off x="1414646" y="4709401"/>
            <a:ext cx="410369" cy="121893"/>
          </a:xfrm>
          <a:prstGeom prst="rect">
            <a:avLst/>
          </a:prstGeom>
          <a:solidFill>
            <a:schemeClr val="bg1"/>
          </a:solidFill>
        </p:spPr>
        <p:txBody>
          <a:bodyPr wrap="none" lIns="0" tIns="0" rIns="0" bIns="0" rtlCol="0">
            <a:spAutoFit/>
          </a:bodyPr>
          <a:lstStyle/>
          <a:p>
            <a:pPr fontAlgn="base">
              <a:lnSpc>
                <a:spcPct val="110000"/>
              </a:lnSpc>
              <a:spcBef>
                <a:spcPct val="0"/>
              </a:spcBef>
              <a:spcAft>
                <a:spcPct val="0"/>
              </a:spcAft>
            </a:pPr>
            <a:r>
              <a:rPr lang="ja-JP" altLang="en-US" sz="800" dirty="0">
                <a:latin typeface="+mn-ea"/>
              </a:rPr>
              <a:t>切替結果</a:t>
            </a:r>
            <a:endParaRPr lang="en-US" altLang="ja-JP" sz="800" dirty="0">
              <a:latin typeface="+mn-ea"/>
            </a:endParaRPr>
          </a:p>
        </p:txBody>
      </p:sp>
      <p:sp>
        <p:nvSpPr>
          <p:cNvPr id="110" name="角丸四角形 80">
            <a:extLst>
              <a:ext uri="{FF2B5EF4-FFF2-40B4-BE49-F238E27FC236}">
                <a16:creationId xmlns:a16="http://schemas.microsoft.com/office/drawing/2014/main" id="{AFE0FF8D-9B43-45C6-A11D-812725B062A5}"/>
              </a:ext>
            </a:extLst>
          </p:cNvPr>
          <p:cNvSpPr/>
          <p:nvPr/>
        </p:nvSpPr>
        <p:spPr bwMode="auto">
          <a:xfrm>
            <a:off x="4934490" y="3909953"/>
            <a:ext cx="850948" cy="2384049"/>
          </a:xfrm>
          <a:prstGeom prst="rect">
            <a:avLst/>
          </a:prstGeom>
          <a:solidFill>
            <a:sysClr val="window" lastClr="FFFFFF"/>
          </a:solidFill>
          <a:ln w="9525" cap="flat" cmpd="sng" algn="ctr">
            <a:solidFill>
              <a:srgbClr val="0000FF"/>
            </a:solidFill>
            <a:prstDash val="solid"/>
            <a:round/>
            <a:headEnd type="none" w="med" len="med"/>
            <a:tailEnd type="none" w="med" len="med"/>
          </a:ln>
          <a:effectLst>
            <a:outerShdw blurRad="50800" dist="38100" dir="2700000" algn="tl" rotWithShape="0">
              <a:prstClr val="black">
                <a:alpha val="40000"/>
              </a:prstClr>
            </a:outerShdw>
          </a:effectLst>
        </p:spPr>
        <p:txBody>
          <a:bodyPr vert="horz" wrap="square" lIns="0" tIns="0" rIns="0" bIns="0" numCol="1" rtlCol="0" anchor="ctr" anchorCtr="0" compatLnSpc="1">
            <a:prstTxWarp prst="textNoShape">
              <a:avLst/>
            </a:prstTxWarp>
          </a:bodyPr>
          <a:lstStyle/>
          <a:p>
            <a:pPr algn="ctr">
              <a:defRPr/>
            </a:pPr>
            <a:r>
              <a:rPr kumimoji="0" lang="ja-JP" altLang="en-US" sz="969" kern="0" dirty="0">
                <a:solidFill>
                  <a:srgbClr val="0000FF"/>
                </a:solidFill>
                <a:latin typeface="+mn-ea"/>
                <a:cs typeface="メイリオ" panose="020B0604030504040204" pitchFamily="50" charset="-128"/>
              </a:rPr>
              <a:t>番ポ工事</a:t>
            </a:r>
          </a:p>
        </p:txBody>
      </p:sp>
      <p:sp>
        <p:nvSpPr>
          <p:cNvPr id="118" name="テキスト ボックス 117">
            <a:extLst>
              <a:ext uri="{FF2B5EF4-FFF2-40B4-BE49-F238E27FC236}">
                <a16:creationId xmlns:a16="http://schemas.microsoft.com/office/drawing/2014/main" id="{704FEED0-9822-4BEE-BAB6-3E800391B3B6}"/>
              </a:ext>
            </a:extLst>
          </p:cNvPr>
          <p:cNvSpPr txBox="1"/>
          <p:nvPr/>
        </p:nvSpPr>
        <p:spPr>
          <a:xfrm>
            <a:off x="1985080" y="4415882"/>
            <a:ext cx="2441374" cy="121893"/>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en-US" altLang="ja-JP" sz="800" dirty="0">
                <a:solidFill>
                  <a:srgbClr val="0000FF"/>
                </a:solidFill>
                <a:latin typeface="+mn-ea"/>
              </a:rPr>
              <a:t>【</a:t>
            </a:r>
            <a:r>
              <a:rPr lang="ja-JP" altLang="en-US" sz="800" dirty="0">
                <a:solidFill>
                  <a:srgbClr val="0000FF"/>
                </a:solidFill>
                <a:latin typeface="+mn-ea"/>
              </a:rPr>
              <a:t>既存</a:t>
            </a:r>
            <a:r>
              <a:rPr lang="en-US" altLang="ja-JP" sz="800" dirty="0">
                <a:solidFill>
                  <a:srgbClr val="0000FF"/>
                </a:solidFill>
                <a:latin typeface="+mn-ea"/>
              </a:rPr>
              <a:t>IF】</a:t>
            </a:r>
            <a:r>
              <a:rPr lang="zh-TW" altLang="en-US" sz="800" dirty="0">
                <a:solidFill>
                  <a:srgbClr val="0000FF"/>
                </a:solidFill>
                <a:latin typeface="+mn-ea"/>
              </a:rPr>
              <a:t>工事結果情報流通</a:t>
            </a:r>
            <a:r>
              <a:rPr lang="ja-JP" altLang="en-US" sz="800" dirty="0">
                <a:solidFill>
                  <a:srgbClr val="0000FF"/>
                </a:solidFill>
                <a:latin typeface="+mn-ea"/>
              </a:rPr>
              <a:t>（番ポ工事：事業者情報）</a:t>
            </a:r>
            <a:endParaRPr lang="zh-TW" altLang="en-US" sz="800" dirty="0">
              <a:solidFill>
                <a:srgbClr val="0000FF"/>
              </a:solidFill>
              <a:latin typeface="+mn-ea"/>
            </a:endParaRPr>
          </a:p>
        </p:txBody>
      </p:sp>
      <p:cxnSp>
        <p:nvCxnSpPr>
          <p:cNvPr id="119" name="直線矢印コネクタ 118">
            <a:extLst>
              <a:ext uri="{FF2B5EF4-FFF2-40B4-BE49-F238E27FC236}">
                <a16:creationId xmlns:a16="http://schemas.microsoft.com/office/drawing/2014/main" id="{027ED3E6-7CF6-41F1-8B95-C027BF01A36A}"/>
              </a:ext>
            </a:extLst>
          </p:cNvPr>
          <p:cNvCxnSpPr>
            <a:cxnSpLocks/>
          </p:cNvCxnSpPr>
          <p:nvPr/>
        </p:nvCxnSpPr>
        <p:spPr>
          <a:xfrm>
            <a:off x="4715428" y="4915956"/>
            <a:ext cx="227749" cy="0"/>
          </a:xfrm>
          <a:prstGeom prst="straightConnector1">
            <a:avLst/>
          </a:prstGeom>
          <a:noFill/>
          <a:ln w="9525" cap="flat" cmpd="sng" algn="ctr">
            <a:solidFill>
              <a:srgbClr val="0000FF"/>
            </a:solidFill>
            <a:prstDash val="solid"/>
            <a:headEnd type="none"/>
            <a:tailEnd type="triangle"/>
          </a:ln>
          <a:effectLst/>
        </p:spPr>
      </p:cxnSp>
      <p:cxnSp>
        <p:nvCxnSpPr>
          <p:cNvPr id="120" name="直線矢印コネクタ 119">
            <a:extLst>
              <a:ext uri="{FF2B5EF4-FFF2-40B4-BE49-F238E27FC236}">
                <a16:creationId xmlns:a16="http://schemas.microsoft.com/office/drawing/2014/main" id="{027ED3E6-7CF6-41F1-8B95-C027BF01A36A}"/>
              </a:ext>
            </a:extLst>
          </p:cNvPr>
          <p:cNvCxnSpPr>
            <a:cxnSpLocks/>
          </p:cNvCxnSpPr>
          <p:nvPr/>
        </p:nvCxnSpPr>
        <p:spPr>
          <a:xfrm>
            <a:off x="3486606" y="4913662"/>
            <a:ext cx="1228822" cy="0"/>
          </a:xfrm>
          <a:prstGeom prst="straightConnector1">
            <a:avLst/>
          </a:prstGeom>
          <a:noFill/>
          <a:ln w="9525" cap="flat" cmpd="sng" algn="ctr">
            <a:solidFill>
              <a:srgbClr val="0000FF"/>
            </a:solidFill>
            <a:prstDash val="solid"/>
            <a:headEnd type="none"/>
            <a:tailEnd type="triangle"/>
          </a:ln>
          <a:effectLst/>
        </p:spPr>
      </p:cxnSp>
      <p:cxnSp>
        <p:nvCxnSpPr>
          <p:cNvPr id="121" name="直線矢印コネクタ 120">
            <a:extLst>
              <a:ext uri="{FF2B5EF4-FFF2-40B4-BE49-F238E27FC236}">
                <a16:creationId xmlns:a16="http://schemas.microsoft.com/office/drawing/2014/main" id="{027ED3E6-7CF6-41F1-8B95-C027BF01A36A}"/>
              </a:ext>
            </a:extLst>
          </p:cNvPr>
          <p:cNvCxnSpPr>
            <a:cxnSpLocks/>
          </p:cNvCxnSpPr>
          <p:nvPr/>
        </p:nvCxnSpPr>
        <p:spPr>
          <a:xfrm>
            <a:off x="1969084" y="4915956"/>
            <a:ext cx="1517522" cy="0"/>
          </a:xfrm>
          <a:prstGeom prst="straightConnector1">
            <a:avLst/>
          </a:prstGeom>
          <a:noFill/>
          <a:ln w="9525" cap="flat" cmpd="sng" algn="ctr">
            <a:solidFill>
              <a:srgbClr val="0000FF"/>
            </a:solidFill>
            <a:prstDash val="solid"/>
            <a:headEnd type="none"/>
            <a:tailEnd type="triangle"/>
          </a:ln>
          <a:effectLst/>
        </p:spPr>
      </p:cxnSp>
      <p:sp>
        <p:nvSpPr>
          <p:cNvPr id="39" name="テキスト ボックス 38">
            <a:extLst>
              <a:ext uri="{FF2B5EF4-FFF2-40B4-BE49-F238E27FC236}">
                <a16:creationId xmlns:a16="http://schemas.microsoft.com/office/drawing/2014/main" id="{09D307EA-7874-2450-A727-AB1B447FCACF}"/>
              </a:ext>
            </a:extLst>
          </p:cNvPr>
          <p:cNvSpPr txBox="1"/>
          <p:nvPr/>
        </p:nvSpPr>
        <p:spPr>
          <a:xfrm>
            <a:off x="341101" y="2336506"/>
            <a:ext cx="1199765" cy="473194"/>
          </a:xfrm>
          <a:prstGeom prst="rect">
            <a:avLst/>
          </a:prstGeom>
          <a:solidFill>
            <a:schemeClr val="bg1"/>
          </a:solidFill>
          <a:ln>
            <a:solidFill>
              <a:schemeClr val="tx1"/>
            </a:solidFill>
          </a:ln>
        </p:spPr>
        <p:txBody>
          <a:bodyPr wrap="square" lIns="51429" tIns="51429" rIns="51429" bIns="51429" rtlCol="0">
            <a:spAutoFit/>
          </a:bodyPr>
          <a:lstStyle/>
          <a:p>
            <a:pPr algn="l" defTabSz="647017"/>
            <a:r>
              <a:rPr kumimoji="1" lang="en-US" altLang="ja-JP" sz="800" b="1" kern="0" dirty="0">
                <a:solidFill>
                  <a:prstClr val="black"/>
                </a:solidFill>
                <a:latin typeface="+mn-ea"/>
              </a:rPr>
              <a:t>【</a:t>
            </a:r>
            <a:r>
              <a:rPr kumimoji="1" lang="ja-JP" altLang="en-US" sz="800" b="1" kern="0" dirty="0">
                <a:solidFill>
                  <a:prstClr val="black"/>
                </a:solidFill>
                <a:latin typeface="+mn-ea"/>
              </a:rPr>
              <a:t>凡例</a:t>
            </a:r>
            <a:r>
              <a:rPr kumimoji="1" lang="en-US" altLang="ja-JP" sz="800" b="1" kern="0" dirty="0">
                <a:solidFill>
                  <a:prstClr val="black"/>
                </a:solidFill>
                <a:latin typeface="+mn-ea"/>
              </a:rPr>
              <a:t>】</a:t>
            </a:r>
          </a:p>
          <a:p>
            <a:pPr algn="l" defTabSz="647017"/>
            <a:r>
              <a:rPr lang="ja-JP" altLang="en-US" sz="800" kern="0" dirty="0">
                <a:solidFill>
                  <a:prstClr val="black"/>
                </a:solidFill>
                <a:latin typeface="+mn-ea"/>
              </a:rPr>
              <a:t>既存変更あり：　</a:t>
            </a:r>
            <a:r>
              <a:rPr lang="ja-JP" altLang="en-US" sz="800" kern="0" dirty="0">
                <a:solidFill>
                  <a:srgbClr val="0000FF"/>
                </a:solidFill>
                <a:latin typeface="+mn-ea"/>
              </a:rPr>
              <a:t>青</a:t>
            </a:r>
            <a:endParaRPr lang="en-US" altLang="ja-JP" sz="800" kern="0" dirty="0">
              <a:solidFill>
                <a:srgbClr val="0000FF"/>
              </a:solidFill>
              <a:latin typeface="+mn-ea"/>
            </a:endParaRPr>
          </a:p>
          <a:p>
            <a:pPr algn="l" defTabSz="647017"/>
            <a:r>
              <a:rPr kumimoji="1" lang="ja-JP" altLang="en-US" sz="800" kern="0" dirty="0">
                <a:solidFill>
                  <a:prstClr val="black"/>
                </a:solidFill>
                <a:latin typeface="+mn-ea"/>
              </a:rPr>
              <a:t>既存変更なし：　黒</a:t>
            </a:r>
          </a:p>
        </p:txBody>
      </p:sp>
      <p:sp>
        <p:nvSpPr>
          <p:cNvPr id="53" name="コンテンツ プレースホルダー 103">
            <a:extLst>
              <a:ext uri="{FF2B5EF4-FFF2-40B4-BE49-F238E27FC236}">
                <a16:creationId xmlns:a16="http://schemas.microsoft.com/office/drawing/2014/main" id="{ACA21C50-28D9-90F5-001B-49B260E344E2}"/>
              </a:ext>
            </a:extLst>
          </p:cNvPr>
          <p:cNvSpPr txBox="1">
            <a:spLocks/>
          </p:cNvSpPr>
          <p:nvPr/>
        </p:nvSpPr>
        <p:spPr>
          <a:xfrm>
            <a:off x="141770" y="450699"/>
            <a:ext cx="8897143" cy="737679"/>
          </a:xfrm>
          <a:prstGeom prst="rect">
            <a:avLst/>
          </a:prstGeom>
          <a:solidFill>
            <a:srgbClr val="CCECFF"/>
          </a:solidFill>
          <a:ln>
            <a:solidFill>
              <a:schemeClr val="tx1"/>
            </a:solidFill>
          </a:ln>
        </p:spPr>
        <p:txBody>
          <a:bodyPr/>
          <a:lstStyle>
            <a:lvl1pPr marL="240933" indent="-240933" algn="l" defTabSz="647033" rtl="0" eaLnBrk="1" fontAlgn="base" hangingPunct="1">
              <a:spcBef>
                <a:spcPct val="20000"/>
              </a:spcBef>
              <a:spcAft>
                <a:spcPct val="0"/>
              </a:spcAft>
              <a:buChar char="•"/>
              <a:defRPr kumimoji="1" sz="2214">
                <a:solidFill>
                  <a:schemeClr val="tx1"/>
                </a:solidFill>
                <a:latin typeface="+mn-lt"/>
                <a:ea typeface="+mn-ea"/>
                <a:cs typeface="+mn-cs"/>
              </a:defRPr>
            </a:lvl1pPr>
            <a:lvl2pPr marL="527324" indent="-201535" algn="l" defTabSz="647033" rtl="0" eaLnBrk="1" fontAlgn="base" hangingPunct="1">
              <a:spcBef>
                <a:spcPct val="20000"/>
              </a:spcBef>
              <a:spcAft>
                <a:spcPct val="0"/>
              </a:spcAft>
              <a:buChar char="–"/>
              <a:defRPr kumimoji="1" sz="2000">
                <a:solidFill>
                  <a:schemeClr val="tx1"/>
                </a:solidFill>
                <a:latin typeface="+mn-lt"/>
                <a:ea typeface="+mn-ea"/>
              </a:defRPr>
            </a:lvl2pPr>
            <a:lvl3pPr marL="810685" indent="-163653" algn="l" defTabSz="647033" rtl="0" eaLnBrk="1" fontAlgn="base" hangingPunct="1">
              <a:spcBef>
                <a:spcPct val="20000"/>
              </a:spcBef>
              <a:spcAft>
                <a:spcPct val="0"/>
              </a:spcAft>
              <a:buChar char="•"/>
              <a:defRPr kumimoji="1">
                <a:solidFill>
                  <a:schemeClr val="tx1"/>
                </a:solidFill>
                <a:latin typeface="+mn-lt"/>
                <a:ea typeface="+mn-ea"/>
              </a:defRPr>
            </a:lvl3pPr>
            <a:lvl4pPr marL="1134959" indent="-162138" algn="l" defTabSz="647033" rtl="0" eaLnBrk="1" fontAlgn="base" hangingPunct="1">
              <a:spcBef>
                <a:spcPct val="20000"/>
              </a:spcBef>
              <a:spcAft>
                <a:spcPct val="0"/>
              </a:spcAft>
              <a:buChar char="–"/>
              <a:defRPr kumimoji="1" sz="1429">
                <a:solidFill>
                  <a:schemeClr val="tx1"/>
                </a:solidFill>
                <a:latin typeface="+mn-lt"/>
                <a:ea typeface="+mn-ea"/>
              </a:defRPr>
            </a:lvl4pPr>
            <a:lvl5pPr marL="1457718" indent="-160622" algn="l" defTabSz="647033" rtl="0" eaLnBrk="1" fontAlgn="base" hangingPunct="1">
              <a:spcBef>
                <a:spcPct val="20000"/>
              </a:spcBef>
              <a:spcAft>
                <a:spcPct val="0"/>
              </a:spcAft>
              <a:buChar char="»"/>
              <a:defRPr kumimoji="1" sz="1429">
                <a:solidFill>
                  <a:schemeClr val="tx1"/>
                </a:solidFill>
                <a:latin typeface="+mn-lt"/>
                <a:ea typeface="+mn-ea"/>
              </a:defRPr>
            </a:lvl5pPr>
            <a:lvl6pPr marL="1894124" indent="-160622" algn="l" defTabSz="647033" rtl="0" eaLnBrk="1" fontAlgn="base" hangingPunct="1">
              <a:spcBef>
                <a:spcPct val="20000"/>
              </a:spcBef>
              <a:spcAft>
                <a:spcPct val="0"/>
              </a:spcAft>
              <a:buChar char="»"/>
              <a:defRPr kumimoji="1" sz="1429">
                <a:solidFill>
                  <a:schemeClr val="tx1"/>
                </a:solidFill>
                <a:latin typeface="+mn-lt"/>
                <a:ea typeface="+mn-ea"/>
              </a:defRPr>
            </a:lvl6pPr>
            <a:lvl7pPr marL="2330530" indent="-160622" algn="l" defTabSz="647033" rtl="0" eaLnBrk="1" fontAlgn="base" hangingPunct="1">
              <a:spcBef>
                <a:spcPct val="20000"/>
              </a:spcBef>
              <a:spcAft>
                <a:spcPct val="0"/>
              </a:spcAft>
              <a:buChar char="»"/>
              <a:defRPr kumimoji="1" sz="1429">
                <a:solidFill>
                  <a:schemeClr val="tx1"/>
                </a:solidFill>
                <a:latin typeface="+mn-lt"/>
                <a:ea typeface="+mn-ea"/>
              </a:defRPr>
            </a:lvl7pPr>
            <a:lvl8pPr marL="2766936" indent="-160622" algn="l" defTabSz="647033" rtl="0" eaLnBrk="1" fontAlgn="base" hangingPunct="1">
              <a:spcBef>
                <a:spcPct val="20000"/>
              </a:spcBef>
              <a:spcAft>
                <a:spcPct val="0"/>
              </a:spcAft>
              <a:buChar char="»"/>
              <a:defRPr kumimoji="1" sz="1429">
                <a:solidFill>
                  <a:schemeClr val="tx1"/>
                </a:solidFill>
                <a:latin typeface="+mn-lt"/>
                <a:ea typeface="+mn-ea"/>
              </a:defRPr>
            </a:lvl8pPr>
            <a:lvl9pPr marL="3203342" indent="-160622" algn="l" defTabSz="647033" rtl="0" eaLnBrk="1" fontAlgn="base" hangingPunct="1">
              <a:spcBef>
                <a:spcPct val="20000"/>
              </a:spcBef>
              <a:spcAft>
                <a:spcPct val="0"/>
              </a:spcAft>
              <a:buChar char="»"/>
              <a:defRPr kumimoji="1" sz="1429">
                <a:solidFill>
                  <a:schemeClr val="tx1"/>
                </a:solidFill>
                <a:latin typeface="+mn-lt"/>
                <a:ea typeface="+mn-ea"/>
              </a:defRPr>
            </a:lvl9pPr>
          </a:lstStyle>
          <a:p>
            <a:pPr marL="0" indent="0">
              <a:spcBef>
                <a:spcPts val="100"/>
              </a:spcBef>
              <a:buNone/>
            </a:pPr>
            <a:r>
              <a:rPr lang="ja-JP" altLang="en-US" sz="1000" u="sng" kern="0" dirty="0">
                <a:latin typeface="+mn-ea"/>
              </a:rPr>
              <a:t>３．４．０１ 　設備連携　</a:t>
            </a:r>
            <a:r>
              <a:rPr lang="en-US" altLang="ja-JP" sz="1000" u="sng" kern="0" dirty="0">
                <a:latin typeface="+mn-ea"/>
              </a:rPr>
              <a:t>SO</a:t>
            </a:r>
            <a:r>
              <a:rPr lang="ja-JP" altLang="en-US" sz="1000" u="sng" kern="0" dirty="0">
                <a:latin typeface="+mn-ea"/>
              </a:rPr>
              <a:t>流通機能</a:t>
            </a:r>
            <a:br>
              <a:rPr lang="en-US" altLang="ja-JP" sz="1000" u="sng" kern="0" dirty="0">
                <a:latin typeface="+mn-ea"/>
              </a:rPr>
            </a:br>
            <a:r>
              <a:rPr lang="ja-JP" altLang="en-US" sz="1000" kern="0" dirty="0">
                <a:latin typeface="+mn-ea"/>
              </a:rPr>
              <a:t>　</a:t>
            </a:r>
            <a:r>
              <a:rPr lang="en-US" altLang="ja-JP" sz="1000" kern="0" dirty="0">
                <a:latin typeface="+mn-ea"/>
              </a:rPr>
              <a:t>【</a:t>
            </a:r>
            <a:r>
              <a:rPr lang="ja-JP" altLang="en-US" sz="1000" kern="0" dirty="0">
                <a:latin typeface="+mn-ea"/>
              </a:rPr>
              <a:t>ア</a:t>
            </a:r>
            <a:r>
              <a:rPr lang="en-US" altLang="ja-JP" sz="1000" kern="0" dirty="0">
                <a:latin typeface="+mn-ea"/>
              </a:rPr>
              <a:t>】</a:t>
            </a:r>
            <a:r>
              <a:rPr lang="ja-JP" altLang="en-US" sz="1000" kern="0" dirty="0">
                <a:latin typeface="+mn-ea"/>
              </a:rPr>
              <a:t>、</a:t>
            </a:r>
            <a:r>
              <a:rPr lang="en-US" altLang="ja-JP" sz="1000" kern="0" dirty="0">
                <a:latin typeface="+mn-ea"/>
              </a:rPr>
              <a:t> 【</a:t>
            </a:r>
            <a:r>
              <a:rPr lang="ja-JP" altLang="en-US" sz="1000" kern="0" dirty="0">
                <a:latin typeface="+mn-ea"/>
              </a:rPr>
              <a:t>イ</a:t>
            </a:r>
            <a:r>
              <a:rPr lang="en-US" altLang="ja-JP" sz="1000" kern="0" dirty="0">
                <a:latin typeface="+mn-ea"/>
              </a:rPr>
              <a:t>】</a:t>
            </a:r>
            <a:r>
              <a:rPr lang="ja-JP" altLang="en-US" sz="1000" kern="0" dirty="0">
                <a:solidFill>
                  <a:srgbClr val="000000"/>
                </a:solidFill>
                <a:latin typeface="+mn-ea"/>
              </a:rPr>
              <a:t>、</a:t>
            </a:r>
            <a:r>
              <a:rPr lang="en-US" altLang="ja-JP" sz="1000" kern="0" dirty="0">
                <a:latin typeface="+mn-ea"/>
              </a:rPr>
              <a:t> 【</a:t>
            </a:r>
            <a:r>
              <a:rPr lang="ja-JP" altLang="en-US" sz="1000" kern="0" dirty="0">
                <a:latin typeface="+mn-ea"/>
              </a:rPr>
              <a:t>オ</a:t>
            </a:r>
            <a:r>
              <a:rPr lang="en-US" altLang="ja-JP" sz="1000" kern="0" dirty="0">
                <a:latin typeface="+mn-ea"/>
              </a:rPr>
              <a:t>】 </a:t>
            </a:r>
            <a:r>
              <a:rPr lang="en-US" altLang="ja-JP" sz="1000" kern="1200" dirty="0">
                <a:latin typeface="+mn-ea"/>
                <a:cs typeface="Meiryo UI" panose="020B0604030504040204" pitchFamily="50" charset="-128"/>
              </a:rPr>
              <a:t>【</a:t>
            </a:r>
            <a:r>
              <a:rPr lang="ja-JP" altLang="en-US" sz="1000" kern="1200" dirty="0">
                <a:latin typeface="+mn-ea"/>
                <a:cs typeface="Meiryo UI" panose="020B0604030504040204" pitchFamily="50" charset="-128"/>
              </a:rPr>
              <a:t>ひかり電話ポートイン：有派遣工事、無派遣工事、メタル電話ポートイン</a:t>
            </a:r>
            <a:r>
              <a:rPr lang="en-US" altLang="ja-JP" sz="1000" kern="1200" dirty="0">
                <a:latin typeface="+mn-ea"/>
                <a:cs typeface="Meiryo UI" panose="020B0604030504040204" pitchFamily="50" charset="-128"/>
              </a:rPr>
              <a:t>】</a:t>
            </a:r>
          </a:p>
          <a:p>
            <a:pPr marL="0" indent="0">
              <a:spcBef>
                <a:spcPts val="100"/>
              </a:spcBef>
              <a:buNone/>
            </a:pPr>
            <a:r>
              <a:rPr lang="ja-JP" altLang="en-US" sz="1000" dirty="0">
                <a:latin typeface="+mn-ea"/>
              </a:rPr>
              <a:t>　本案件では、新規</a:t>
            </a:r>
            <a:r>
              <a:rPr lang="en-US" altLang="ja-JP" sz="1000" dirty="0">
                <a:latin typeface="+mn-ea"/>
              </a:rPr>
              <a:t>IF</a:t>
            </a:r>
            <a:r>
              <a:rPr lang="ja-JP" altLang="en-US" sz="1000" dirty="0">
                <a:latin typeface="+mn-ea"/>
              </a:rPr>
              <a:t>追加による対応とはせず、既存の</a:t>
            </a:r>
            <a:r>
              <a:rPr lang="en-US" altLang="ja-JP" sz="1000" dirty="0">
                <a:latin typeface="+mn-ea"/>
              </a:rPr>
              <a:t>IF</a:t>
            </a:r>
            <a:r>
              <a:rPr lang="ja-JP" altLang="en-US" sz="1000" dirty="0">
                <a:latin typeface="+mn-ea"/>
              </a:rPr>
              <a:t>を流用し、電文</a:t>
            </a:r>
            <a:r>
              <a:rPr lang="en-US" altLang="ja-JP" sz="1000" dirty="0">
                <a:latin typeface="+mn-ea"/>
              </a:rPr>
              <a:t>ID</a:t>
            </a:r>
            <a:r>
              <a:rPr lang="ja-JP" altLang="en-US" sz="1000" dirty="0">
                <a:latin typeface="+mn-ea"/>
              </a:rPr>
              <a:t>のコード値追加をすることで、番ポ工事の情報流通を可能とする。</a:t>
            </a:r>
            <a:endParaRPr lang="en-US" altLang="ja-JP" sz="1000" dirty="0">
              <a:latin typeface="+mn-ea"/>
            </a:endParaRPr>
          </a:p>
          <a:p>
            <a:pPr marL="0" indent="0">
              <a:spcBef>
                <a:spcPts val="100"/>
              </a:spcBef>
              <a:buNone/>
            </a:pPr>
            <a:r>
              <a:rPr lang="ja-JP" altLang="en-US" sz="1000" kern="0" dirty="0">
                <a:solidFill>
                  <a:srgbClr val="000000"/>
                </a:solidFill>
                <a:latin typeface="+mn-ea"/>
              </a:rPr>
              <a:t>　ひかり電話工事と番ポ工事の流通イメージについて、下記のフロー図に示す。</a:t>
            </a:r>
            <a:endParaRPr lang="en-US" altLang="ja-JP" sz="1000" kern="0" dirty="0">
              <a:solidFill>
                <a:srgbClr val="000000"/>
              </a:solidFill>
              <a:latin typeface="+mn-ea"/>
            </a:endParaRPr>
          </a:p>
        </p:txBody>
      </p:sp>
      <p:cxnSp>
        <p:nvCxnSpPr>
          <p:cNvPr id="62" name="直線コネクタ 61">
            <a:extLst>
              <a:ext uri="{FF2B5EF4-FFF2-40B4-BE49-F238E27FC236}">
                <a16:creationId xmlns:a16="http://schemas.microsoft.com/office/drawing/2014/main" id="{222F79CF-7CDE-85AC-186B-DCDEC406F8C2}"/>
              </a:ext>
            </a:extLst>
          </p:cNvPr>
          <p:cNvCxnSpPr>
            <a:cxnSpLocks/>
          </p:cNvCxnSpPr>
          <p:nvPr/>
        </p:nvCxnSpPr>
        <p:spPr bwMode="auto">
          <a:xfrm>
            <a:off x="6017048" y="1388513"/>
            <a:ext cx="0" cy="4913966"/>
          </a:xfrm>
          <a:prstGeom prst="line">
            <a:avLst/>
          </a:prstGeom>
          <a:ln w="9525" cap="flat" cmpd="sng" algn="ctr">
            <a:solidFill>
              <a:schemeClr val="dk1"/>
            </a:solidFill>
            <a:prstDash val="solid"/>
            <a:round/>
            <a:headEnd type="none" w="med" len="med"/>
            <a:tailEnd type="none" w="med" len="med"/>
          </a:ln>
        </p:spPr>
        <p:style>
          <a:lnRef idx="0">
            <a:scrgbClr r="0" g="0" b="0"/>
          </a:lnRef>
          <a:fillRef idx="0">
            <a:scrgbClr r="0" g="0" b="0"/>
          </a:fillRef>
          <a:effectRef idx="0">
            <a:scrgbClr r="0" g="0" b="0"/>
          </a:effectRef>
          <a:fontRef idx="minor">
            <a:schemeClr val="tx1"/>
          </a:fontRef>
        </p:style>
      </p:cxnSp>
      <p:sp>
        <p:nvSpPr>
          <p:cNvPr id="70" name="正方形/長方形 69">
            <a:extLst>
              <a:ext uri="{FF2B5EF4-FFF2-40B4-BE49-F238E27FC236}">
                <a16:creationId xmlns:a16="http://schemas.microsoft.com/office/drawing/2014/main" id="{A74CEF4D-BB51-AF38-5AE8-CB7122CD67B8}"/>
              </a:ext>
            </a:extLst>
          </p:cNvPr>
          <p:cNvSpPr/>
          <p:nvPr/>
        </p:nvSpPr>
        <p:spPr bwMode="auto">
          <a:xfrm>
            <a:off x="6072688" y="1966446"/>
            <a:ext cx="2912400" cy="1458043"/>
          </a:xfrm>
          <a:prstGeom prst="rect">
            <a:avLst/>
          </a:prstGeom>
          <a:noFill/>
          <a:ln w="6350" cap="flat" cmpd="sng" algn="ctr">
            <a:solidFill>
              <a:srgbClr val="FF0000"/>
            </a:solidFill>
            <a:prstDash val="solid"/>
            <a:round/>
            <a:headEnd type="triangle" w="sm" len="sm"/>
            <a:tailEnd type="none" w="sm" len="sm"/>
          </a:ln>
          <a:effectLst/>
        </p:spPr>
        <p:txBody>
          <a:bodyPr vert="horz" wrap="square" lIns="36000" tIns="36000" rIns="36000" bIns="36000" numCol="1" rtlCol="0" anchor="t" anchorCtr="0" compatLnSpc="1">
            <a:prstTxWarp prst="textNoShape">
              <a:avLst/>
            </a:prstTxWarp>
          </a:bodyPr>
          <a:lstStyle/>
          <a:p>
            <a:r>
              <a:rPr lang="ja-JP" altLang="en-US" sz="1200" b="1" dirty="0">
                <a:solidFill>
                  <a:srgbClr val="FF0000"/>
                </a:solidFill>
                <a:latin typeface="+mn-ea"/>
              </a:rPr>
              <a:t>②</a:t>
            </a:r>
            <a:r>
              <a:rPr lang="ja-JP" altLang="en-US" sz="800" dirty="0">
                <a:solidFill>
                  <a:schemeClr val="tx1"/>
                </a:solidFill>
                <a:latin typeface="+mn-ea"/>
                <a:ea typeface="+mn-ea"/>
              </a:rPr>
              <a:t> </a:t>
            </a:r>
            <a:r>
              <a:rPr lang="ja-JP" altLang="en-US" sz="800" b="1" dirty="0">
                <a:solidFill>
                  <a:srgbClr val="FF0000"/>
                </a:solidFill>
                <a:latin typeface="+mn-ea"/>
                <a:ea typeface="+mn-ea"/>
              </a:rPr>
              <a:t>（ひかり電話）</a:t>
            </a:r>
            <a:r>
              <a:rPr lang="ja-JP" altLang="en-US" sz="800" b="1" dirty="0">
                <a:solidFill>
                  <a:srgbClr val="FF0000"/>
                </a:solidFill>
                <a:latin typeface="+mn-ea"/>
              </a:rPr>
              <a:t>工事依頼情報流通</a:t>
            </a:r>
            <a:r>
              <a:rPr lang="en-US" altLang="ja-JP" sz="800" b="1" dirty="0">
                <a:solidFill>
                  <a:srgbClr val="FF0000"/>
                </a:solidFill>
                <a:latin typeface="+mn-ea"/>
              </a:rPr>
              <a:t>(</a:t>
            </a:r>
            <a:r>
              <a:rPr lang="ja-JP" altLang="en-US" sz="800" b="1" dirty="0">
                <a:solidFill>
                  <a:srgbClr val="FF0000"/>
                </a:solidFill>
                <a:latin typeface="+mn-ea"/>
              </a:rPr>
              <a:t>番ポ工事</a:t>
            </a:r>
            <a:r>
              <a:rPr lang="en-US" altLang="ja-JP" sz="800" b="1" dirty="0">
                <a:solidFill>
                  <a:srgbClr val="FF0000"/>
                </a:solidFill>
                <a:latin typeface="+mn-ea"/>
              </a:rPr>
              <a:t>)</a:t>
            </a:r>
            <a:r>
              <a:rPr lang="ja-JP" altLang="en-US" sz="800" b="1" dirty="0">
                <a:solidFill>
                  <a:srgbClr val="FF0000"/>
                </a:solidFill>
                <a:latin typeface="+mn-ea"/>
              </a:rPr>
              <a:t>の通信</a:t>
            </a:r>
            <a:r>
              <a:rPr lang="en-US" altLang="ja-JP" sz="800" b="1" dirty="0">
                <a:solidFill>
                  <a:srgbClr val="FF0000"/>
                </a:solidFill>
                <a:latin typeface="+mn-ea"/>
              </a:rPr>
              <a:t>(OUT)</a:t>
            </a:r>
          </a:p>
          <a:p>
            <a:r>
              <a:rPr lang="ja-JP" altLang="en-US" sz="800" b="1" dirty="0">
                <a:solidFill>
                  <a:srgbClr val="FF0000"/>
                </a:solidFill>
                <a:latin typeface="+mn-ea"/>
              </a:rPr>
              <a:t>　</a:t>
            </a:r>
            <a:r>
              <a:rPr lang="en-US" altLang="ja-JP" sz="800" dirty="0">
                <a:latin typeface="+mn-ea"/>
              </a:rPr>
              <a:t>BB-CASTAR</a:t>
            </a:r>
            <a:r>
              <a:rPr lang="ja-JP" altLang="en-US" sz="800" dirty="0">
                <a:latin typeface="+mn-ea"/>
              </a:rPr>
              <a:t>から受信した</a:t>
            </a:r>
            <a:r>
              <a:rPr lang="en-US" altLang="ja-JP" sz="800" dirty="0">
                <a:latin typeface="+mn-ea"/>
              </a:rPr>
              <a:t>IF</a:t>
            </a:r>
            <a:r>
              <a:rPr lang="ja-JP" altLang="en-US" sz="800" dirty="0">
                <a:latin typeface="+mn-ea"/>
              </a:rPr>
              <a:t>区分に応じたイベント</a:t>
            </a:r>
            <a:r>
              <a:rPr lang="en-US" altLang="ja-JP" sz="800" dirty="0">
                <a:latin typeface="+mn-ea"/>
              </a:rPr>
              <a:t>ID</a:t>
            </a:r>
            <a:r>
              <a:rPr lang="ja-JP" altLang="en-US" sz="800" dirty="0">
                <a:latin typeface="+mn-ea"/>
              </a:rPr>
              <a:t>を設定し、オーダ制御へ流通する。</a:t>
            </a:r>
            <a:endParaRPr lang="en-US" altLang="ja-JP" sz="800" dirty="0">
              <a:latin typeface="+mn-ea"/>
            </a:endParaRPr>
          </a:p>
          <a:p>
            <a:r>
              <a:rPr lang="ja-JP" altLang="en-US" sz="800" dirty="0">
                <a:latin typeface="+mn-ea"/>
              </a:rPr>
              <a:t>　</a:t>
            </a:r>
            <a:r>
              <a:rPr lang="en-US" altLang="ja-JP" sz="800" dirty="0">
                <a:latin typeface="+mn-ea"/>
              </a:rPr>
              <a:t>BB-CASTAR</a:t>
            </a:r>
            <a:r>
              <a:rPr lang="ja-JP" altLang="en-US" sz="800" dirty="0">
                <a:latin typeface="+mn-ea"/>
              </a:rPr>
              <a:t>から流通される、</a:t>
            </a:r>
            <a:r>
              <a:rPr lang="en-US" altLang="ja-JP" sz="800" dirty="0">
                <a:latin typeface="+mn-ea"/>
              </a:rPr>
              <a:t>BB-CASTAR</a:t>
            </a:r>
            <a:r>
              <a:rPr lang="ja-JP" altLang="en-US" sz="800" dirty="0">
                <a:latin typeface="+mn-ea"/>
              </a:rPr>
              <a:t>処理結果コードに対して、コード追加を実施する。</a:t>
            </a:r>
            <a:endParaRPr lang="en-US" altLang="ja-JP" sz="800" dirty="0">
              <a:latin typeface="+mn-ea"/>
            </a:endParaRPr>
          </a:p>
          <a:p>
            <a:r>
              <a:rPr lang="en-US" altLang="ja-JP" sz="800" dirty="0">
                <a:latin typeface="+mn-ea"/>
              </a:rPr>
              <a:t>※</a:t>
            </a:r>
            <a:r>
              <a:rPr lang="ja-JP" altLang="en-US" sz="800" dirty="0">
                <a:latin typeface="+mn-ea"/>
              </a:rPr>
              <a:t>ひかり電話工事と区別するために新規の電文</a:t>
            </a:r>
            <a:r>
              <a:rPr lang="en-US" altLang="ja-JP" sz="800" dirty="0">
                <a:latin typeface="+mn-ea"/>
              </a:rPr>
              <a:t>ID</a:t>
            </a:r>
            <a:r>
              <a:rPr lang="ja-JP" altLang="en-US" sz="800" dirty="0">
                <a:latin typeface="+mn-ea"/>
              </a:rPr>
              <a:t>：</a:t>
            </a:r>
            <a:r>
              <a:rPr lang="en-US" altLang="ja-JP" sz="800" dirty="0">
                <a:latin typeface="+mn-ea"/>
              </a:rPr>
              <a:t>3530</a:t>
            </a:r>
            <a:r>
              <a:rPr lang="ja-JP" altLang="en-US" sz="800" dirty="0">
                <a:latin typeface="+mn-ea"/>
              </a:rPr>
              <a:t>を流通</a:t>
            </a:r>
            <a:endParaRPr lang="en-US" altLang="ja-JP" sz="800" dirty="0">
              <a:latin typeface="+mn-ea"/>
            </a:endParaRPr>
          </a:p>
          <a:p>
            <a:r>
              <a:rPr lang="ja-JP" altLang="en-US" sz="800" dirty="0">
                <a:latin typeface="+mn-ea"/>
              </a:rPr>
              <a:t>　</a:t>
            </a:r>
            <a:r>
              <a:rPr lang="en-US" altLang="ja-JP" sz="800" dirty="0">
                <a:latin typeface="+mn-ea"/>
              </a:rPr>
              <a:t>BB-CASTAR</a:t>
            </a:r>
            <a:r>
              <a:rPr lang="ja-JP" altLang="en-US" sz="800" dirty="0">
                <a:latin typeface="+mn-ea"/>
              </a:rPr>
              <a:t>の処理結果を示すコードの詳細については、以下参照</a:t>
            </a:r>
            <a:endParaRPr lang="en-US" altLang="ja-JP" sz="800" dirty="0">
              <a:latin typeface="+mn-ea"/>
            </a:endParaRPr>
          </a:p>
          <a:p>
            <a:r>
              <a:rPr lang="ja-JP" altLang="en-US" sz="800" dirty="0">
                <a:latin typeface="+mn-ea"/>
              </a:rPr>
              <a:t>　</a:t>
            </a:r>
            <a:r>
              <a:rPr lang="en-US" altLang="ja-JP" sz="800" dirty="0">
                <a:latin typeface="+mn-ea"/>
              </a:rPr>
              <a:t>01.2_</a:t>
            </a:r>
            <a:r>
              <a:rPr lang="ja-JP" altLang="en-US" sz="800" dirty="0">
                <a:latin typeface="+mn-ea"/>
              </a:rPr>
              <a:t>双方向番号ポータビリティ対応</a:t>
            </a:r>
            <a:r>
              <a:rPr lang="en-US" altLang="ja-JP" sz="800" dirty="0">
                <a:latin typeface="+mn-ea"/>
              </a:rPr>
              <a:t>_</a:t>
            </a:r>
            <a:r>
              <a:rPr lang="ja-JP" altLang="en-US" sz="800" dirty="0">
                <a:latin typeface="+mn-ea"/>
              </a:rPr>
              <a:t>オーダ制御</a:t>
            </a:r>
            <a:r>
              <a:rPr lang="en-US" altLang="ja-JP" sz="800" dirty="0">
                <a:latin typeface="+mn-ea"/>
              </a:rPr>
              <a:t>.pptx</a:t>
            </a:r>
          </a:p>
          <a:p>
            <a:r>
              <a:rPr lang="ja-JP" altLang="en-US" sz="800" dirty="0">
                <a:latin typeface="+mn-ea"/>
              </a:rPr>
              <a:t>　</a:t>
            </a:r>
            <a:r>
              <a:rPr lang="ja-JP" altLang="en-US" sz="800" dirty="0">
                <a:latin typeface="+mn-ea"/>
                <a:ea typeface="+mn-ea"/>
              </a:rPr>
              <a:t>３．２．０３　オーダ制御　関連システム連携機能／</a:t>
            </a:r>
            <a:r>
              <a:rPr lang="ja-JP" altLang="en-US" sz="800" dirty="0"/>
              <a:t>３．２．０４　オーダ制御　インタフェースアダプタ機能</a:t>
            </a:r>
            <a:r>
              <a:rPr lang="ja-JP" altLang="en-US" sz="800" dirty="0">
                <a:latin typeface="+mn-ea"/>
                <a:ea typeface="+mn-ea"/>
              </a:rPr>
              <a:t>（３／９）</a:t>
            </a:r>
            <a:endParaRPr lang="en-US" altLang="ja-JP" sz="800" dirty="0">
              <a:latin typeface="+mn-ea"/>
              <a:ea typeface="+mn-ea"/>
            </a:endParaRPr>
          </a:p>
          <a:p>
            <a:r>
              <a:rPr lang="ja-JP" altLang="en-US" sz="800" dirty="0">
                <a:latin typeface="+mn-ea"/>
              </a:rPr>
              <a:t>　項番１１：</a:t>
            </a:r>
            <a:r>
              <a:rPr lang="en-US" altLang="ja-JP" sz="800" dirty="0">
                <a:latin typeface="+mn-ea"/>
              </a:rPr>
              <a:t>BB-CASRAR</a:t>
            </a:r>
            <a:r>
              <a:rPr lang="ja-JP" altLang="en-US" sz="800" dirty="0">
                <a:latin typeface="+mn-ea"/>
              </a:rPr>
              <a:t>処理結果コード</a:t>
            </a:r>
            <a:endParaRPr lang="en-US" altLang="ja-JP" sz="800" dirty="0">
              <a:latin typeface="+mn-ea"/>
            </a:endParaRPr>
          </a:p>
        </p:txBody>
      </p:sp>
      <p:sp>
        <p:nvSpPr>
          <p:cNvPr id="69" name="正方形/長方形 68">
            <a:extLst>
              <a:ext uri="{FF2B5EF4-FFF2-40B4-BE49-F238E27FC236}">
                <a16:creationId xmlns:a16="http://schemas.microsoft.com/office/drawing/2014/main" id="{16919324-75F5-F539-C113-945BFA4D0265}"/>
              </a:ext>
            </a:extLst>
          </p:cNvPr>
          <p:cNvSpPr/>
          <p:nvPr/>
        </p:nvSpPr>
        <p:spPr bwMode="auto">
          <a:xfrm>
            <a:off x="6064689" y="1306837"/>
            <a:ext cx="2912400" cy="610650"/>
          </a:xfrm>
          <a:prstGeom prst="rect">
            <a:avLst/>
          </a:prstGeom>
          <a:noFill/>
          <a:ln w="6350" cap="flat" cmpd="sng" algn="ctr">
            <a:solidFill>
              <a:srgbClr val="FF0000"/>
            </a:solidFill>
            <a:prstDash val="solid"/>
            <a:round/>
            <a:headEnd type="triangle" w="sm" len="sm"/>
            <a:tailEnd type="none" w="sm" len="sm"/>
          </a:ln>
          <a:effectLst/>
        </p:spPr>
        <p:txBody>
          <a:bodyPr vert="horz" wrap="square" lIns="36000" tIns="36000" rIns="36000" bIns="36000" numCol="1" rtlCol="0" anchor="t" anchorCtr="0" compatLnSpc="1">
            <a:prstTxWarp prst="textNoShape">
              <a:avLst/>
            </a:prstTxWarp>
          </a:bodyPr>
          <a:lstStyle/>
          <a:p>
            <a:r>
              <a:rPr kumimoji="1" lang="ja-JP" altLang="en-US" sz="1200" b="1" dirty="0">
                <a:solidFill>
                  <a:srgbClr val="FF0000"/>
                </a:solidFill>
                <a:latin typeface="+mn-ea"/>
              </a:rPr>
              <a:t>①</a:t>
            </a:r>
            <a:r>
              <a:rPr lang="ja-JP" altLang="en-US" sz="800" dirty="0">
                <a:solidFill>
                  <a:schemeClr val="tx1"/>
                </a:solidFill>
                <a:latin typeface="+mn-ea"/>
                <a:ea typeface="+mn-ea"/>
              </a:rPr>
              <a:t> </a:t>
            </a:r>
            <a:r>
              <a:rPr lang="ja-JP" altLang="en-US" sz="800" b="1" dirty="0">
                <a:solidFill>
                  <a:srgbClr val="FF0000"/>
                </a:solidFill>
                <a:latin typeface="+mn-ea"/>
                <a:ea typeface="+mn-ea"/>
              </a:rPr>
              <a:t>（ひかり電話）</a:t>
            </a:r>
            <a:r>
              <a:rPr lang="ja-JP" altLang="en-US" sz="800" b="1" dirty="0">
                <a:solidFill>
                  <a:srgbClr val="FF0000"/>
                </a:solidFill>
                <a:latin typeface="+mn-ea"/>
              </a:rPr>
              <a:t>工事依頼情報流通</a:t>
            </a:r>
            <a:r>
              <a:rPr lang="en-US" altLang="ja-JP" sz="800" b="1" dirty="0">
                <a:solidFill>
                  <a:srgbClr val="FF0000"/>
                </a:solidFill>
                <a:latin typeface="+mn-ea"/>
              </a:rPr>
              <a:t>(</a:t>
            </a:r>
            <a:r>
              <a:rPr lang="ja-JP" altLang="en-US" sz="800" b="1" dirty="0">
                <a:solidFill>
                  <a:srgbClr val="FF0000"/>
                </a:solidFill>
                <a:latin typeface="+mn-ea"/>
              </a:rPr>
              <a:t>番ポ工事</a:t>
            </a:r>
            <a:r>
              <a:rPr lang="en-US" altLang="ja-JP" sz="800" b="1" dirty="0">
                <a:solidFill>
                  <a:srgbClr val="FF0000"/>
                </a:solidFill>
                <a:latin typeface="+mn-ea"/>
              </a:rPr>
              <a:t>)</a:t>
            </a:r>
            <a:r>
              <a:rPr kumimoji="1" lang="ja-JP" altLang="en-US" sz="800" b="1" dirty="0">
                <a:solidFill>
                  <a:srgbClr val="FF0000"/>
                </a:solidFill>
                <a:latin typeface="+mn-ea"/>
              </a:rPr>
              <a:t>の通信</a:t>
            </a:r>
            <a:r>
              <a:rPr kumimoji="1" lang="en-US" altLang="ja-JP" sz="800" b="1" dirty="0">
                <a:solidFill>
                  <a:srgbClr val="FF0000"/>
                </a:solidFill>
                <a:latin typeface="+mn-ea"/>
              </a:rPr>
              <a:t>(IN)</a:t>
            </a:r>
          </a:p>
          <a:p>
            <a:r>
              <a:rPr lang="ja-JP" altLang="en-US" sz="800" dirty="0">
                <a:latin typeface="+mn-ea"/>
              </a:rPr>
              <a:t>　オーダ制御から受信したイベント</a:t>
            </a:r>
            <a:r>
              <a:rPr lang="en-US" altLang="ja-JP" sz="800" dirty="0">
                <a:latin typeface="+mn-ea"/>
              </a:rPr>
              <a:t>ID</a:t>
            </a:r>
            <a:r>
              <a:rPr lang="ja-JP" altLang="en-US" sz="800" dirty="0">
                <a:latin typeface="+mn-ea"/>
              </a:rPr>
              <a:t>に応じた</a:t>
            </a:r>
            <a:r>
              <a:rPr lang="en-US" altLang="ja-JP" sz="800" dirty="0">
                <a:latin typeface="+mn-ea"/>
              </a:rPr>
              <a:t>IF</a:t>
            </a:r>
            <a:r>
              <a:rPr lang="ja-JP" altLang="en-US" sz="800" dirty="0">
                <a:latin typeface="+mn-ea"/>
              </a:rPr>
              <a:t>区分を設定し、</a:t>
            </a:r>
            <a:r>
              <a:rPr lang="en-US" altLang="ja-JP" sz="800" dirty="0">
                <a:latin typeface="+mn-ea"/>
              </a:rPr>
              <a:t>BB-CASTAR</a:t>
            </a:r>
            <a:r>
              <a:rPr lang="ja-JP" altLang="en-US" sz="800" dirty="0">
                <a:latin typeface="+mn-ea"/>
              </a:rPr>
              <a:t>へ流通する。</a:t>
            </a:r>
            <a:endParaRPr lang="en-US" altLang="ja-JP" sz="800" dirty="0">
              <a:latin typeface="+mn-ea"/>
            </a:endParaRPr>
          </a:p>
          <a:p>
            <a:r>
              <a:rPr lang="en-US" altLang="ja-JP" sz="800" dirty="0">
                <a:latin typeface="+mn-ea"/>
              </a:rPr>
              <a:t>※</a:t>
            </a:r>
            <a:r>
              <a:rPr lang="ja-JP" altLang="en-US" sz="800" dirty="0">
                <a:latin typeface="+mn-ea"/>
              </a:rPr>
              <a:t>ひかり電話工事と区別するために新規の電文</a:t>
            </a:r>
            <a:r>
              <a:rPr lang="en-US" altLang="ja-JP" sz="800" dirty="0">
                <a:latin typeface="+mn-ea"/>
              </a:rPr>
              <a:t>ID</a:t>
            </a:r>
            <a:r>
              <a:rPr lang="ja-JP" altLang="en-US" sz="800" dirty="0">
                <a:latin typeface="+mn-ea"/>
              </a:rPr>
              <a:t>：</a:t>
            </a:r>
            <a:r>
              <a:rPr lang="en-US" altLang="ja-JP" sz="800" dirty="0">
                <a:latin typeface="+mn-ea"/>
              </a:rPr>
              <a:t>3520</a:t>
            </a:r>
            <a:r>
              <a:rPr lang="ja-JP" altLang="en-US" sz="800" dirty="0">
                <a:latin typeface="+mn-ea"/>
              </a:rPr>
              <a:t>を流通</a:t>
            </a:r>
            <a:endParaRPr lang="en-US" altLang="ja-JP" sz="800" dirty="0">
              <a:latin typeface="+mn-ea"/>
            </a:endParaRPr>
          </a:p>
          <a:p>
            <a:pPr algn="l"/>
            <a:r>
              <a:rPr lang="ja-JP" altLang="en-US" sz="800" dirty="0">
                <a:latin typeface="+mn-ea"/>
              </a:rPr>
              <a:t>　</a:t>
            </a:r>
            <a:endParaRPr lang="en-US" altLang="ja-JP" sz="800" dirty="0">
              <a:latin typeface="+mn-ea"/>
            </a:endParaRPr>
          </a:p>
        </p:txBody>
      </p:sp>
      <p:sp>
        <p:nvSpPr>
          <p:cNvPr id="86" name="テキスト ボックス 85">
            <a:extLst>
              <a:ext uri="{FF2B5EF4-FFF2-40B4-BE49-F238E27FC236}">
                <a16:creationId xmlns:a16="http://schemas.microsoft.com/office/drawing/2014/main" id="{64F38579-192D-83C3-AD28-FE07CAFCA80E}"/>
              </a:ext>
            </a:extLst>
          </p:cNvPr>
          <p:cNvSpPr txBox="1"/>
          <p:nvPr/>
        </p:nvSpPr>
        <p:spPr>
          <a:xfrm>
            <a:off x="141770" y="1252903"/>
            <a:ext cx="6878174" cy="276999"/>
          </a:xfrm>
          <a:prstGeom prst="rect">
            <a:avLst/>
          </a:prstGeom>
          <a:noFill/>
        </p:spPr>
        <p:txBody>
          <a:bodyPr wrap="square">
            <a:spAutoFit/>
          </a:bodyPr>
          <a:lstStyle/>
          <a:p>
            <a:r>
              <a:rPr lang="ja-JP" altLang="en-US" sz="1200" dirty="0">
                <a:latin typeface="+mn-ea"/>
              </a:rPr>
              <a:t>■番ポ申込：有派遣の場合</a:t>
            </a:r>
          </a:p>
        </p:txBody>
      </p:sp>
      <p:sp>
        <p:nvSpPr>
          <p:cNvPr id="96" name="正方形/長方形 95">
            <a:extLst>
              <a:ext uri="{FF2B5EF4-FFF2-40B4-BE49-F238E27FC236}">
                <a16:creationId xmlns:a16="http://schemas.microsoft.com/office/drawing/2014/main" id="{FE7A2F38-48E3-469C-6398-B4C87E513B0B}"/>
              </a:ext>
            </a:extLst>
          </p:cNvPr>
          <p:cNvSpPr/>
          <p:nvPr/>
        </p:nvSpPr>
        <p:spPr bwMode="auto">
          <a:xfrm>
            <a:off x="6083947" y="4192125"/>
            <a:ext cx="2912400" cy="637053"/>
          </a:xfrm>
          <a:prstGeom prst="rect">
            <a:avLst/>
          </a:prstGeom>
          <a:noFill/>
          <a:ln w="6350" cap="flat" cmpd="sng" algn="ctr">
            <a:solidFill>
              <a:srgbClr val="FF0000"/>
            </a:solidFill>
            <a:prstDash val="solid"/>
            <a:round/>
            <a:headEnd type="triangle" w="sm" len="sm"/>
            <a:tailEnd type="none" w="sm" len="sm"/>
          </a:ln>
          <a:effectLst/>
        </p:spPr>
        <p:txBody>
          <a:bodyPr vert="horz" wrap="square" lIns="36000" tIns="36000" rIns="36000" bIns="36000" numCol="1" rtlCol="0" anchor="t" anchorCtr="0" compatLnSpc="1">
            <a:prstTxWarp prst="textNoShape">
              <a:avLst/>
            </a:prstTxWarp>
          </a:bodyPr>
          <a:lstStyle/>
          <a:p>
            <a:r>
              <a:rPr lang="ja-JP" altLang="en-US" sz="1200" b="1" dirty="0">
                <a:solidFill>
                  <a:srgbClr val="FF0000"/>
                </a:solidFill>
                <a:latin typeface="+mn-ea"/>
              </a:rPr>
              <a:t>④</a:t>
            </a:r>
            <a:r>
              <a:rPr lang="zh-TW" altLang="en-US" sz="800" b="1" dirty="0">
                <a:solidFill>
                  <a:srgbClr val="FF0000"/>
                </a:solidFill>
                <a:latin typeface="+mn-ea"/>
              </a:rPr>
              <a:t>工事結果情報流通</a:t>
            </a:r>
            <a:r>
              <a:rPr lang="en-US" altLang="zh-TW" sz="800" b="1" dirty="0">
                <a:solidFill>
                  <a:srgbClr val="FF0000"/>
                </a:solidFill>
                <a:latin typeface="+mn-ea"/>
              </a:rPr>
              <a:t>(</a:t>
            </a:r>
            <a:r>
              <a:rPr lang="ja-JP" altLang="en-US" sz="800" b="1" dirty="0">
                <a:solidFill>
                  <a:srgbClr val="FF0000"/>
                </a:solidFill>
                <a:latin typeface="+mn-ea"/>
              </a:rPr>
              <a:t>番ポ工事：事業者情報</a:t>
            </a:r>
            <a:r>
              <a:rPr lang="en-US" altLang="zh-TW" sz="800" b="1" dirty="0">
                <a:solidFill>
                  <a:srgbClr val="FF0000"/>
                </a:solidFill>
                <a:latin typeface="+mn-ea"/>
              </a:rPr>
              <a:t>)</a:t>
            </a:r>
            <a:r>
              <a:rPr lang="ja-JP" altLang="en-US" sz="800" b="1" dirty="0">
                <a:solidFill>
                  <a:srgbClr val="FF0000"/>
                </a:solidFill>
                <a:latin typeface="+mn-ea"/>
              </a:rPr>
              <a:t>の通信</a:t>
            </a:r>
            <a:r>
              <a:rPr lang="en-US" altLang="ja-JP" sz="800" b="1" dirty="0">
                <a:solidFill>
                  <a:srgbClr val="FF0000"/>
                </a:solidFill>
                <a:latin typeface="+mn-ea"/>
              </a:rPr>
              <a:t>(OUT) </a:t>
            </a:r>
            <a:r>
              <a:rPr lang="ja-JP" altLang="en-US" sz="800" dirty="0">
                <a:latin typeface="+mn-ea"/>
              </a:rPr>
              <a:t>　</a:t>
            </a:r>
            <a:r>
              <a:rPr lang="ja-JP" altLang="en-US" sz="800" b="1" dirty="0">
                <a:solidFill>
                  <a:srgbClr val="FF0000"/>
                </a:solidFill>
                <a:latin typeface="+mn-ea"/>
              </a:rPr>
              <a:t>　</a:t>
            </a:r>
            <a:endParaRPr lang="en-US" altLang="ja-JP" sz="800" dirty="0">
              <a:latin typeface="+mn-ea"/>
            </a:endParaRPr>
          </a:p>
          <a:p>
            <a:r>
              <a:rPr lang="ja-JP" altLang="en-US" sz="800" dirty="0">
                <a:latin typeface="+mn-ea"/>
              </a:rPr>
              <a:t>　オーダ制御から受信したイベント</a:t>
            </a:r>
            <a:r>
              <a:rPr lang="en-US" altLang="ja-JP" sz="800" dirty="0">
                <a:latin typeface="+mn-ea"/>
              </a:rPr>
              <a:t>ID</a:t>
            </a:r>
            <a:r>
              <a:rPr lang="ja-JP" altLang="en-US" sz="800" dirty="0">
                <a:latin typeface="+mn-ea"/>
              </a:rPr>
              <a:t>に応じた</a:t>
            </a:r>
            <a:r>
              <a:rPr lang="en-US" altLang="ja-JP" sz="800" dirty="0">
                <a:latin typeface="+mn-ea"/>
              </a:rPr>
              <a:t>IF</a:t>
            </a:r>
            <a:r>
              <a:rPr lang="ja-JP" altLang="en-US" sz="800" dirty="0">
                <a:latin typeface="+mn-ea"/>
              </a:rPr>
              <a:t>区分を設定し、</a:t>
            </a:r>
            <a:r>
              <a:rPr lang="en-US" altLang="ja-JP" sz="800" dirty="0">
                <a:latin typeface="+mn-ea"/>
              </a:rPr>
              <a:t>BB-CASTAR</a:t>
            </a:r>
            <a:r>
              <a:rPr lang="ja-JP" altLang="en-US" sz="800" dirty="0">
                <a:latin typeface="+mn-ea"/>
              </a:rPr>
              <a:t>へ流通する。</a:t>
            </a:r>
            <a:endParaRPr lang="en-US" altLang="ja-JP" sz="800" dirty="0">
              <a:latin typeface="+mn-ea"/>
            </a:endParaRPr>
          </a:p>
          <a:p>
            <a:r>
              <a:rPr lang="en-US" altLang="ja-JP" sz="800" dirty="0">
                <a:latin typeface="+mn-ea"/>
              </a:rPr>
              <a:t>※</a:t>
            </a:r>
            <a:r>
              <a:rPr lang="ja-JP" altLang="en-US" sz="800" dirty="0">
                <a:latin typeface="+mn-ea"/>
              </a:rPr>
              <a:t>ひかり電話工事と区別するために新規の電文</a:t>
            </a:r>
            <a:r>
              <a:rPr lang="en-US" altLang="ja-JP" sz="800" dirty="0">
                <a:latin typeface="+mn-ea"/>
              </a:rPr>
              <a:t>ID</a:t>
            </a:r>
            <a:r>
              <a:rPr lang="ja-JP" altLang="en-US" sz="800" dirty="0">
                <a:latin typeface="+mn-ea"/>
              </a:rPr>
              <a:t>：</a:t>
            </a:r>
            <a:r>
              <a:rPr lang="en-US" altLang="ja-JP" sz="800" dirty="0">
                <a:latin typeface="+mn-ea"/>
              </a:rPr>
              <a:t>2930</a:t>
            </a:r>
            <a:r>
              <a:rPr lang="ja-JP" altLang="en-US" sz="800" dirty="0">
                <a:latin typeface="+mn-ea"/>
              </a:rPr>
              <a:t>を流通</a:t>
            </a:r>
            <a:endParaRPr lang="en-US" altLang="ja-JP" sz="800" dirty="0">
              <a:latin typeface="+mn-ea"/>
            </a:endParaRPr>
          </a:p>
        </p:txBody>
      </p:sp>
      <p:sp>
        <p:nvSpPr>
          <p:cNvPr id="97" name="正方形/長方形 96">
            <a:extLst>
              <a:ext uri="{FF2B5EF4-FFF2-40B4-BE49-F238E27FC236}">
                <a16:creationId xmlns:a16="http://schemas.microsoft.com/office/drawing/2014/main" id="{3A4A1892-A92F-AA44-544D-A9F8B9BB8733}"/>
              </a:ext>
            </a:extLst>
          </p:cNvPr>
          <p:cNvSpPr/>
          <p:nvPr/>
        </p:nvSpPr>
        <p:spPr bwMode="auto">
          <a:xfrm>
            <a:off x="6072688" y="3498633"/>
            <a:ext cx="2912400" cy="651553"/>
          </a:xfrm>
          <a:prstGeom prst="rect">
            <a:avLst/>
          </a:prstGeom>
          <a:noFill/>
          <a:ln w="6350" cap="flat" cmpd="sng" algn="ctr">
            <a:solidFill>
              <a:srgbClr val="FF0000"/>
            </a:solidFill>
            <a:prstDash val="solid"/>
            <a:round/>
            <a:headEnd type="triangle" w="sm" len="sm"/>
            <a:tailEnd type="none" w="sm" len="sm"/>
          </a:ln>
          <a:effectLst/>
        </p:spPr>
        <p:txBody>
          <a:bodyPr vert="horz" wrap="square" lIns="36000" tIns="36000" rIns="36000" bIns="36000" numCol="1" rtlCol="0" anchor="t" anchorCtr="0" compatLnSpc="1">
            <a:prstTxWarp prst="textNoShape">
              <a:avLst/>
            </a:prstTxWarp>
          </a:bodyPr>
          <a:lstStyle/>
          <a:p>
            <a:r>
              <a:rPr lang="ja-JP" altLang="en-US" sz="1200" b="1" dirty="0">
                <a:solidFill>
                  <a:srgbClr val="FF0000"/>
                </a:solidFill>
                <a:latin typeface="+mn-ea"/>
              </a:rPr>
              <a:t>③</a:t>
            </a:r>
            <a:r>
              <a:rPr lang="zh-TW" altLang="en-US" sz="800" b="1" dirty="0">
                <a:solidFill>
                  <a:srgbClr val="FF0000"/>
                </a:solidFill>
                <a:latin typeface="+mn-ea"/>
              </a:rPr>
              <a:t>工事結果情報流通</a:t>
            </a:r>
            <a:r>
              <a:rPr lang="en-US" altLang="zh-TW" sz="800" b="1" dirty="0">
                <a:solidFill>
                  <a:srgbClr val="FF0000"/>
                </a:solidFill>
                <a:latin typeface="+mn-ea"/>
              </a:rPr>
              <a:t>(</a:t>
            </a:r>
            <a:r>
              <a:rPr lang="ja-JP" altLang="en-US" sz="800" b="1" dirty="0">
                <a:solidFill>
                  <a:srgbClr val="FF0000"/>
                </a:solidFill>
                <a:latin typeface="+mn-ea"/>
              </a:rPr>
              <a:t>番ポ工事：事業者情報</a:t>
            </a:r>
            <a:r>
              <a:rPr lang="en-US" altLang="zh-TW" sz="800" b="1" dirty="0">
                <a:solidFill>
                  <a:srgbClr val="FF0000"/>
                </a:solidFill>
                <a:latin typeface="+mn-ea"/>
              </a:rPr>
              <a:t>)</a:t>
            </a:r>
            <a:r>
              <a:rPr lang="ja-JP" altLang="en-US" sz="800" b="1" dirty="0">
                <a:solidFill>
                  <a:srgbClr val="FF0000"/>
                </a:solidFill>
                <a:latin typeface="+mn-ea"/>
              </a:rPr>
              <a:t>の通信</a:t>
            </a:r>
            <a:r>
              <a:rPr lang="en-US" altLang="ja-JP" sz="800" b="1" dirty="0">
                <a:solidFill>
                  <a:srgbClr val="FF0000"/>
                </a:solidFill>
                <a:latin typeface="+mn-ea"/>
              </a:rPr>
              <a:t>(IN)</a:t>
            </a:r>
          </a:p>
          <a:p>
            <a:r>
              <a:rPr lang="ja-JP" altLang="en-US" sz="800" dirty="0">
                <a:latin typeface="+mn-ea"/>
              </a:rPr>
              <a:t>　</a:t>
            </a:r>
            <a:r>
              <a:rPr lang="en-US" altLang="ja-JP" sz="800" dirty="0">
                <a:latin typeface="+mn-ea"/>
              </a:rPr>
              <a:t>BB-CASTAR</a:t>
            </a:r>
            <a:r>
              <a:rPr lang="ja-JP" altLang="en-US" sz="800" dirty="0">
                <a:latin typeface="+mn-ea"/>
              </a:rPr>
              <a:t>から受信した</a:t>
            </a:r>
            <a:r>
              <a:rPr lang="en-US" altLang="ja-JP" sz="800" dirty="0">
                <a:latin typeface="+mn-ea"/>
              </a:rPr>
              <a:t>IF</a:t>
            </a:r>
            <a:r>
              <a:rPr lang="ja-JP" altLang="en-US" sz="800" dirty="0">
                <a:latin typeface="+mn-ea"/>
              </a:rPr>
              <a:t>区分に応じたイベント</a:t>
            </a:r>
            <a:r>
              <a:rPr lang="en-US" altLang="ja-JP" sz="800" dirty="0">
                <a:latin typeface="+mn-ea"/>
              </a:rPr>
              <a:t>ID</a:t>
            </a:r>
            <a:r>
              <a:rPr lang="ja-JP" altLang="en-US" sz="800" dirty="0">
                <a:latin typeface="+mn-ea"/>
              </a:rPr>
              <a:t>を設定し、オーダ制御へ流通する。</a:t>
            </a:r>
            <a:endParaRPr lang="en-US" altLang="ja-JP" sz="800" dirty="0">
              <a:latin typeface="+mn-ea"/>
            </a:endParaRPr>
          </a:p>
          <a:p>
            <a:r>
              <a:rPr lang="en-US" altLang="ja-JP" sz="800" dirty="0">
                <a:latin typeface="+mn-ea"/>
              </a:rPr>
              <a:t>※</a:t>
            </a:r>
            <a:r>
              <a:rPr lang="ja-JP" altLang="en-US" sz="800" dirty="0">
                <a:latin typeface="+mn-ea"/>
              </a:rPr>
              <a:t>ひかり電話工事と区別するために新規の電文</a:t>
            </a:r>
            <a:r>
              <a:rPr lang="en-US" altLang="ja-JP" sz="800" dirty="0">
                <a:latin typeface="+mn-ea"/>
              </a:rPr>
              <a:t>ID</a:t>
            </a:r>
            <a:r>
              <a:rPr lang="ja-JP" altLang="en-US" sz="800" dirty="0">
                <a:latin typeface="+mn-ea"/>
              </a:rPr>
              <a:t>：</a:t>
            </a:r>
            <a:r>
              <a:rPr lang="en-US" altLang="ja-JP" sz="800" dirty="0">
                <a:latin typeface="+mn-ea"/>
              </a:rPr>
              <a:t>2920</a:t>
            </a:r>
            <a:r>
              <a:rPr lang="ja-JP" altLang="en-US" sz="800" dirty="0">
                <a:latin typeface="+mn-ea"/>
              </a:rPr>
              <a:t>を流通</a:t>
            </a:r>
            <a:endParaRPr lang="en-US" altLang="ja-JP" sz="800" dirty="0">
              <a:latin typeface="+mn-ea"/>
            </a:endParaRPr>
          </a:p>
        </p:txBody>
      </p:sp>
      <p:sp>
        <p:nvSpPr>
          <p:cNvPr id="116" name="テキスト ボックス 115">
            <a:extLst>
              <a:ext uri="{FF2B5EF4-FFF2-40B4-BE49-F238E27FC236}">
                <a16:creationId xmlns:a16="http://schemas.microsoft.com/office/drawing/2014/main" id="{90A3BF78-ECB6-07CC-12E0-A42D0E6CF41A}"/>
              </a:ext>
            </a:extLst>
          </p:cNvPr>
          <p:cNvSpPr txBox="1"/>
          <p:nvPr/>
        </p:nvSpPr>
        <p:spPr>
          <a:xfrm>
            <a:off x="6076891" y="6141088"/>
            <a:ext cx="2793270" cy="257315"/>
          </a:xfrm>
          <a:prstGeom prst="rect">
            <a:avLst/>
          </a:prstGeom>
          <a:noFill/>
        </p:spPr>
        <p:txBody>
          <a:bodyPr wrap="square" lIns="0" tIns="0" rIns="0" bIns="0" rtlCol="0">
            <a:spAutoFit/>
          </a:bodyPr>
          <a:lstStyle/>
          <a:p>
            <a:pPr algn="l">
              <a:lnSpc>
                <a:spcPct val="110000"/>
              </a:lnSpc>
            </a:pPr>
            <a:r>
              <a:rPr kumimoji="1" lang="en-US" altLang="ja-JP" sz="800" dirty="0">
                <a:latin typeface="+mn-ea"/>
              </a:rPr>
              <a:t>※</a:t>
            </a:r>
            <a:r>
              <a:rPr kumimoji="1" lang="ja-JP" altLang="en-US" sz="800" dirty="0">
                <a:latin typeface="+mn-ea"/>
              </a:rPr>
              <a:t>　電文</a:t>
            </a:r>
            <a:r>
              <a:rPr kumimoji="1" lang="en-US" altLang="ja-JP" sz="800" dirty="0">
                <a:latin typeface="+mn-ea"/>
              </a:rPr>
              <a:t>ID</a:t>
            </a:r>
            <a:r>
              <a:rPr kumimoji="1" lang="ja-JP" altLang="en-US" sz="800" dirty="0">
                <a:latin typeface="+mn-ea"/>
              </a:rPr>
              <a:t>、番ポ工事結果種別の詳細及び、今回変更された</a:t>
            </a:r>
            <a:r>
              <a:rPr kumimoji="1" lang="en-US" altLang="ja-JP" sz="800" dirty="0">
                <a:latin typeface="+mn-ea"/>
              </a:rPr>
              <a:t>IF</a:t>
            </a:r>
            <a:r>
              <a:rPr kumimoji="1" lang="ja-JP" altLang="en-US" sz="800" dirty="0">
                <a:latin typeface="+mn-ea"/>
              </a:rPr>
              <a:t>の詳細については前ページ参照</a:t>
            </a:r>
          </a:p>
        </p:txBody>
      </p:sp>
      <p:sp>
        <p:nvSpPr>
          <p:cNvPr id="140" name="テキスト ボックス 139">
            <a:extLst>
              <a:ext uri="{FF2B5EF4-FFF2-40B4-BE49-F238E27FC236}">
                <a16:creationId xmlns:a16="http://schemas.microsoft.com/office/drawing/2014/main" id="{E85B0AE7-BDAD-42FB-1082-0B41CBBE3C06}"/>
              </a:ext>
            </a:extLst>
          </p:cNvPr>
          <p:cNvSpPr txBox="1"/>
          <p:nvPr/>
        </p:nvSpPr>
        <p:spPr>
          <a:xfrm>
            <a:off x="3564826" y="2364057"/>
            <a:ext cx="911275" cy="225190"/>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10182</a:t>
            </a:r>
          </a:p>
          <a:p>
            <a:pPr algn="l">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ID:3500</a:t>
            </a:r>
            <a:endParaRPr kumimoji="1" lang="ja-JP" altLang="en-US" sz="700" dirty="0">
              <a:latin typeface="+mn-ea"/>
            </a:endParaRPr>
          </a:p>
        </p:txBody>
      </p:sp>
      <p:cxnSp>
        <p:nvCxnSpPr>
          <p:cNvPr id="145" name="直線矢印コネクタ 144">
            <a:extLst>
              <a:ext uri="{FF2B5EF4-FFF2-40B4-BE49-F238E27FC236}">
                <a16:creationId xmlns:a16="http://schemas.microsoft.com/office/drawing/2014/main" id="{3E6E6CB3-490F-30FC-CF61-9B2413972E5C}"/>
              </a:ext>
            </a:extLst>
          </p:cNvPr>
          <p:cNvCxnSpPr>
            <a:cxnSpLocks/>
          </p:cNvCxnSpPr>
          <p:nvPr/>
        </p:nvCxnSpPr>
        <p:spPr>
          <a:xfrm>
            <a:off x="4742874" y="3340835"/>
            <a:ext cx="162015" cy="0"/>
          </a:xfrm>
          <a:prstGeom prst="straightConnector1">
            <a:avLst/>
          </a:prstGeom>
          <a:noFill/>
          <a:ln w="9525" cap="flat" cmpd="sng" algn="ctr">
            <a:solidFill>
              <a:schemeClr val="tx1"/>
            </a:solidFill>
            <a:prstDash val="solid"/>
            <a:headEnd type="none"/>
            <a:tailEnd type="triangle"/>
          </a:ln>
          <a:effectLst/>
        </p:spPr>
      </p:cxnSp>
      <p:cxnSp>
        <p:nvCxnSpPr>
          <p:cNvPr id="146" name="直線矢印コネクタ 145">
            <a:extLst>
              <a:ext uri="{FF2B5EF4-FFF2-40B4-BE49-F238E27FC236}">
                <a16:creationId xmlns:a16="http://schemas.microsoft.com/office/drawing/2014/main" id="{CD04B6DD-0220-3C3D-D960-6A55F54B159D}"/>
              </a:ext>
            </a:extLst>
          </p:cNvPr>
          <p:cNvCxnSpPr>
            <a:cxnSpLocks/>
          </p:cNvCxnSpPr>
          <p:nvPr/>
        </p:nvCxnSpPr>
        <p:spPr>
          <a:xfrm>
            <a:off x="3475319" y="3340835"/>
            <a:ext cx="1267555" cy="0"/>
          </a:xfrm>
          <a:prstGeom prst="straightConnector1">
            <a:avLst/>
          </a:prstGeom>
          <a:noFill/>
          <a:ln w="9525" cap="flat" cmpd="sng" algn="ctr">
            <a:solidFill>
              <a:schemeClr val="tx1"/>
            </a:solidFill>
            <a:prstDash val="solid"/>
            <a:headEnd type="none"/>
            <a:tailEnd type="triangle"/>
          </a:ln>
          <a:effectLst/>
        </p:spPr>
      </p:cxnSp>
      <p:cxnSp>
        <p:nvCxnSpPr>
          <p:cNvPr id="147" name="直線矢印コネクタ 146">
            <a:extLst>
              <a:ext uri="{FF2B5EF4-FFF2-40B4-BE49-F238E27FC236}">
                <a16:creationId xmlns:a16="http://schemas.microsoft.com/office/drawing/2014/main" id="{22C46D95-42FE-6797-D988-EBB99CDFF6C8}"/>
              </a:ext>
            </a:extLst>
          </p:cNvPr>
          <p:cNvCxnSpPr>
            <a:cxnSpLocks/>
          </p:cNvCxnSpPr>
          <p:nvPr/>
        </p:nvCxnSpPr>
        <p:spPr>
          <a:xfrm>
            <a:off x="1957627" y="3340835"/>
            <a:ext cx="1529674" cy="0"/>
          </a:xfrm>
          <a:prstGeom prst="straightConnector1">
            <a:avLst/>
          </a:prstGeom>
          <a:noFill/>
          <a:ln w="9525" cap="flat" cmpd="sng" algn="ctr">
            <a:solidFill>
              <a:schemeClr val="tx1"/>
            </a:solidFill>
            <a:prstDash val="solid"/>
            <a:headEnd type="none"/>
            <a:tailEnd type="triangle"/>
          </a:ln>
          <a:effectLst/>
        </p:spPr>
      </p:cxnSp>
      <p:cxnSp>
        <p:nvCxnSpPr>
          <p:cNvPr id="151" name="直線矢印コネクタ 150">
            <a:extLst>
              <a:ext uri="{FF2B5EF4-FFF2-40B4-BE49-F238E27FC236}">
                <a16:creationId xmlns:a16="http://schemas.microsoft.com/office/drawing/2014/main" id="{533F7C6F-0C5E-0E85-E494-FEF1AC45AD4B}"/>
              </a:ext>
            </a:extLst>
          </p:cNvPr>
          <p:cNvCxnSpPr>
            <a:cxnSpLocks/>
          </p:cNvCxnSpPr>
          <p:nvPr/>
        </p:nvCxnSpPr>
        <p:spPr>
          <a:xfrm flipV="1">
            <a:off x="4665475" y="3599747"/>
            <a:ext cx="236570" cy="7546"/>
          </a:xfrm>
          <a:prstGeom prst="straightConnector1">
            <a:avLst/>
          </a:prstGeom>
          <a:noFill/>
          <a:ln w="9525" cap="flat" cmpd="sng" algn="ctr">
            <a:solidFill>
              <a:schemeClr val="tx1"/>
            </a:solidFill>
            <a:prstDash val="solid"/>
            <a:headEnd type="triangle"/>
            <a:tailEnd type="none"/>
          </a:ln>
          <a:effectLst/>
        </p:spPr>
      </p:cxnSp>
      <p:cxnSp>
        <p:nvCxnSpPr>
          <p:cNvPr id="152" name="直線矢印コネクタ 151">
            <a:extLst>
              <a:ext uri="{FF2B5EF4-FFF2-40B4-BE49-F238E27FC236}">
                <a16:creationId xmlns:a16="http://schemas.microsoft.com/office/drawing/2014/main" id="{6A122B0C-42EC-8739-E93E-3BA9BECECECD}"/>
              </a:ext>
            </a:extLst>
          </p:cNvPr>
          <p:cNvCxnSpPr>
            <a:cxnSpLocks/>
          </p:cNvCxnSpPr>
          <p:nvPr/>
        </p:nvCxnSpPr>
        <p:spPr>
          <a:xfrm>
            <a:off x="3438565" y="3605445"/>
            <a:ext cx="1259999" cy="1461"/>
          </a:xfrm>
          <a:prstGeom prst="straightConnector1">
            <a:avLst/>
          </a:prstGeom>
          <a:noFill/>
          <a:ln w="9525" cap="flat" cmpd="sng" algn="ctr">
            <a:solidFill>
              <a:schemeClr val="tx1"/>
            </a:solidFill>
            <a:prstDash val="solid"/>
            <a:headEnd type="triangle"/>
            <a:tailEnd type="none"/>
          </a:ln>
          <a:effectLst/>
        </p:spPr>
      </p:cxnSp>
      <p:cxnSp>
        <p:nvCxnSpPr>
          <p:cNvPr id="153" name="直線矢印コネクタ 152">
            <a:extLst>
              <a:ext uri="{FF2B5EF4-FFF2-40B4-BE49-F238E27FC236}">
                <a16:creationId xmlns:a16="http://schemas.microsoft.com/office/drawing/2014/main" id="{3408FF18-4AFD-1589-ABB8-32F890823A72}"/>
              </a:ext>
            </a:extLst>
          </p:cNvPr>
          <p:cNvCxnSpPr>
            <a:cxnSpLocks/>
          </p:cNvCxnSpPr>
          <p:nvPr/>
        </p:nvCxnSpPr>
        <p:spPr>
          <a:xfrm flipV="1">
            <a:off x="1941587" y="3599747"/>
            <a:ext cx="1518009" cy="7546"/>
          </a:xfrm>
          <a:prstGeom prst="straightConnector1">
            <a:avLst/>
          </a:prstGeom>
          <a:noFill/>
          <a:ln w="9525" cap="flat" cmpd="sng" algn="ctr">
            <a:solidFill>
              <a:schemeClr val="tx1"/>
            </a:solidFill>
            <a:prstDash val="solid"/>
            <a:headEnd type="triangle"/>
            <a:tailEnd type="none"/>
          </a:ln>
          <a:effectLst/>
        </p:spPr>
      </p:cxnSp>
      <p:cxnSp>
        <p:nvCxnSpPr>
          <p:cNvPr id="167" name="直線矢印コネクタ 166">
            <a:extLst>
              <a:ext uri="{FF2B5EF4-FFF2-40B4-BE49-F238E27FC236}">
                <a16:creationId xmlns:a16="http://schemas.microsoft.com/office/drawing/2014/main" id="{BF086A4D-3CED-1674-2F80-4F9E160B363D}"/>
              </a:ext>
            </a:extLst>
          </p:cNvPr>
          <p:cNvCxnSpPr>
            <a:cxnSpLocks/>
          </p:cNvCxnSpPr>
          <p:nvPr/>
        </p:nvCxnSpPr>
        <p:spPr>
          <a:xfrm>
            <a:off x="4718468" y="4307740"/>
            <a:ext cx="193284" cy="0"/>
          </a:xfrm>
          <a:prstGeom prst="straightConnector1">
            <a:avLst/>
          </a:prstGeom>
          <a:noFill/>
          <a:ln w="9525" cap="flat" cmpd="sng" algn="ctr">
            <a:solidFill>
              <a:srgbClr val="0000FF"/>
            </a:solidFill>
            <a:prstDash val="solid"/>
            <a:headEnd type="none"/>
            <a:tailEnd type="triangle"/>
          </a:ln>
          <a:effectLst/>
        </p:spPr>
      </p:cxnSp>
      <p:cxnSp>
        <p:nvCxnSpPr>
          <p:cNvPr id="168" name="直線矢印コネクタ 167">
            <a:extLst>
              <a:ext uri="{FF2B5EF4-FFF2-40B4-BE49-F238E27FC236}">
                <a16:creationId xmlns:a16="http://schemas.microsoft.com/office/drawing/2014/main" id="{1381BCB9-B449-3023-2B91-ED6EC2BE5307}"/>
              </a:ext>
            </a:extLst>
          </p:cNvPr>
          <p:cNvCxnSpPr>
            <a:cxnSpLocks/>
          </p:cNvCxnSpPr>
          <p:nvPr/>
        </p:nvCxnSpPr>
        <p:spPr>
          <a:xfrm>
            <a:off x="3341625" y="4308304"/>
            <a:ext cx="1364840" cy="0"/>
          </a:xfrm>
          <a:prstGeom prst="straightConnector1">
            <a:avLst/>
          </a:prstGeom>
          <a:noFill/>
          <a:ln w="9525" cap="flat" cmpd="sng" algn="ctr">
            <a:solidFill>
              <a:srgbClr val="0000FF"/>
            </a:solidFill>
            <a:prstDash val="solid"/>
            <a:headEnd type="none"/>
            <a:tailEnd type="triangle"/>
          </a:ln>
          <a:effectLst/>
        </p:spPr>
      </p:cxnSp>
      <p:cxnSp>
        <p:nvCxnSpPr>
          <p:cNvPr id="169" name="直線矢印コネクタ 168">
            <a:extLst>
              <a:ext uri="{FF2B5EF4-FFF2-40B4-BE49-F238E27FC236}">
                <a16:creationId xmlns:a16="http://schemas.microsoft.com/office/drawing/2014/main" id="{ABCBCEA9-6937-C225-7F38-BDAC33F63C4C}"/>
              </a:ext>
            </a:extLst>
          </p:cNvPr>
          <p:cNvCxnSpPr>
            <a:cxnSpLocks/>
          </p:cNvCxnSpPr>
          <p:nvPr/>
        </p:nvCxnSpPr>
        <p:spPr>
          <a:xfrm>
            <a:off x="1952170" y="4300724"/>
            <a:ext cx="1518009" cy="7016"/>
          </a:xfrm>
          <a:prstGeom prst="straightConnector1">
            <a:avLst/>
          </a:prstGeom>
          <a:noFill/>
          <a:ln w="9525" cap="flat" cmpd="sng" algn="ctr">
            <a:solidFill>
              <a:srgbClr val="0000FF"/>
            </a:solidFill>
            <a:prstDash val="solid"/>
            <a:headEnd type="none"/>
            <a:tailEnd type="triangle"/>
          </a:ln>
          <a:effectLst/>
        </p:spPr>
      </p:cxnSp>
      <p:cxnSp>
        <p:nvCxnSpPr>
          <p:cNvPr id="193" name="直線矢印コネクタ 192">
            <a:extLst>
              <a:ext uri="{FF2B5EF4-FFF2-40B4-BE49-F238E27FC236}">
                <a16:creationId xmlns:a16="http://schemas.microsoft.com/office/drawing/2014/main" id="{6D38F2B2-132B-5581-A8FE-7B946C78290D}"/>
              </a:ext>
            </a:extLst>
          </p:cNvPr>
          <p:cNvCxnSpPr>
            <a:cxnSpLocks/>
          </p:cNvCxnSpPr>
          <p:nvPr/>
        </p:nvCxnSpPr>
        <p:spPr>
          <a:xfrm flipV="1">
            <a:off x="4695802" y="5286811"/>
            <a:ext cx="243390" cy="4676"/>
          </a:xfrm>
          <a:prstGeom prst="straightConnector1">
            <a:avLst/>
          </a:prstGeom>
          <a:noFill/>
          <a:ln w="9525" cap="flat" cmpd="sng" algn="ctr">
            <a:solidFill>
              <a:srgbClr val="0000FF"/>
            </a:solidFill>
            <a:prstDash val="solid"/>
            <a:headEnd type="triangle"/>
            <a:tailEnd type="none"/>
          </a:ln>
          <a:effectLst/>
        </p:spPr>
      </p:cxnSp>
      <p:cxnSp>
        <p:nvCxnSpPr>
          <p:cNvPr id="194" name="直線矢印コネクタ 193">
            <a:extLst>
              <a:ext uri="{FF2B5EF4-FFF2-40B4-BE49-F238E27FC236}">
                <a16:creationId xmlns:a16="http://schemas.microsoft.com/office/drawing/2014/main" id="{F7CFA2A3-E0CD-F11E-1845-02FB48458829}"/>
              </a:ext>
            </a:extLst>
          </p:cNvPr>
          <p:cNvCxnSpPr>
            <a:cxnSpLocks/>
          </p:cNvCxnSpPr>
          <p:nvPr/>
        </p:nvCxnSpPr>
        <p:spPr>
          <a:xfrm>
            <a:off x="3424100" y="5286811"/>
            <a:ext cx="1280804" cy="4676"/>
          </a:xfrm>
          <a:prstGeom prst="straightConnector1">
            <a:avLst/>
          </a:prstGeom>
          <a:noFill/>
          <a:ln w="9525" cap="flat" cmpd="sng" algn="ctr">
            <a:solidFill>
              <a:srgbClr val="0000FF"/>
            </a:solidFill>
            <a:prstDash val="solid"/>
            <a:headEnd type="triangle"/>
            <a:tailEnd type="none"/>
          </a:ln>
          <a:effectLst/>
        </p:spPr>
      </p:cxnSp>
      <p:cxnSp>
        <p:nvCxnSpPr>
          <p:cNvPr id="195" name="直線矢印コネクタ 194">
            <a:extLst>
              <a:ext uri="{FF2B5EF4-FFF2-40B4-BE49-F238E27FC236}">
                <a16:creationId xmlns:a16="http://schemas.microsoft.com/office/drawing/2014/main" id="{20FA5AAD-3891-85D4-F28A-FE5D7DF12662}"/>
              </a:ext>
            </a:extLst>
          </p:cNvPr>
          <p:cNvCxnSpPr>
            <a:cxnSpLocks/>
          </p:cNvCxnSpPr>
          <p:nvPr/>
        </p:nvCxnSpPr>
        <p:spPr>
          <a:xfrm>
            <a:off x="1966401" y="5286811"/>
            <a:ext cx="1474584" cy="0"/>
          </a:xfrm>
          <a:prstGeom prst="straightConnector1">
            <a:avLst/>
          </a:prstGeom>
          <a:noFill/>
          <a:ln w="9525" cap="flat" cmpd="sng" algn="ctr">
            <a:solidFill>
              <a:srgbClr val="0000FF"/>
            </a:solidFill>
            <a:prstDash val="solid"/>
            <a:headEnd type="triangle"/>
            <a:tailEnd type="none"/>
          </a:ln>
          <a:effectLst/>
        </p:spPr>
      </p:cxnSp>
      <p:cxnSp>
        <p:nvCxnSpPr>
          <p:cNvPr id="2" name="直線矢印コネクタ 1">
            <a:extLst>
              <a:ext uri="{FF2B5EF4-FFF2-40B4-BE49-F238E27FC236}">
                <a16:creationId xmlns:a16="http://schemas.microsoft.com/office/drawing/2014/main" id="{EB2A5641-FD15-D3EB-D399-A430A80366FD}"/>
              </a:ext>
            </a:extLst>
          </p:cNvPr>
          <p:cNvCxnSpPr>
            <a:cxnSpLocks/>
          </p:cNvCxnSpPr>
          <p:nvPr/>
        </p:nvCxnSpPr>
        <p:spPr>
          <a:xfrm>
            <a:off x="4700620" y="5848378"/>
            <a:ext cx="235259" cy="8474"/>
          </a:xfrm>
          <a:prstGeom prst="straightConnector1">
            <a:avLst/>
          </a:prstGeom>
          <a:noFill/>
          <a:ln w="9525" cap="flat" cmpd="sng" algn="ctr">
            <a:solidFill>
              <a:srgbClr val="0000FF"/>
            </a:solidFill>
            <a:prstDash val="solid"/>
            <a:headEnd type="none"/>
            <a:tailEnd type="triangle"/>
          </a:ln>
          <a:effectLst/>
        </p:spPr>
      </p:cxnSp>
      <p:cxnSp>
        <p:nvCxnSpPr>
          <p:cNvPr id="3" name="直線矢印コネクタ 2">
            <a:extLst>
              <a:ext uri="{FF2B5EF4-FFF2-40B4-BE49-F238E27FC236}">
                <a16:creationId xmlns:a16="http://schemas.microsoft.com/office/drawing/2014/main" id="{6D8212A6-C93A-61A4-163C-C208D53702DF}"/>
              </a:ext>
            </a:extLst>
          </p:cNvPr>
          <p:cNvCxnSpPr>
            <a:cxnSpLocks/>
          </p:cNvCxnSpPr>
          <p:nvPr/>
        </p:nvCxnSpPr>
        <p:spPr>
          <a:xfrm>
            <a:off x="3471798" y="5846084"/>
            <a:ext cx="1228822" cy="0"/>
          </a:xfrm>
          <a:prstGeom prst="straightConnector1">
            <a:avLst/>
          </a:prstGeom>
          <a:noFill/>
          <a:ln w="9525" cap="flat" cmpd="sng" algn="ctr">
            <a:solidFill>
              <a:srgbClr val="0000FF"/>
            </a:solidFill>
            <a:prstDash val="solid"/>
            <a:headEnd type="none"/>
            <a:tailEnd type="triangle"/>
          </a:ln>
          <a:effectLst/>
        </p:spPr>
      </p:cxnSp>
      <p:cxnSp>
        <p:nvCxnSpPr>
          <p:cNvPr id="8" name="直線矢印コネクタ 7">
            <a:extLst>
              <a:ext uri="{FF2B5EF4-FFF2-40B4-BE49-F238E27FC236}">
                <a16:creationId xmlns:a16="http://schemas.microsoft.com/office/drawing/2014/main" id="{F1670FDE-2B0F-5AA5-4EB9-9694F69016C3}"/>
              </a:ext>
            </a:extLst>
          </p:cNvPr>
          <p:cNvCxnSpPr>
            <a:cxnSpLocks/>
          </p:cNvCxnSpPr>
          <p:nvPr/>
        </p:nvCxnSpPr>
        <p:spPr>
          <a:xfrm>
            <a:off x="1954276" y="5848378"/>
            <a:ext cx="1517522" cy="0"/>
          </a:xfrm>
          <a:prstGeom prst="straightConnector1">
            <a:avLst/>
          </a:prstGeom>
          <a:noFill/>
          <a:ln w="9525" cap="flat" cmpd="sng" algn="ctr">
            <a:solidFill>
              <a:srgbClr val="0000FF"/>
            </a:solidFill>
            <a:prstDash val="solid"/>
            <a:headEnd type="none"/>
            <a:tailEnd type="triangle"/>
          </a:ln>
          <a:effectLst/>
        </p:spPr>
      </p:cxnSp>
      <p:cxnSp>
        <p:nvCxnSpPr>
          <p:cNvPr id="12" name="直線矢印コネクタ 11">
            <a:extLst>
              <a:ext uri="{FF2B5EF4-FFF2-40B4-BE49-F238E27FC236}">
                <a16:creationId xmlns:a16="http://schemas.microsoft.com/office/drawing/2014/main" id="{6B72B8CD-EE72-D876-170B-7C335C1B7012}"/>
              </a:ext>
            </a:extLst>
          </p:cNvPr>
          <p:cNvCxnSpPr>
            <a:cxnSpLocks/>
          </p:cNvCxnSpPr>
          <p:nvPr/>
        </p:nvCxnSpPr>
        <p:spPr>
          <a:xfrm>
            <a:off x="4707948" y="6233223"/>
            <a:ext cx="235513" cy="0"/>
          </a:xfrm>
          <a:prstGeom prst="straightConnector1">
            <a:avLst/>
          </a:prstGeom>
          <a:noFill/>
          <a:ln w="9525" cap="flat" cmpd="sng" algn="ctr">
            <a:solidFill>
              <a:srgbClr val="0000FF"/>
            </a:solidFill>
            <a:prstDash val="solid"/>
            <a:headEnd type="triangle"/>
            <a:tailEnd type="none"/>
          </a:ln>
          <a:effectLst/>
        </p:spPr>
      </p:cxnSp>
      <p:cxnSp>
        <p:nvCxnSpPr>
          <p:cNvPr id="13" name="直線矢印コネクタ 12">
            <a:extLst>
              <a:ext uri="{FF2B5EF4-FFF2-40B4-BE49-F238E27FC236}">
                <a16:creationId xmlns:a16="http://schemas.microsoft.com/office/drawing/2014/main" id="{1D51335D-2C0E-369C-9452-51FBF1505D45}"/>
              </a:ext>
            </a:extLst>
          </p:cNvPr>
          <p:cNvCxnSpPr>
            <a:cxnSpLocks/>
          </p:cNvCxnSpPr>
          <p:nvPr/>
        </p:nvCxnSpPr>
        <p:spPr>
          <a:xfrm>
            <a:off x="3436246" y="6228547"/>
            <a:ext cx="1280804" cy="4676"/>
          </a:xfrm>
          <a:prstGeom prst="straightConnector1">
            <a:avLst/>
          </a:prstGeom>
          <a:noFill/>
          <a:ln w="9525" cap="flat" cmpd="sng" algn="ctr">
            <a:solidFill>
              <a:srgbClr val="0000FF"/>
            </a:solidFill>
            <a:prstDash val="solid"/>
            <a:headEnd type="triangle"/>
            <a:tailEnd type="none"/>
          </a:ln>
          <a:effectLst/>
        </p:spPr>
      </p:cxnSp>
      <p:cxnSp>
        <p:nvCxnSpPr>
          <p:cNvPr id="24" name="直線矢印コネクタ 23">
            <a:extLst>
              <a:ext uri="{FF2B5EF4-FFF2-40B4-BE49-F238E27FC236}">
                <a16:creationId xmlns:a16="http://schemas.microsoft.com/office/drawing/2014/main" id="{B4C336A0-D032-098E-9188-80AF70C7B30B}"/>
              </a:ext>
            </a:extLst>
          </p:cNvPr>
          <p:cNvCxnSpPr>
            <a:cxnSpLocks/>
          </p:cNvCxnSpPr>
          <p:nvPr/>
        </p:nvCxnSpPr>
        <p:spPr>
          <a:xfrm>
            <a:off x="1978547" y="6228547"/>
            <a:ext cx="1474584" cy="0"/>
          </a:xfrm>
          <a:prstGeom prst="straightConnector1">
            <a:avLst/>
          </a:prstGeom>
          <a:noFill/>
          <a:ln w="9525" cap="flat" cmpd="sng" algn="ctr">
            <a:solidFill>
              <a:srgbClr val="0000FF"/>
            </a:solidFill>
            <a:prstDash val="solid"/>
            <a:headEnd type="triangle"/>
            <a:tailEnd type="none"/>
          </a:ln>
          <a:effectLst/>
        </p:spPr>
      </p:cxnSp>
      <p:sp>
        <p:nvSpPr>
          <p:cNvPr id="36" name="テキスト ボックス 35">
            <a:extLst>
              <a:ext uri="{FF2B5EF4-FFF2-40B4-BE49-F238E27FC236}">
                <a16:creationId xmlns:a16="http://schemas.microsoft.com/office/drawing/2014/main" id="{8FF86784-D0C9-AD06-6F59-63176C05BD5C}"/>
              </a:ext>
            </a:extLst>
          </p:cNvPr>
          <p:cNvSpPr txBox="1"/>
          <p:nvPr/>
        </p:nvSpPr>
        <p:spPr>
          <a:xfrm>
            <a:off x="2647365" y="2356335"/>
            <a:ext cx="747245" cy="225190"/>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270</a:t>
            </a:r>
          </a:p>
          <a:p>
            <a:pPr algn="r">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ID:3500</a:t>
            </a:r>
            <a:endParaRPr kumimoji="1" lang="ja-JP" altLang="en-US" sz="700" dirty="0">
              <a:latin typeface="+mn-ea"/>
            </a:endParaRPr>
          </a:p>
        </p:txBody>
      </p:sp>
      <p:sp>
        <p:nvSpPr>
          <p:cNvPr id="37" name="テキスト ボックス 36">
            <a:extLst>
              <a:ext uri="{FF2B5EF4-FFF2-40B4-BE49-F238E27FC236}">
                <a16:creationId xmlns:a16="http://schemas.microsoft.com/office/drawing/2014/main" id="{D6186AE8-B921-33BE-A386-80F309D90FEF}"/>
              </a:ext>
            </a:extLst>
          </p:cNvPr>
          <p:cNvSpPr txBox="1"/>
          <p:nvPr/>
        </p:nvSpPr>
        <p:spPr>
          <a:xfrm>
            <a:off x="2580817" y="2642892"/>
            <a:ext cx="822482" cy="225190"/>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270</a:t>
            </a:r>
          </a:p>
          <a:p>
            <a:pPr algn="r">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ID:3510</a:t>
            </a:r>
            <a:endParaRPr kumimoji="1" lang="ja-JP" altLang="en-US" sz="700" dirty="0">
              <a:latin typeface="+mn-ea"/>
            </a:endParaRPr>
          </a:p>
        </p:txBody>
      </p:sp>
      <p:sp>
        <p:nvSpPr>
          <p:cNvPr id="38" name="テキスト ボックス 37">
            <a:extLst>
              <a:ext uri="{FF2B5EF4-FFF2-40B4-BE49-F238E27FC236}">
                <a16:creationId xmlns:a16="http://schemas.microsoft.com/office/drawing/2014/main" id="{913FBD34-182A-A228-7152-0F77CB84461A}"/>
              </a:ext>
            </a:extLst>
          </p:cNvPr>
          <p:cNvSpPr txBox="1"/>
          <p:nvPr/>
        </p:nvSpPr>
        <p:spPr>
          <a:xfrm>
            <a:off x="3564341" y="2649982"/>
            <a:ext cx="911275" cy="225190"/>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10182</a:t>
            </a:r>
          </a:p>
          <a:p>
            <a:pPr algn="l">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ID:3510</a:t>
            </a:r>
            <a:endParaRPr kumimoji="1" lang="ja-JP" altLang="en-US" sz="700" dirty="0">
              <a:latin typeface="+mn-ea"/>
            </a:endParaRPr>
          </a:p>
        </p:txBody>
      </p:sp>
      <p:sp>
        <p:nvSpPr>
          <p:cNvPr id="42" name="テキスト ボックス 41">
            <a:extLst>
              <a:ext uri="{FF2B5EF4-FFF2-40B4-BE49-F238E27FC236}">
                <a16:creationId xmlns:a16="http://schemas.microsoft.com/office/drawing/2014/main" id="{ED3A7356-2868-3B39-35AB-233149799E12}"/>
              </a:ext>
            </a:extLst>
          </p:cNvPr>
          <p:cNvSpPr txBox="1"/>
          <p:nvPr/>
        </p:nvSpPr>
        <p:spPr>
          <a:xfrm>
            <a:off x="3582399" y="3355423"/>
            <a:ext cx="911275" cy="225190"/>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10082</a:t>
            </a:r>
          </a:p>
          <a:p>
            <a:pPr algn="l">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a:t>
            </a:r>
            <a:r>
              <a:rPr lang="en-US" altLang="ja-JP" sz="700" dirty="0">
                <a:latin typeface="+mn-ea"/>
              </a:rPr>
              <a:t>291</a:t>
            </a:r>
            <a:r>
              <a:rPr kumimoji="1" lang="en-US" altLang="ja-JP" sz="700" dirty="0">
                <a:latin typeface="+mn-ea"/>
              </a:rPr>
              <a:t>0</a:t>
            </a:r>
            <a:endParaRPr kumimoji="1" lang="ja-JP" altLang="en-US" sz="700" dirty="0">
              <a:latin typeface="+mn-ea"/>
            </a:endParaRPr>
          </a:p>
        </p:txBody>
      </p:sp>
      <p:sp>
        <p:nvSpPr>
          <p:cNvPr id="47" name="テキスト ボックス 46">
            <a:extLst>
              <a:ext uri="{FF2B5EF4-FFF2-40B4-BE49-F238E27FC236}">
                <a16:creationId xmlns:a16="http://schemas.microsoft.com/office/drawing/2014/main" id="{1149FDB3-A92C-B37C-BB59-E0AE39C1E0DD}"/>
              </a:ext>
            </a:extLst>
          </p:cNvPr>
          <p:cNvSpPr txBox="1"/>
          <p:nvPr/>
        </p:nvSpPr>
        <p:spPr>
          <a:xfrm>
            <a:off x="3575293" y="3090260"/>
            <a:ext cx="911275" cy="225190"/>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10082</a:t>
            </a:r>
          </a:p>
          <a:p>
            <a:pPr algn="l">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a:t>
            </a:r>
            <a:r>
              <a:rPr lang="en-US" altLang="ja-JP" sz="700" dirty="0">
                <a:latin typeface="+mn-ea"/>
              </a:rPr>
              <a:t>2900</a:t>
            </a:r>
            <a:endParaRPr kumimoji="1" lang="ja-JP" altLang="en-US" sz="700" dirty="0">
              <a:latin typeface="+mn-ea"/>
            </a:endParaRPr>
          </a:p>
        </p:txBody>
      </p:sp>
      <p:sp>
        <p:nvSpPr>
          <p:cNvPr id="48" name="テキスト ボックス 47">
            <a:extLst>
              <a:ext uri="{FF2B5EF4-FFF2-40B4-BE49-F238E27FC236}">
                <a16:creationId xmlns:a16="http://schemas.microsoft.com/office/drawing/2014/main" id="{1598FA61-6691-55AD-049D-4EFC7852F700}"/>
              </a:ext>
            </a:extLst>
          </p:cNvPr>
          <p:cNvSpPr txBox="1"/>
          <p:nvPr/>
        </p:nvSpPr>
        <p:spPr>
          <a:xfrm>
            <a:off x="2638328" y="3101317"/>
            <a:ext cx="747245" cy="225190"/>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275</a:t>
            </a:r>
          </a:p>
          <a:p>
            <a:pPr algn="r">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a:t>
            </a:r>
            <a:r>
              <a:rPr lang="en-US" altLang="ja-JP" sz="700" dirty="0">
                <a:latin typeface="+mn-ea"/>
              </a:rPr>
              <a:t>2900</a:t>
            </a:r>
            <a:endParaRPr kumimoji="1" lang="ja-JP" altLang="en-US" sz="700" dirty="0">
              <a:latin typeface="+mn-ea"/>
            </a:endParaRPr>
          </a:p>
        </p:txBody>
      </p:sp>
      <p:sp>
        <p:nvSpPr>
          <p:cNvPr id="49" name="テキスト ボックス 48">
            <a:extLst>
              <a:ext uri="{FF2B5EF4-FFF2-40B4-BE49-F238E27FC236}">
                <a16:creationId xmlns:a16="http://schemas.microsoft.com/office/drawing/2014/main" id="{D148B864-3D32-09E4-7D19-9E6BB6977AD5}"/>
              </a:ext>
            </a:extLst>
          </p:cNvPr>
          <p:cNvSpPr txBox="1"/>
          <p:nvPr/>
        </p:nvSpPr>
        <p:spPr>
          <a:xfrm>
            <a:off x="2539116" y="3358499"/>
            <a:ext cx="845618" cy="225190"/>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275</a:t>
            </a:r>
          </a:p>
          <a:p>
            <a:pPr algn="r">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a:t>
            </a:r>
            <a:r>
              <a:rPr lang="en-US" altLang="ja-JP" sz="700" dirty="0">
                <a:latin typeface="+mn-ea"/>
              </a:rPr>
              <a:t>2910</a:t>
            </a:r>
            <a:endParaRPr kumimoji="1" lang="ja-JP" altLang="en-US" sz="700" dirty="0">
              <a:latin typeface="+mn-ea"/>
            </a:endParaRPr>
          </a:p>
        </p:txBody>
      </p:sp>
      <p:sp>
        <p:nvSpPr>
          <p:cNvPr id="51" name="テキスト ボックス 50">
            <a:extLst>
              <a:ext uri="{FF2B5EF4-FFF2-40B4-BE49-F238E27FC236}">
                <a16:creationId xmlns:a16="http://schemas.microsoft.com/office/drawing/2014/main" id="{D0B19D13-DCE9-0615-737D-9BBD72D43629}"/>
              </a:ext>
            </a:extLst>
          </p:cNvPr>
          <p:cNvSpPr txBox="1"/>
          <p:nvPr/>
        </p:nvSpPr>
        <p:spPr>
          <a:xfrm>
            <a:off x="3545869" y="3802745"/>
            <a:ext cx="911275" cy="225190"/>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10182</a:t>
            </a:r>
          </a:p>
          <a:p>
            <a:pPr algn="l">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a:t>
            </a:r>
            <a:r>
              <a:rPr kumimoji="1" lang="en-US" altLang="ja-JP" sz="700" dirty="0">
                <a:solidFill>
                  <a:srgbClr val="0000FF"/>
                </a:solidFill>
                <a:latin typeface="+mn-ea"/>
              </a:rPr>
              <a:t>3520</a:t>
            </a:r>
            <a:endParaRPr kumimoji="1" lang="ja-JP" altLang="en-US" sz="700" dirty="0">
              <a:solidFill>
                <a:srgbClr val="0000FF"/>
              </a:solidFill>
              <a:latin typeface="+mn-ea"/>
            </a:endParaRPr>
          </a:p>
        </p:txBody>
      </p:sp>
      <p:sp>
        <p:nvSpPr>
          <p:cNvPr id="52" name="テキスト ボックス 51">
            <a:extLst>
              <a:ext uri="{FF2B5EF4-FFF2-40B4-BE49-F238E27FC236}">
                <a16:creationId xmlns:a16="http://schemas.microsoft.com/office/drawing/2014/main" id="{D9796DF1-448A-AE38-B135-DD985522F2B0}"/>
              </a:ext>
            </a:extLst>
          </p:cNvPr>
          <p:cNvSpPr txBox="1"/>
          <p:nvPr/>
        </p:nvSpPr>
        <p:spPr>
          <a:xfrm>
            <a:off x="3543448" y="4079530"/>
            <a:ext cx="911275" cy="225190"/>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10182</a:t>
            </a:r>
          </a:p>
          <a:p>
            <a:pPr algn="l">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3530</a:t>
            </a:r>
            <a:endParaRPr kumimoji="1" lang="ja-JP" altLang="en-US" sz="700" dirty="0">
              <a:solidFill>
                <a:srgbClr val="0000FF"/>
              </a:solidFill>
              <a:latin typeface="+mn-ea"/>
            </a:endParaRPr>
          </a:p>
        </p:txBody>
      </p:sp>
      <p:sp>
        <p:nvSpPr>
          <p:cNvPr id="56" name="テキスト ボックス 55">
            <a:extLst>
              <a:ext uri="{FF2B5EF4-FFF2-40B4-BE49-F238E27FC236}">
                <a16:creationId xmlns:a16="http://schemas.microsoft.com/office/drawing/2014/main" id="{09C4DE24-E1A4-4C45-8526-315FE5A3755D}"/>
              </a:ext>
            </a:extLst>
          </p:cNvPr>
          <p:cNvSpPr txBox="1"/>
          <p:nvPr/>
        </p:nvSpPr>
        <p:spPr>
          <a:xfrm>
            <a:off x="1972882" y="5345948"/>
            <a:ext cx="2543966" cy="121893"/>
          </a:xfrm>
          <a:prstGeom prst="rect">
            <a:avLst/>
          </a:prstGeom>
          <a:solidFill>
            <a:schemeClr val="bg1"/>
          </a:solidFill>
        </p:spPr>
        <p:txBody>
          <a:bodyPr wrap="none" lIns="0" tIns="0" rIns="0" bIns="0" rtlCol="0">
            <a:spAutoFit/>
          </a:bodyPr>
          <a:lstStyle/>
          <a:p>
            <a:pPr algn="l" fontAlgn="base">
              <a:lnSpc>
                <a:spcPct val="110000"/>
              </a:lnSpc>
              <a:spcBef>
                <a:spcPct val="0"/>
              </a:spcBef>
              <a:spcAft>
                <a:spcPct val="0"/>
              </a:spcAft>
            </a:pPr>
            <a:r>
              <a:rPr lang="en-US" altLang="ja-JP" sz="800" dirty="0">
                <a:solidFill>
                  <a:srgbClr val="0000FF"/>
                </a:solidFill>
                <a:latin typeface="+mn-ea"/>
              </a:rPr>
              <a:t>【</a:t>
            </a:r>
            <a:r>
              <a:rPr lang="ja-JP" altLang="en-US" sz="800" dirty="0">
                <a:solidFill>
                  <a:srgbClr val="0000FF"/>
                </a:solidFill>
                <a:latin typeface="+mn-ea"/>
              </a:rPr>
              <a:t>既存</a:t>
            </a:r>
            <a:r>
              <a:rPr lang="en-US" altLang="ja-JP" sz="800" dirty="0">
                <a:solidFill>
                  <a:srgbClr val="0000FF"/>
                </a:solidFill>
                <a:latin typeface="+mn-ea"/>
              </a:rPr>
              <a:t>IF】</a:t>
            </a:r>
            <a:r>
              <a:rPr lang="zh-TW" altLang="en-US" sz="800" dirty="0">
                <a:solidFill>
                  <a:srgbClr val="0000FF"/>
                </a:solidFill>
                <a:latin typeface="+mn-ea"/>
              </a:rPr>
              <a:t>工事結果情報流通</a:t>
            </a:r>
            <a:r>
              <a:rPr lang="ja-JP" altLang="en-US" sz="800" dirty="0">
                <a:solidFill>
                  <a:srgbClr val="0000FF"/>
                </a:solidFill>
                <a:latin typeface="+mn-ea"/>
              </a:rPr>
              <a:t>（番ポ工事：工事結果情報）</a:t>
            </a:r>
            <a:endParaRPr lang="zh-TW" altLang="en-US" sz="800" dirty="0">
              <a:solidFill>
                <a:srgbClr val="0000FF"/>
              </a:solidFill>
              <a:latin typeface="+mn-ea"/>
            </a:endParaRPr>
          </a:p>
        </p:txBody>
      </p:sp>
      <p:sp>
        <p:nvSpPr>
          <p:cNvPr id="57" name="テキスト ボックス 56">
            <a:extLst>
              <a:ext uri="{FF2B5EF4-FFF2-40B4-BE49-F238E27FC236}">
                <a16:creationId xmlns:a16="http://schemas.microsoft.com/office/drawing/2014/main" id="{6CB9B754-21BF-604E-7AF1-F8C50858FFAE}"/>
              </a:ext>
            </a:extLst>
          </p:cNvPr>
          <p:cNvSpPr txBox="1"/>
          <p:nvPr/>
        </p:nvSpPr>
        <p:spPr>
          <a:xfrm>
            <a:off x="3527236" y="4574330"/>
            <a:ext cx="1517522" cy="343684"/>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10082</a:t>
            </a:r>
          </a:p>
          <a:p>
            <a:pPr algn="l">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2920</a:t>
            </a:r>
          </a:p>
          <a:p>
            <a:pPr>
              <a:lnSpc>
                <a:spcPct val="110000"/>
              </a:lnSpc>
            </a:pPr>
            <a:r>
              <a:rPr kumimoji="1" lang="ja-JP" altLang="en-US" sz="700" dirty="0">
                <a:solidFill>
                  <a:srgbClr val="0000FF"/>
                </a:solidFill>
                <a:latin typeface="+mn-ea"/>
              </a:rPr>
              <a:t>番ポ工事結果種別：１</a:t>
            </a:r>
            <a:r>
              <a:rPr kumimoji="1" lang="en-US" altLang="ja-JP" sz="700" dirty="0">
                <a:solidFill>
                  <a:srgbClr val="0000FF"/>
                </a:solidFill>
                <a:latin typeface="+mn-ea"/>
              </a:rPr>
              <a:t>(</a:t>
            </a:r>
            <a:r>
              <a:rPr kumimoji="1" lang="ja-JP" altLang="en-US" sz="700" dirty="0">
                <a:solidFill>
                  <a:srgbClr val="0000FF"/>
                </a:solidFill>
                <a:latin typeface="+mn-ea"/>
              </a:rPr>
              <a:t>事業者情報</a:t>
            </a:r>
            <a:r>
              <a:rPr kumimoji="1" lang="en-US" altLang="ja-JP" sz="700" dirty="0">
                <a:solidFill>
                  <a:srgbClr val="0000FF"/>
                </a:solidFill>
                <a:latin typeface="+mn-ea"/>
              </a:rPr>
              <a:t>)</a:t>
            </a:r>
          </a:p>
        </p:txBody>
      </p:sp>
      <p:sp>
        <p:nvSpPr>
          <p:cNvPr id="61" name="テキスト ボックス 60">
            <a:extLst>
              <a:ext uri="{FF2B5EF4-FFF2-40B4-BE49-F238E27FC236}">
                <a16:creationId xmlns:a16="http://schemas.microsoft.com/office/drawing/2014/main" id="{FA13465A-7364-CA24-5A09-CA59E92DC8BC}"/>
              </a:ext>
            </a:extLst>
          </p:cNvPr>
          <p:cNvSpPr txBox="1"/>
          <p:nvPr/>
        </p:nvSpPr>
        <p:spPr>
          <a:xfrm>
            <a:off x="3517371" y="4929674"/>
            <a:ext cx="1558749" cy="343684"/>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10082</a:t>
            </a:r>
          </a:p>
          <a:p>
            <a:pPr>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2930</a:t>
            </a:r>
          </a:p>
          <a:p>
            <a:pPr>
              <a:lnSpc>
                <a:spcPct val="110000"/>
              </a:lnSpc>
            </a:pPr>
            <a:r>
              <a:rPr kumimoji="1" lang="ja-JP" altLang="en-US" sz="700" dirty="0">
                <a:solidFill>
                  <a:srgbClr val="0000FF"/>
                </a:solidFill>
                <a:latin typeface="+mn-ea"/>
              </a:rPr>
              <a:t>番ポ工事結果種別：１</a:t>
            </a:r>
            <a:r>
              <a:rPr kumimoji="1" lang="en-US" altLang="ja-JP" sz="700" dirty="0">
                <a:solidFill>
                  <a:srgbClr val="0000FF"/>
                </a:solidFill>
                <a:latin typeface="+mn-ea"/>
              </a:rPr>
              <a:t>(</a:t>
            </a:r>
            <a:r>
              <a:rPr kumimoji="1" lang="ja-JP" altLang="en-US" sz="700" dirty="0">
                <a:solidFill>
                  <a:srgbClr val="0000FF"/>
                </a:solidFill>
                <a:latin typeface="+mn-ea"/>
              </a:rPr>
              <a:t>事業者情報</a:t>
            </a:r>
            <a:r>
              <a:rPr kumimoji="1" lang="en-US" altLang="ja-JP" sz="700" dirty="0">
                <a:solidFill>
                  <a:srgbClr val="0000FF"/>
                </a:solidFill>
                <a:latin typeface="+mn-ea"/>
              </a:rPr>
              <a:t>)</a:t>
            </a:r>
          </a:p>
        </p:txBody>
      </p:sp>
      <p:sp>
        <p:nvSpPr>
          <p:cNvPr id="63" name="テキスト ボックス 62">
            <a:extLst>
              <a:ext uri="{FF2B5EF4-FFF2-40B4-BE49-F238E27FC236}">
                <a16:creationId xmlns:a16="http://schemas.microsoft.com/office/drawing/2014/main" id="{939B0D6C-D9A1-DFCE-AEB9-4048642E4000}"/>
              </a:ext>
            </a:extLst>
          </p:cNvPr>
          <p:cNvSpPr txBox="1"/>
          <p:nvPr/>
        </p:nvSpPr>
        <p:spPr>
          <a:xfrm>
            <a:off x="3481614" y="5502356"/>
            <a:ext cx="1514251" cy="343684"/>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10082</a:t>
            </a:r>
          </a:p>
          <a:p>
            <a:pPr algn="l">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2920</a:t>
            </a:r>
          </a:p>
          <a:p>
            <a:pPr>
              <a:lnSpc>
                <a:spcPct val="110000"/>
              </a:lnSpc>
            </a:pPr>
            <a:r>
              <a:rPr kumimoji="1" lang="ja-JP" altLang="en-US" sz="700" dirty="0">
                <a:solidFill>
                  <a:srgbClr val="0000FF"/>
                </a:solidFill>
                <a:latin typeface="+mn-ea"/>
              </a:rPr>
              <a:t>番ポ工事結果種別：２</a:t>
            </a:r>
            <a:r>
              <a:rPr kumimoji="1" lang="en-US" altLang="ja-JP" sz="700" dirty="0">
                <a:solidFill>
                  <a:srgbClr val="0000FF"/>
                </a:solidFill>
                <a:latin typeface="+mn-ea"/>
              </a:rPr>
              <a:t>(</a:t>
            </a:r>
            <a:r>
              <a:rPr kumimoji="1" lang="ja-JP" altLang="en-US" sz="700" dirty="0">
                <a:solidFill>
                  <a:srgbClr val="0000FF"/>
                </a:solidFill>
                <a:latin typeface="+mn-ea"/>
              </a:rPr>
              <a:t>工事結果情報</a:t>
            </a:r>
            <a:r>
              <a:rPr kumimoji="1" lang="en-US" altLang="ja-JP" sz="700" dirty="0">
                <a:solidFill>
                  <a:srgbClr val="0000FF"/>
                </a:solidFill>
                <a:latin typeface="+mn-ea"/>
              </a:rPr>
              <a:t>)</a:t>
            </a:r>
          </a:p>
        </p:txBody>
      </p:sp>
      <p:sp>
        <p:nvSpPr>
          <p:cNvPr id="68" name="テキスト ボックス 67">
            <a:extLst>
              <a:ext uri="{FF2B5EF4-FFF2-40B4-BE49-F238E27FC236}">
                <a16:creationId xmlns:a16="http://schemas.microsoft.com/office/drawing/2014/main" id="{A36237CE-F490-6F5A-DF35-BD91FAF85A6F}"/>
              </a:ext>
            </a:extLst>
          </p:cNvPr>
          <p:cNvSpPr txBox="1"/>
          <p:nvPr/>
        </p:nvSpPr>
        <p:spPr>
          <a:xfrm>
            <a:off x="3465522" y="5870408"/>
            <a:ext cx="1805172" cy="343684"/>
          </a:xfrm>
          <a:prstGeom prst="rect">
            <a:avLst/>
          </a:prstGeom>
          <a:noFill/>
        </p:spPr>
        <p:txBody>
          <a:bodyPr wrap="square" lIns="0" tIns="0" rIns="0" bIns="0" rtlCol="0">
            <a:spAutoFit/>
          </a:bodyPr>
          <a:lstStyle/>
          <a:p>
            <a:pPr algn="l">
              <a:lnSpc>
                <a:spcPct val="110000"/>
              </a:lnSpc>
            </a:pPr>
            <a:r>
              <a:rPr kumimoji="1" lang="ja-JP" altLang="en-US" sz="700" dirty="0">
                <a:latin typeface="+mn-ea"/>
              </a:rPr>
              <a:t>イベント</a:t>
            </a:r>
            <a:r>
              <a:rPr kumimoji="1" lang="en-US" altLang="ja-JP" sz="700" dirty="0">
                <a:latin typeface="+mn-ea"/>
              </a:rPr>
              <a:t>ID</a:t>
            </a:r>
            <a:r>
              <a:rPr kumimoji="1" lang="ja-JP" altLang="en-US" sz="700" dirty="0">
                <a:latin typeface="+mn-ea"/>
              </a:rPr>
              <a:t>：</a:t>
            </a:r>
            <a:r>
              <a:rPr kumimoji="1" lang="en-US" altLang="ja-JP" sz="700" dirty="0">
                <a:latin typeface="+mn-ea"/>
              </a:rPr>
              <a:t>10082</a:t>
            </a:r>
          </a:p>
          <a:p>
            <a:pPr algn="l">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2930</a:t>
            </a:r>
          </a:p>
          <a:p>
            <a:pPr>
              <a:lnSpc>
                <a:spcPct val="110000"/>
              </a:lnSpc>
            </a:pPr>
            <a:r>
              <a:rPr kumimoji="1" lang="ja-JP" altLang="en-US" sz="700" dirty="0">
                <a:solidFill>
                  <a:srgbClr val="0000FF"/>
                </a:solidFill>
                <a:latin typeface="+mn-ea"/>
              </a:rPr>
              <a:t>番ポ工事結果種別：２</a:t>
            </a:r>
            <a:r>
              <a:rPr kumimoji="1" lang="en-US" altLang="ja-JP" sz="700" dirty="0">
                <a:solidFill>
                  <a:srgbClr val="0000FF"/>
                </a:solidFill>
                <a:latin typeface="+mn-ea"/>
              </a:rPr>
              <a:t>(</a:t>
            </a:r>
            <a:r>
              <a:rPr kumimoji="1" lang="ja-JP" altLang="en-US" sz="700" dirty="0">
                <a:solidFill>
                  <a:srgbClr val="0000FF"/>
                </a:solidFill>
                <a:latin typeface="+mn-ea"/>
              </a:rPr>
              <a:t>工事結果情報</a:t>
            </a:r>
            <a:r>
              <a:rPr kumimoji="1" lang="en-US" altLang="ja-JP" sz="700" dirty="0">
                <a:solidFill>
                  <a:srgbClr val="0000FF"/>
                </a:solidFill>
                <a:latin typeface="+mn-ea"/>
              </a:rPr>
              <a:t>)</a:t>
            </a:r>
          </a:p>
        </p:txBody>
      </p:sp>
      <p:sp>
        <p:nvSpPr>
          <p:cNvPr id="73" name="テキスト ボックス 72">
            <a:extLst>
              <a:ext uri="{FF2B5EF4-FFF2-40B4-BE49-F238E27FC236}">
                <a16:creationId xmlns:a16="http://schemas.microsoft.com/office/drawing/2014/main" id="{F6C96378-4B97-FFE6-5775-10398C7E7DD7}"/>
              </a:ext>
            </a:extLst>
          </p:cNvPr>
          <p:cNvSpPr txBox="1"/>
          <p:nvPr/>
        </p:nvSpPr>
        <p:spPr>
          <a:xfrm>
            <a:off x="2570543" y="3815046"/>
            <a:ext cx="807248" cy="225190"/>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270</a:t>
            </a:r>
          </a:p>
          <a:p>
            <a:pPr algn="r">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a:t>
            </a:r>
            <a:r>
              <a:rPr kumimoji="1" lang="en-US" altLang="ja-JP" sz="700" dirty="0">
                <a:solidFill>
                  <a:srgbClr val="0000FF"/>
                </a:solidFill>
                <a:latin typeface="+mn-ea"/>
              </a:rPr>
              <a:t>3520</a:t>
            </a:r>
            <a:endParaRPr kumimoji="1" lang="ja-JP" altLang="en-US" sz="700" dirty="0">
              <a:solidFill>
                <a:srgbClr val="0000FF"/>
              </a:solidFill>
              <a:latin typeface="+mn-ea"/>
            </a:endParaRPr>
          </a:p>
        </p:txBody>
      </p:sp>
      <p:sp>
        <p:nvSpPr>
          <p:cNvPr id="74" name="テキスト ボックス 73">
            <a:extLst>
              <a:ext uri="{FF2B5EF4-FFF2-40B4-BE49-F238E27FC236}">
                <a16:creationId xmlns:a16="http://schemas.microsoft.com/office/drawing/2014/main" id="{14143D63-2E0E-5D10-F472-DFED655D3356}"/>
              </a:ext>
            </a:extLst>
          </p:cNvPr>
          <p:cNvSpPr txBox="1"/>
          <p:nvPr/>
        </p:nvSpPr>
        <p:spPr>
          <a:xfrm>
            <a:off x="2503785" y="4064347"/>
            <a:ext cx="866192" cy="225190"/>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270</a:t>
            </a:r>
          </a:p>
          <a:p>
            <a:pPr algn="r">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a:t>
            </a:r>
            <a:r>
              <a:rPr kumimoji="1" lang="en-US" altLang="ja-JP" sz="700" dirty="0">
                <a:solidFill>
                  <a:srgbClr val="0000FF"/>
                </a:solidFill>
                <a:latin typeface="+mn-ea"/>
              </a:rPr>
              <a:t>35</a:t>
            </a:r>
            <a:r>
              <a:rPr lang="en-US" altLang="ja-JP" sz="700" dirty="0">
                <a:solidFill>
                  <a:srgbClr val="0000FF"/>
                </a:solidFill>
                <a:latin typeface="+mn-ea"/>
              </a:rPr>
              <a:t>30</a:t>
            </a:r>
            <a:endParaRPr kumimoji="1" lang="ja-JP" altLang="en-US" sz="700" dirty="0">
              <a:solidFill>
                <a:srgbClr val="0000FF"/>
              </a:solidFill>
              <a:latin typeface="+mn-ea"/>
            </a:endParaRPr>
          </a:p>
        </p:txBody>
      </p:sp>
      <p:sp>
        <p:nvSpPr>
          <p:cNvPr id="75" name="テキスト ボックス 74">
            <a:extLst>
              <a:ext uri="{FF2B5EF4-FFF2-40B4-BE49-F238E27FC236}">
                <a16:creationId xmlns:a16="http://schemas.microsoft.com/office/drawing/2014/main" id="{1926637F-AFB0-11E3-8DA5-5A52F1657F1E}"/>
              </a:ext>
            </a:extLst>
          </p:cNvPr>
          <p:cNvSpPr txBox="1"/>
          <p:nvPr/>
        </p:nvSpPr>
        <p:spPr>
          <a:xfrm>
            <a:off x="1963093" y="4574330"/>
            <a:ext cx="1448523" cy="462178"/>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275</a:t>
            </a:r>
          </a:p>
          <a:p>
            <a:pPr algn="r">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2920</a:t>
            </a:r>
          </a:p>
          <a:p>
            <a:pPr algn="r">
              <a:lnSpc>
                <a:spcPct val="110000"/>
              </a:lnSpc>
            </a:pPr>
            <a:r>
              <a:rPr kumimoji="1" lang="ja-JP" altLang="en-US" sz="700" dirty="0">
                <a:solidFill>
                  <a:srgbClr val="0000FF"/>
                </a:solidFill>
                <a:latin typeface="+mn-ea"/>
              </a:rPr>
              <a:t>番ポ工事結果種別：１</a:t>
            </a:r>
            <a:r>
              <a:rPr kumimoji="1" lang="en-US" altLang="ja-JP" sz="700" dirty="0">
                <a:solidFill>
                  <a:srgbClr val="0000FF"/>
                </a:solidFill>
                <a:latin typeface="+mn-ea"/>
              </a:rPr>
              <a:t>(</a:t>
            </a:r>
            <a:r>
              <a:rPr kumimoji="1" lang="ja-JP" altLang="en-US" sz="700" dirty="0">
                <a:solidFill>
                  <a:srgbClr val="0000FF"/>
                </a:solidFill>
                <a:latin typeface="+mn-ea"/>
              </a:rPr>
              <a:t>事業者情報</a:t>
            </a:r>
            <a:r>
              <a:rPr kumimoji="1" lang="en-US" altLang="ja-JP" sz="700" dirty="0">
                <a:solidFill>
                  <a:srgbClr val="0000FF"/>
                </a:solidFill>
                <a:latin typeface="+mn-ea"/>
              </a:rPr>
              <a:t>)</a:t>
            </a:r>
          </a:p>
          <a:p>
            <a:pPr algn="r">
              <a:lnSpc>
                <a:spcPct val="110000"/>
              </a:lnSpc>
            </a:pPr>
            <a:endParaRPr kumimoji="1" lang="ja-JP" altLang="en-US" sz="700" b="1" dirty="0">
              <a:solidFill>
                <a:srgbClr val="0000FF"/>
              </a:solidFill>
              <a:latin typeface="+mn-ea"/>
            </a:endParaRPr>
          </a:p>
        </p:txBody>
      </p:sp>
      <p:sp>
        <p:nvSpPr>
          <p:cNvPr id="78" name="テキスト ボックス 77">
            <a:extLst>
              <a:ext uri="{FF2B5EF4-FFF2-40B4-BE49-F238E27FC236}">
                <a16:creationId xmlns:a16="http://schemas.microsoft.com/office/drawing/2014/main" id="{2C7A8B74-85D3-2313-CB81-82F0905BCF58}"/>
              </a:ext>
            </a:extLst>
          </p:cNvPr>
          <p:cNvSpPr txBox="1"/>
          <p:nvPr/>
        </p:nvSpPr>
        <p:spPr>
          <a:xfrm>
            <a:off x="1907299" y="4930287"/>
            <a:ext cx="1503840" cy="343684"/>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275</a:t>
            </a:r>
          </a:p>
          <a:p>
            <a:pPr algn="r">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2930</a:t>
            </a:r>
          </a:p>
          <a:p>
            <a:pPr algn="r">
              <a:lnSpc>
                <a:spcPct val="110000"/>
              </a:lnSpc>
            </a:pPr>
            <a:r>
              <a:rPr kumimoji="1" lang="ja-JP" altLang="en-US" sz="700" dirty="0">
                <a:solidFill>
                  <a:srgbClr val="0000FF"/>
                </a:solidFill>
                <a:latin typeface="+mn-ea"/>
              </a:rPr>
              <a:t>番ポ工事結果種別：１</a:t>
            </a:r>
            <a:r>
              <a:rPr kumimoji="1" lang="en-US" altLang="ja-JP" sz="700" dirty="0">
                <a:solidFill>
                  <a:srgbClr val="0000FF"/>
                </a:solidFill>
                <a:latin typeface="+mn-ea"/>
              </a:rPr>
              <a:t>(</a:t>
            </a:r>
            <a:r>
              <a:rPr kumimoji="1" lang="ja-JP" altLang="en-US" sz="700" dirty="0">
                <a:solidFill>
                  <a:srgbClr val="0000FF"/>
                </a:solidFill>
                <a:latin typeface="+mn-ea"/>
              </a:rPr>
              <a:t>事業者情報</a:t>
            </a:r>
            <a:r>
              <a:rPr kumimoji="1" lang="en-US" altLang="ja-JP" sz="700" dirty="0">
                <a:solidFill>
                  <a:srgbClr val="0000FF"/>
                </a:solidFill>
                <a:latin typeface="+mn-ea"/>
              </a:rPr>
              <a:t>)</a:t>
            </a:r>
          </a:p>
        </p:txBody>
      </p:sp>
      <p:sp>
        <p:nvSpPr>
          <p:cNvPr id="79" name="テキスト ボックス 78">
            <a:extLst>
              <a:ext uri="{FF2B5EF4-FFF2-40B4-BE49-F238E27FC236}">
                <a16:creationId xmlns:a16="http://schemas.microsoft.com/office/drawing/2014/main" id="{FB85E11B-360E-9F44-79FF-7D8609475A48}"/>
              </a:ext>
            </a:extLst>
          </p:cNvPr>
          <p:cNvSpPr txBox="1"/>
          <p:nvPr/>
        </p:nvSpPr>
        <p:spPr>
          <a:xfrm>
            <a:off x="1940600" y="5490499"/>
            <a:ext cx="1493012" cy="343684"/>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275</a:t>
            </a:r>
          </a:p>
          <a:p>
            <a:pPr algn="r">
              <a:lnSpc>
                <a:spcPct val="110000"/>
              </a:lnSpc>
            </a:pPr>
            <a:r>
              <a:rPr kumimoji="1" lang="en-US" altLang="ja-JP" sz="700" dirty="0">
                <a:latin typeface="+mn-ea"/>
              </a:rPr>
              <a:t>IN</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2920</a:t>
            </a:r>
          </a:p>
          <a:p>
            <a:pPr algn="r">
              <a:lnSpc>
                <a:spcPct val="110000"/>
              </a:lnSpc>
            </a:pPr>
            <a:r>
              <a:rPr kumimoji="1" lang="ja-JP" altLang="en-US" sz="700" dirty="0">
                <a:solidFill>
                  <a:srgbClr val="0000FF"/>
                </a:solidFill>
                <a:latin typeface="+mn-ea"/>
              </a:rPr>
              <a:t>番ポ工事結果種別：２</a:t>
            </a:r>
            <a:r>
              <a:rPr kumimoji="1" lang="en-US" altLang="ja-JP" sz="700" dirty="0">
                <a:solidFill>
                  <a:srgbClr val="0000FF"/>
                </a:solidFill>
                <a:latin typeface="+mn-ea"/>
              </a:rPr>
              <a:t>(</a:t>
            </a:r>
            <a:r>
              <a:rPr kumimoji="1" lang="ja-JP" altLang="en-US" sz="700" dirty="0">
                <a:solidFill>
                  <a:srgbClr val="0000FF"/>
                </a:solidFill>
                <a:latin typeface="+mn-ea"/>
              </a:rPr>
              <a:t>工事結果情報</a:t>
            </a:r>
            <a:r>
              <a:rPr kumimoji="1" lang="en-US" altLang="ja-JP" sz="700" dirty="0">
                <a:solidFill>
                  <a:srgbClr val="0000FF"/>
                </a:solidFill>
                <a:latin typeface="+mn-ea"/>
              </a:rPr>
              <a:t>)</a:t>
            </a:r>
          </a:p>
        </p:txBody>
      </p:sp>
      <p:sp>
        <p:nvSpPr>
          <p:cNvPr id="80" name="テキスト ボックス 79">
            <a:extLst>
              <a:ext uri="{FF2B5EF4-FFF2-40B4-BE49-F238E27FC236}">
                <a16:creationId xmlns:a16="http://schemas.microsoft.com/office/drawing/2014/main" id="{EC1B358F-F870-A142-1BEB-187B4017A1B2}"/>
              </a:ext>
            </a:extLst>
          </p:cNvPr>
          <p:cNvSpPr txBox="1"/>
          <p:nvPr/>
        </p:nvSpPr>
        <p:spPr>
          <a:xfrm>
            <a:off x="1887844" y="5870346"/>
            <a:ext cx="1553749" cy="343684"/>
          </a:xfrm>
          <a:prstGeom prst="rect">
            <a:avLst/>
          </a:prstGeom>
          <a:noFill/>
        </p:spPr>
        <p:txBody>
          <a:bodyPr wrap="square" lIns="0" tIns="0" rIns="0" bIns="0" rtlCol="0">
            <a:spAutoFit/>
          </a:bodyPr>
          <a:lstStyle/>
          <a:p>
            <a:pPr algn="r">
              <a:lnSpc>
                <a:spcPct val="110000"/>
              </a:lnSpc>
            </a:pPr>
            <a:r>
              <a:rPr kumimoji="1" lang="en-US" altLang="ja-JP" sz="700" dirty="0">
                <a:latin typeface="+mn-ea"/>
              </a:rPr>
              <a:t>IF</a:t>
            </a:r>
            <a:r>
              <a:rPr kumimoji="1" lang="ja-JP" altLang="en-US" sz="700" dirty="0">
                <a:latin typeface="+mn-ea"/>
              </a:rPr>
              <a:t>区分：</a:t>
            </a:r>
            <a:r>
              <a:rPr kumimoji="1" lang="en-US" altLang="ja-JP" sz="700" dirty="0">
                <a:latin typeface="+mn-ea"/>
              </a:rPr>
              <a:t>275</a:t>
            </a:r>
          </a:p>
          <a:p>
            <a:pPr algn="r">
              <a:lnSpc>
                <a:spcPct val="110000"/>
              </a:lnSpc>
            </a:pPr>
            <a:r>
              <a:rPr lang="en-US" altLang="ja-JP" sz="700" dirty="0">
                <a:latin typeface="+mn-ea"/>
              </a:rPr>
              <a:t>OUT</a:t>
            </a:r>
            <a:r>
              <a:rPr kumimoji="1" lang="ja-JP" altLang="en-US" sz="700" dirty="0">
                <a:latin typeface="+mn-ea"/>
              </a:rPr>
              <a:t>：電文</a:t>
            </a:r>
            <a:r>
              <a:rPr kumimoji="1" lang="en-US" altLang="ja-JP" sz="700" dirty="0">
                <a:latin typeface="+mn-ea"/>
              </a:rPr>
              <a:t>ID:</a:t>
            </a:r>
            <a:r>
              <a:rPr lang="en-US" altLang="ja-JP" sz="700" dirty="0">
                <a:solidFill>
                  <a:srgbClr val="0000FF"/>
                </a:solidFill>
                <a:latin typeface="+mn-ea"/>
              </a:rPr>
              <a:t>2930</a:t>
            </a:r>
          </a:p>
          <a:p>
            <a:pPr algn="r">
              <a:lnSpc>
                <a:spcPct val="110000"/>
              </a:lnSpc>
            </a:pPr>
            <a:r>
              <a:rPr kumimoji="1" lang="ja-JP" altLang="en-US" sz="700" dirty="0">
                <a:solidFill>
                  <a:srgbClr val="0000FF"/>
                </a:solidFill>
                <a:latin typeface="+mn-ea"/>
              </a:rPr>
              <a:t>番ポ工事結果種別：２</a:t>
            </a:r>
            <a:r>
              <a:rPr kumimoji="1" lang="en-US" altLang="ja-JP" sz="700" dirty="0">
                <a:solidFill>
                  <a:srgbClr val="0000FF"/>
                </a:solidFill>
                <a:latin typeface="+mn-ea"/>
              </a:rPr>
              <a:t>(</a:t>
            </a:r>
            <a:r>
              <a:rPr kumimoji="1" lang="ja-JP" altLang="en-US" sz="700" dirty="0">
                <a:solidFill>
                  <a:srgbClr val="0000FF"/>
                </a:solidFill>
                <a:latin typeface="+mn-ea"/>
              </a:rPr>
              <a:t>工事結果情報</a:t>
            </a:r>
            <a:r>
              <a:rPr kumimoji="1" lang="en-US" altLang="ja-JP" sz="700" dirty="0">
                <a:solidFill>
                  <a:srgbClr val="0000FF"/>
                </a:solidFill>
                <a:latin typeface="+mn-ea"/>
              </a:rPr>
              <a:t>)</a:t>
            </a:r>
          </a:p>
        </p:txBody>
      </p:sp>
      <p:sp>
        <p:nvSpPr>
          <p:cNvPr id="84" name="テキスト ボックス 83">
            <a:extLst>
              <a:ext uri="{FF2B5EF4-FFF2-40B4-BE49-F238E27FC236}">
                <a16:creationId xmlns:a16="http://schemas.microsoft.com/office/drawing/2014/main" id="{2EA54A11-BAC8-E020-EE15-22334C252D84}"/>
              </a:ext>
            </a:extLst>
          </p:cNvPr>
          <p:cNvSpPr txBox="1"/>
          <p:nvPr/>
        </p:nvSpPr>
        <p:spPr>
          <a:xfrm>
            <a:off x="4469031" y="3875502"/>
            <a:ext cx="204744" cy="185534"/>
          </a:xfrm>
          <a:prstGeom prst="rect">
            <a:avLst/>
          </a:prstGeom>
          <a:noFill/>
        </p:spPr>
        <p:txBody>
          <a:bodyPr wrap="square" lIns="0" tIns="0" rIns="0" bIns="0" rtlCol="0">
            <a:spAutoFit/>
          </a:bodyPr>
          <a:lstStyle/>
          <a:p>
            <a:pPr algn="r">
              <a:lnSpc>
                <a:spcPct val="110000"/>
              </a:lnSpc>
            </a:pPr>
            <a:r>
              <a:rPr kumimoji="1" lang="ja-JP" altLang="en-US" sz="1200" b="1" dirty="0">
                <a:solidFill>
                  <a:srgbClr val="FF0000"/>
                </a:solidFill>
                <a:latin typeface="+mn-ea"/>
              </a:rPr>
              <a:t>①</a:t>
            </a:r>
          </a:p>
        </p:txBody>
      </p:sp>
      <p:sp>
        <p:nvSpPr>
          <p:cNvPr id="85" name="テキスト ボックス 84">
            <a:extLst>
              <a:ext uri="{FF2B5EF4-FFF2-40B4-BE49-F238E27FC236}">
                <a16:creationId xmlns:a16="http://schemas.microsoft.com/office/drawing/2014/main" id="{F542479C-E978-B5DC-FB2A-55543C115833}"/>
              </a:ext>
            </a:extLst>
          </p:cNvPr>
          <p:cNvSpPr txBox="1"/>
          <p:nvPr/>
        </p:nvSpPr>
        <p:spPr>
          <a:xfrm>
            <a:off x="4467606" y="4093033"/>
            <a:ext cx="204744" cy="185534"/>
          </a:xfrm>
          <a:prstGeom prst="rect">
            <a:avLst/>
          </a:prstGeom>
          <a:noFill/>
        </p:spPr>
        <p:txBody>
          <a:bodyPr wrap="square" lIns="0" tIns="0" rIns="0" bIns="0" rtlCol="0">
            <a:spAutoFit/>
          </a:bodyPr>
          <a:lstStyle/>
          <a:p>
            <a:pPr algn="r">
              <a:lnSpc>
                <a:spcPct val="110000"/>
              </a:lnSpc>
            </a:pPr>
            <a:r>
              <a:rPr lang="ja-JP" altLang="en-US" sz="1200" b="1" dirty="0">
                <a:solidFill>
                  <a:srgbClr val="FF0000"/>
                </a:solidFill>
                <a:latin typeface="+mn-ea"/>
              </a:rPr>
              <a:t>②</a:t>
            </a:r>
            <a:endParaRPr kumimoji="1" lang="ja-JP" altLang="en-US" sz="1200" b="1" dirty="0">
              <a:solidFill>
                <a:srgbClr val="FF0000"/>
              </a:solidFill>
              <a:latin typeface="+mn-ea"/>
            </a:endParaRPr>
          </a:p>
        </p:txBody>
      </p:sp>
      <p:sp>
        <p:nvSpPr>
          <p:cNvPr id="87" name="テキスト ボックス 86">
            <a:extLst>
              <a:ext uri="{FF2B5EF4-FFF2-40B4-BE49-F238E27FC236}">
                <a16:creationId xmlns:a16="http://schemas.microsoft.com/office/drawing/2014/main" id="{7C57332A-DF43-A2EE-59E5-30F507874676}"/>
              </a:ext>
            </a:extLst>
          </p:cNvPr>
          <p:cNvSpPr txBox="1"/>
          <p:nvPr/>
        </p:nvSpPr>
        <p:spPr>
          <a:xfrm>
            <a:off x="4472398" y="4619885"/>
            <a:ext cx="204744" cy="185534"/>
          </a:xfrm>
          <a:prstGeom prst="rect">
            <a:avLst/>
          </a:prstGeom>
          <a:noFill/>
        </p:spPr>
        <p:txBody>
          <a:bodyPr wrap="square" lIns="0" tIns="0" rIns="0" bIns="0" rtlCol="0">
            <a:spAutoFit/>
          </a:bodyPr>
          <a:lstStyle/>
          <a:p>
            <a:pPr algn="r">
              <a:lnSpc>
                <a:spcPct val="110000"/>
              </a:lnSpc>
            </a:pPr>
            <a:r>
              <a:rPr lang="ja-JP" altLang="en-US" sz="1200" b="1" dirty="0">
                <a:solidFill>
                  <a:srgbClr val="FF0000"/>
                </a:solidFill>
                <a:latin typeface="+mn-ea"/>
              </a:rPr>
              <a:t>③</a:t>
            </a:r>
            <a:endParaRPr kumimoji="1" lang="ja-JP" altLang="en-US" sz="1200" b="1" dirty="0">
              <a:solidFill>
                <a:srgbClr val="FF0000"/>
              </a:solidFill>
              <a:latin typeface="+mn-ea"/>
            </a:endParaRPr>
          </a:p>
        </p:txBody>
      </p:sp>
      <p:sp>
        <p:nvSpPr>
          <p:cNvPr id="88" name="テキスト ボックス 87">
            <a:extLst>
              <a:ext uri="{FF2B5EF4-FFF2-40B4-BE49-F238E27FC236}">
                <a16:creationId xmlns:a16="http://schemas.microsoft.com/office/drawing/2014/main" id="{4129E4D0-9676-E94E-8E1C-7EA64EC885B3}"/>
              </a:ext>
            </a:extLst>
          </p:cNvPr>
          <p:cNvSpPr txBox="1"/>
          <p:nvPr/>
        </p:nvSpPr>
        <p:spPr>
          <a:xfrm>
            <a:off x="4476847" y="4915219"/>
            <a:ext cx="204744" cy="185534"/>
          </a:xfrm>
          <a:prstGeom prst="rect">
            <a:avLst/>
          </a:prstGeom>
          <a:noFill/>
        </p:spPr>
        <p:txBody>
          <a:bodyPr wrap="square" lIns="0" tIns="0" rIns="0" bIns="0" rtlCol="0">
            <a:spAutoFit/>
          </a:bodyPr>
          <a:lstStyle/>
          <a:p>
            <a:pPr algn="r">
              <a:lnSpc>
                <a:spcPct val="110000"/>
              </a:lnSpc>
            </a:pPr>
            <a:r>
              <a:rPr lang="ja-JP" altLang="en-US" sz="1200" b="1" dirty="0">
                <a:solidFill>
                  <a:srgbClr val="FF0000"/>
                </a:solidFill>
                <a:latin typeface="+mn-ea"/>
              </a:rPr>
              <a:t>④</a:t>
            </a:r>
            <a:endParaRPr kumimoji="1" lang="ja-JP" altLang="en-US" sz="1200" b="1" dirty="0">
              <a:solidFill>
                <a:srgbClr val="FF0000"/>
              </a:solidFill>
              <a:latin typeface="+mn-ea"/>
            </a:endParaRPr>
          </a:p>
        </p:txBody>
      </p:sp>
      <p:sp>
        <p:nvSpPr>
          <p:cNvPr id="91" name="テキスト ボックス 90">
            <a:extLst>
              <a:ext uri="{FF2B5EF4-FFF2-40B4-BE49-F238E27FC236}">
                <a16:creationId xmlns:a16="http://schemas.microsoft.com/office/drawing/2014/main" id="{9466373A-5EAF-B0DD-242D-5E3F5620E92D}"/>
              </a:ext>
            </a:extLst>
          </p:cNvPr>
          <p:cNvSpPr txBox="1"/>
          <p:nvPr/>
        </p:nvSpPr>
        <p:spPr>
          <a:xfrm>
            <a:off x="4473626" y="5511063"/>
            <a:ext cx="204744" cy="185534"/>
          </a:xfrm>
          <a:prstGeom prst="rect">
            <a:avLst/>
          </a:prstGeom>
          <a:noFill/>
        </p:spPr>
        <p:txBody>
          <a:bodyPr wrap="square" lIns="0" tIns="0" rIns="0" bIns="0" rtlCol="0">
            <a:spAutoFit/>
          </a:bodyPr>
          <a:lstStyle/>
          <a:p>
            <a:pPr algn="r">
              <a:lnSpc>
                <a:spcPct val="110000"/>
              </a:lnSpc>
            </a:pPr>
            <a:r>
              <a:rPr lang="ja-JP" altLang="en-US" sz="1200" b="1" dirty="0">
                <a:solidFill>
                  <a:srgbClr val="FF0000"/>
                </a:solidFill>
                <a:latin typeface="+mn-ea"/>
              </a:rPr>
              <a:t>⑤</a:t>
            </a:r>
            <a:endParaRPr kumimoji="1" lang="ja-JP" altLang="en-US" sz="1200" b="1" dirty="0">
              <a:solidFill>
                <a:srgbClr val="FF0000"/>
              </a:solidFill>
              <a:latin typeface="+mn-ea"/>
            </a:endParaRPr>
          </a:p>
        </p:txBody>
      </p:sp>
      <p:sp>
        <p:nvSpPr>
          <p:cNvPr id="92" name="テキスト ボックス 91">
            <a:extLst>
              <a:ext uri="{FF2B5EF4-FFF2-40B4-BE49-F238E27FC236}">
                <a16:creationId xmlns:a16="http://schemas.microsoft.com/office/drawing/2014/main" id="{10AC1D2A-AD5D-FC4B-D439-07EF7532CA7C}"/>
              </a:ext>
            </a:extLst>
          </p:cNvPr>
          <p:cNvSpPr txBox="1"/>
          <p:nvPr/>
        </p:nvSpPr>
        <p:spPr>
          <a:xfrm>
            <a:off x="4480261" y="5911294"/>
            <a:ext cx="204744" cy="185534"/>
          </a:xfrm>
          <a:prstGeom prst="rect">
            <a:avLst/>
          </a:prstGeom>
          <a:noFill/>
        </p:spPr>
        <p:txBody>
          <a:bodyPr wrap="square" lIns="0" tIns="0" rIns="0" bIns="0" rtlCol="0">
            <a:spAutoFit/>
          </a:bodyPr>
          <a:lstStyle/>
          <a:p>
            <a:pPr algn="r">
              <a:lnSpc>
                <a:spcPct val="110000"/>
              </a:lnSpc>
            </a:pPr>
            <a:r>
              <a:rPr lang="ja-JP" altLang="en-US" sz="1200" b="1" dirty="0">
                <a:solidFill>
                  <a:srgbClr val="FF0000"/>
                </a:solidFill>
                <a:latin typeface="+mn-ea"/>
              </a:rPr>
              <a:t>⑥</a:t>
            </a:r>
            <a:endParaRPr kumimoji="1" lang="ja-JP" altLang="en-US" sz="1200" b="1" dirty="0">
              <a:solidFill>
                <a:srgbClr val="FF0000"/>
              </a:solidFill>
              <a:latin typeface="+mn-ea"/>
            </a:endParaRPr>
          </a:p>
        </p:txBody>
      </p:sp>
      <p:sp>
        <p:nvSpPr>
          <p:cNvPr id="43" name="テキスト ボックス 42">
            <a:extLst>
              <a:ext uri="{FF2B5EF4-FFF2-40B4-BE49-F238E27FC236}">
                <a16:creationId xmlns:a16="http://schemas.microsoft.com/office/drawing/2014/main" id="{704FEED0-9822-4BEE-BAB6-3E800391B3B6}"/>
              </a:ext>
            </a:extLst>
          </p:cNvPr>
          <p:cNvSpPr txBox="1"/>
          <p:nvPr/>
        </p:nvSpPr>
        <p:spPr>
          <a:xfrm>
            <a:off x="1993971" y="2911727"/>
            <a:ext cx="2150419" cy="121893"/>
          </a:xfrm>
          <a:prstGeom prst="rect">
            <a:avLst/>
          </a:prstGeom>
          <a:solidFill>
            <a:srgbClr val="FFFFFF"/>
          </a:solidFill>
          <a:ln>
            <a:noFill/>
          </a:ln>
        </p:spPr>
        <p:txBody>
          <a:bodyPr wrap="square" lIns="0" tIns="0" rIns="0" bIns="0" rtlCol="0">
            <a:spAutoFit/>
          </a:bodyPr>
          <a:lstStyle/>
          <a:p>
            <a:pPr algn="l" fontAlgn="base">
              <a:lnSpc>
                <a:spcPct val="110000"/>
              </a:lnSpc>
              <a:spcBef>
                <a:spcPct val="0"/>
              </a:spcBef>
              <a:spcAft>
                <a:spcPct val="0"/>
              </a:spcAft>
            </a:pPr>
            <a:r>
              <a:rPr lang="en-US" altLang="ja-JP" sz="800" dirty="0">
                <a:latin typeface="+mn-ea"/>
              </a:rPr>
              <a:t>【</a:t>
            </a:r>
            <a:r>
              <a:rPr lang="ja-JP" altLang="en-US" sz="800" dirty="0">
                <a:latin typeface="+mn-ea"/>
              </a:rPr>
              <a:t>既存</a:t>
            </a:r>
            <a:r>
              <a:rPr lang="en-US" altLang="ja-JP" sz="800" dirty="0">
                <a:latin typeface="+mn-ea"/>
              </a:rPr>
              <a:t>IF】</a:t>
            </a:r>
            <a:r>
              <a:rPr lang="zh-TW" altLang="en-US" sz="800" dirty="0">
                <a:latin typeface="+mn-ea"/>
              </a:rPr>
              <a:t>工事結果情報流通</a:t>
            </a:r>
            <a:r>
              <a:rPr lang="ja-JP" altLang="en-US" sz="800" dirty="0">
                <a:latin typeface="+mn-ea"/>
              </a:rPr>
              <a:t>（ひかり電話工事）</a:t>
            </a:r>
            <a:endParaRPr lang="zh-TW" altLang="en-US" sz="800" dirty="0">
              <a:latin typeface="+mn-ea"/>
            </a:endParaRPr>
          </a:p>
        </p:txBody>
      </p:sp>
      <p:cxnSp>
        <p:nvCxnSpPr>
          <p:cNvPr id="133" name="直線コネクタ 132">
            <a:extLst>
              <a:ext uri="{FF2B5EF4-FFF2-40B4-BE49-F238E27FC236}">
                <a16:creationId xmlns:a16="http://schemas.microsoft.com/office/drawing/2014/main" id="{44EA017C-954C-D4BE-38EB-8216B549F388}"/>
              </a:ext>
            </a:extLst>
          </p:cNvPr>
          <p:cNvCxnSpPr>
            <a:cxnSpLocks/>
          </p:cNvCxnSpPr>
          <p:nvPr/>
        </p:nvCxnSpPr>
        <p:spPr bwMode="auto">
          <a:xfrm flipH="1">
            <a:off x="4854366" y="1884259"/>
            <a:ext cx="1201594" cy="475163"/>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44" name="直線コネクタ 143">
            <a:extLst>
              <a:ext uri="{FF2B5EF4-FFF2-40B4-BE49-F238E27FC236}">
                <a16:creationId xmlns:a16="http://schemas.microsoft.com/office/drawing/2014/main" id="{6B7804F5-ADA5-E9FE-7790-22FE37E910A1}"/>
              </a:ext>
            </a:extLst>
          </p:cNvPr>
          <p:cNvCxnSpPr>
            <a:cxnSpLocks/>
          </p:cNvCxnSpPr>
          <p:nvPr/>
        </p:nvCxnSpPr>
        <p:spPr bwMode="auto">
          <a:xfrm flipH="1">
            <a:off x="4611617" y="2359422"/>
            <a:ext cx="238514" cy="1538984"/>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19" name="正方形/長方形 18">
            <a:extLst>
              <a:ext uri="{FF2B5EF4-FFF2-40B4-BE49-F238E27FC236}">
                <a16:creationId xmlns:a16="http://schemas.microsoft.com/office/drawing/2014/main" id="{3FE37F75-CFCB-C948-A5AF-A8C33D642655}"/>
              </a:ext>
            </a:extLst>
          </p:cNvPr>
          <p:cNvSpPr/>
          <p:nvPr/>
        </p:nvSpPr>
        <p:spPr bwMode="auto">
          <a:xfrm>
            <a:off x="6083947" y="4859164"/>
            <a:ext cx="2912400" cy="624798"/>
          </a:xfrm>
          <a:prstGeom prst="rect">
            <a:avLst/>
          </a:prstGeom>
          <a:noFill/>
          <a:ln w="6350" cap="flat" cmpd="sng" algn="ctr">
            <a:solidFill>
              <a:srgbClr val="FF0000"/>
            </a:solidFill>
            <a:prstDash val="solid"/>
            <a:round/>
            <a:headEnd type="triangle" w="sm" len="sm"/>
            <a:tailEnd type="none" w="sm" len="sm"/>
          </a:ln>
          <a:effectLst/>
        </p:spPr>
        <p:txBody>
          <a:bodyPr vert="horz" wrap="square" lIns="36000" tIns="36000" rIns="36000" bIns="36000" numCol="1" rtlCol="0" anchor="t" anchorCtr="0" compatLnSpc="1">
            <a:prstTxWarp prst="textNoShape">
              <a:avLst/>
            </a:prstTxWarp>
          </a:bodyPr>
          <a:lstStyle/>
          <a:p>
            <a:r>
              <a:rPr lang="ja-JP" altLang="en-US" sz="1200" b="1" dirty="0">
                <a:solidFill>
                  <a:srgbClr val="FF0000"/>
                </a:solidFill>
                <a:latin typeface="+mn-ea"/>
              </a:rPr>
              <a:t>⑤</a:t>
            </a:r>
            <a:r>
              <a:rPr lang="zh-TW" altLang="en-US" sz="800" b="1" dirty="0">
                <a:solidFill>
                  <a:srgbClr val="FF0000"/>
                </a:solidFill>
                <a:latin typeface="+mn-ea"/>
              </a:rPr>
              <a:t>工事結果情報流通</a:t>
            </a:r>
            <a:r>
              <a:rPr lang="en-US" altLang="zh-TW" sz="800" b="1" dirty="0">
                <a:solidFill>
                  <a:srgbClr val="FF0000"/>
                </a:solidFill>
                <a:latin typeface="+mn-ea"/>
              </a:rPr>
              <a:t>(</a:t>
            </a:r>
            <a:r>
              <a:rPr lang="ja-JP" altLang="en-US" sz="800" b="1" dirty="0">
                <a:solidFill>
                  <a:srgbClr val="FF0000"/>
                </a:solidFill>
                <a:latin typeface="+mn-ea"/>
              </a:rPr>
              <a:t>番ポ工事：工事結果情報</a:t>
            </a:r>
            <a:r>
              <a:rPr lang="en-US" altLang="zh-TW" sz="800" b="1" dirty="0">
                <a:solidFill>
                  <a:srgbClr val="FF0000"/>
                </a:solidFill>
                <a:latin typeface="+mn-ea"/>
              </a:rPr>
              <a:t>)</a:t>
            </a:r>
            <a:r>
              <a:rPr lang="ja-JP" altLang="en-US" sz="800" b="1" dirty="0">
                <a:solidFill>
                  <a:srgbClr val="FF0000"/>
                </a:solidFill>
                <a:latin typeface="+mn-ea"/>
              </a:rPr>
              <a:t>の通信</a:t>
            </a:r>
            <a:r>
              <a:rPr lang="en-US" altLang="ja-JP" sz="800" b="1" dirty="0">
                <a:solidFill>
                  <a:srgbClr val="FF0000"/>
                </a:solidFill>
                <a:latin typeface="+mn-ea"/>
              </a:rPr>
              <a:t>(IN)</a:t>
            </a:r>
          </a:p>
          <a:p>
            <a:r>
              <a:rPr lang="ja-JP" altLang="en-US" sz="800" dirty="0">
                <a:latin typeface="+mn-ea"/>
              </a:rPr>
              <a:t>　</a:t>
            </a:r>
            <a:r>
              <a:rPr lang="en-US" altLang="ja-JP" sz="800" dirty="0">
                <a:latin typeface="+mn-ea"/>
              </a:rPr>
              <a:t>BB-CASTAR</a:t>
            </a:r>
            <a:r>
              <a:rPr lang="ja-JP" altLang="en-US" sz="800" dirty="0">
                <a:latin typeface="+mn-ea"/>
              </a:rPr>
              <a:t>から受信した</a:t>
            </a:r>
            <a:r>
              <a:rPr lang="en-US" altLang="ja-JP" sz="800" dirty="0">
                <a:latin typeface="+mn-ea"/>
              </a:rPr>
              <a:t>IF</a:t>
            </a:r>
            <a:r>
              <a:rPr lang="ja-JP" altLang="en-US" sz="800" dirty="0">
                <a:latin typeface="+mn-ea"/>
              </a:rPr>
              <a:t>区分に応じたイベント</a:t>
            </a:r>
            <a:r>
              <a:rPr lang="en-US" altLang="ja-JP" sz="800" dirty="0">
                <a:latin typeface="+mn-ea"/>
              </a:rPr>
              <a:t>ID</a:t>
            </a:r>
            <a:r>
              <a:rPr lang="ja-JP" altLang="en-US" sz="800" dirty="0">
                <a:latin typeface="+mn-ea"/>
              </a:rPr>
              <a:t>を設定し、オーダ制御へ流通する。</a:t>
            </a:r>
            <a:endParaRPr lang="en-US" altLang="ja-JP" sz="800" dirty="0">
              <a:latin typeface="+mn-ea"/>
            </a:endParaRPr>
          </a:p>
          <a:p>
            <a:r>
              <a:rPr lang="en-US" altLang="ja-JP" sz="800" dirty="0">
                <a:latin typeface="+mn-ea"/>
              </a:rPr>
              <a:t>※</a:t>
            </a:r>
            <a:r>
              <a:rPr lang="ja-JP" altLang="en-US" sz="800" dirty="0">
                <a:latin typeface="+mn-ea"/>
              </a:rPr>
              <a:t>ひかり電話工事と区別するために新規の電文</a:t>
            </a:r>
            <a:r>
              <a:rPr lang="en-US" altLang="ja-JP" sz="800" dirty="0">
                <a:latin typeface="+mn-ea"/>
              </a:rPr>
              <a:t>ID</a:t>
            </a:r>
            <a:r>
              <a:rPr lang="ja-JP" altLang="en-US" sz="800" dirty="0">
                <a:latin typeface="+mn-ea"/>
              </a:rPr>
              <a:t>：</a:t>
            </a:r>
            <a:r>
              <a:rPr lang="en-US" altLang="ja-JP" sz="800" dirty="0">
                <a:latin typeface="+mn-ea"/>
              </a:rPr>
              <a:t>2920</a:t>
            </a:r>
            <a:r>
              <a:rPr lang="ja-JP" altLang="en-US" sz="800" dirty="0">
                <a:latin typeface="+mn-ea"/>
              </a:rPr>
              <a:t>を流通</a:t>
            </a:r>
          </a:p>
        </p:txBody>
      </p:sp>
      <p:sp>
        <p:nvSpPr>
          <p:cNvPr id="25" name="正方形/長方形 24">
            <a:extLst>
              <a:ext uri="{FF2B5EF4-FFF2-40B4-BE49-F238E27FC236}">
                <a16:creationId xmlns:a16="http://schemas.microsoft.com/office/drawing/2014/main" id="{9F46C973-277B-E69C-2947-513B3D130F7C}"/>
              </a:ext>
            </a:extLst>
          </p:cNvPr>
          <p:cNvSpPr/>
          <p:nvPr/>
        </p:nvSpPr>
        <p:spPr bwMode="auto">
          <a:xfrm>
            <a:off x="6082795" y="5502847"/>
            <a:ext cx="2913552" cy="624798"/>
          </a:xfrm>
          <a:prstGeom prst="rect">
            <a:avLst/>
          </a:prstGeom>
          <a:noFill/>
          <a:ln w="6350" cap="flat" cmpd="sng" algn="ctr">
            <a:solidFill>
              <a:srgbClr val="FF0000"/>
            </a:solidFill>
            <a:prstDash val="solid"/>
            <a:round/>
            <a:headEnd type="triangle" w="sm" len="sm"/>
            <a:tailEnd type="none" w="sm" len="sm"/>
          </a:ln>
          <a:effectLst/>
        </p:spPr>
        <p:txBody>
          <a:bodyPr vert="horz" wrap="square" lIns="36000" tIns="36000" rIns="36000" bIns="36000" numCol="1" rtlCol="0" anchor="t" anchorCtr="0" compatLnSpc="1">
            <a:prstTxWarp prst="textNoShape">
              <a:avLst/>
            </a:prstTxWarp>
          </a:bodyPr>
          <a:lstStyle/>
          <a:p>
            <a:r>
              <a:rPr lang="ja-JP" altLang="en-US" sz="1200" b="1" dirty="0">
                <a:solidFill>
                  <a:srgbClr val="FF0000"/>
                </a:solidFill>
                <a:latin typeface="+mn-ea"/>
              </a:rPr>
              <a:t>⑥</a:t>
            </a:r>
            <a:r>
              <a:rPr lang="zh-TW" altLang="en-US" sz="800" b="1" dirty="0">
                <a:solidFill>
                  <a:srgbClr val="FF0000"/>
                </a:solidFill>
                <a:latin typeface="+mn-ea"/>
              </a:rPr>
              <a:t>工事結果情報流通</a:t>
            </a:r>
            <a:r>
              <a:rPr lang="en-US" altLang="zh-TW" sz="800" b="1" dirty="0">
                <a:solidFill>
                  <a:srgbClr val="FF0000"/>
                </a:solidFill>
                <a:latin typeface="+mn-ea"/>
              </a:rPr>
              <a:t>(</a:t>
            </a:r>
            <a:r>
              <a:rPr lang="ja-JP" altLang="en-US" sz="800" b="1" dirty="0">
                <a:solidFill>
                  <a:srgbClr val="FF0000"/>
                </a:solidFill>
                <a:latin typeface="+mn-ea"/>
              </a:rPr>
              <a:t>番ポ工事：工事結果情報</a:t>
            </a:r>
            <a:r>
              <a:rPr lang="en-US" altLang="zh-TW" sz="800" b="1" dirty="0">
                <a:solidFill>
                  <a:srgbClr val="FF0000"/>
                </a:solidFill>
                <a:latin typeface="+mn-ea"/>
              </a:rPr>
              <a:t>)</a:t>
            </a:r>
            <a:r>
              <a:rPr lang="ja-JP" altLang="en-US" sz="800" b="1" dirty="0">
                <a:solidFill>
                  <a:srgbClr val="FF0000"/>
                </a:solidFill>
                <a:latin typeface="+mn-ea"/>
              </a:rPr>
              <a:t>の通信</a:t>
            </a:r>
            <a:r>
              <a:rPr lang="en-US" altLang="ja-JP" sz="800" b="1" dirty="0">
                <a:solidFill>
                  <a:srgbClr val="FF0000"/>
                </a:solidFill>
                <a:latin typeface="+mn-ea"/>
              </a:rPr>
              <a:t>(OUT)</a:t>
            </a:r>
          </a:p>
          <a:p>
            <a:r>
              <a:rPr lang="ja-JP" altLang="en-US" sz="800" dirty="0">
                <a:latin typeface="+mn-ea"/>
              </a:rPr>
              <a:t>　オーダ制御から受信したイベント</a:t>
            </a:r>
            <a:r>
              <a:rPr lang="en-US" altLang="ja-JP" sz="800" dirty="0">
                <a:latin typeface="+mn-ea"/>
              </a:rPr>
              <a:t>ID</a:t>
            </a:r>
            <a:r>
              <a:rPr lang="ja-JP" altLang="en-US" sz="800" dirty="0">
                <a:latin typeface="+mn-ea"/>
              </a:rPr>
              <a:t>に応じた</a:t>
            </a:r>
            <a:r>
              <a:rPr lang="en-US" altLang="ja-JP" sz="800" dirty="0">
                <a:latin typeface="+mn-ea"/>
              </a:rPr>
              <a:t>IF</a:t>
            </a:r>
            <a:r>
              <a:rPr lang="ja-JP" altLang="en-US" sz="800" dirty="0">
                <a:latin typeface="+mn-ea"/>
              </a:rPr>
              <a:t>区分を設定し、</a:t>
            </a:r>
            <a:r>
              <a:rPr lang="en-US" altLang="ja-JP" sz="800" dirty="0">
                <a:latin typeface="+mn-ea"/>
              </a:rPr>
              <a:t>BB-CASTAR</a:t>
            </a:r>
            <a:r>
              <a:rPr lang="ja-JP" altLang="en-US" sz="800" dirty="0">
                <a:latin typeface="+mn-ea"/>
              </a:rPr>
              <a:t>へ流通する。</a:t>
            </a:r>
            <a:endParaRPr lang="en-US" altLang="ja-JP" sz="800" dirty="0">
              <a:latin typeface="+mn-ea"/>
            </a:endParaRPr>
          </a:p>
          <a:p>
            <a:r>
              <a:rPr lang="en-US" altLang="ja-JP" sz="800" dirty="0">
                <a:latin typeface="+mn-ea"/>
              </a:rPr>
              <a:t>※</a:t>
            </a:r>
            <a:r>
              <a:rPr lang="ja-JP" altLang="en-US" sz="800" dirty="0">
                <a:latin typeface="+mn-ea"/>
              </a:rPr>
              <a:t>ひかり電話工事と区別するために新規の電文</a:t>
            </a:r>
            <a:r>
              <a:rPr lang="en-US" altLang="ja-JP" sz="800" dirty="0">
                <a:latin typeface="+mn-ea"/>
              </a:rPr>
              <a:t>ID</a:t>
            </a:r>
            <a:r>
              <a:rPr lang="ja-JP" altLang="en-US" sz="800" dirty="0">
                <a:latin typeface="+mn-ea"/>
              </a:rPr>
              <a:t>：</a:t>
            </a:r>
            <a:r>
              <a:rPr lang="en-US" altLang="ja-JP" sz="800" dirty="0">
                <a:latin typeface="+mn-ea"/>
              </a:rPr>
              <a:t>2930</a:t>
            </a:r>
            <a:r>
              <a:rPr lang="ja-JP" altLang="en-US" sz="800" dirty="0">
                <a:latin typeface="+mn-ea"/>
              </a:rPr>
              <a:t>を流通</a:t>
            </a:r>
            <a:endParaRPr lang="en-US" altLang="ja-JP" sz="800" dirty="0">
              <a:latin typeface="+mn-ea"/>
            </a:endParaRPr>
          </a:p>
        </p:txBody>
      </p:sp>
      <p:cxnSp>
        <p:nvCxnSpPr>
          <p:cNvPr id="66" name="直線コネクタ 65">
            <a:extLst>
              <a:ext uri="{FF2B5EF4-FFF2-40B4-BE49-F238E27FC236}">
                <a16:creationId xmlns:a16="http://schemas.microsoft.com/office/drawing/2014/main" id="{07FAA164-023F-257A-6591-DE612ED474D2}"/>
              </a:ext>
            </a:extLst>
          </p:cNvPr>
          <p:cNvCxnSpPr>
            <a:cxnSpLocks/>
          </p:cNvCxnSpPr>
          <p:nvPr/>
        </p:nvCxnSpPr>
        <p:spPr bwMode="auto">
          <a:xfrm flipH="1">
            <a:off x="4948276" y="2517040"/>
            <a:ext cx="1121973" cy="68920"/>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71" name="直線コネクタ 70">
            <a:extLst>
              <a:ext uri="{FF2B5EF4-FFF2-40B4-BE49-F238E27FC236}">
                <a16:creationId xmlns:a16="http://schemas.microsoft.com/office/drawing/2014/main" id="{F762B251-C893-077D-4BD7-D21E96CC8A2E}"/>
              </a:ext>
            </a:extLst>
          </p:cNvPr>
          <p:cNvCxnSpPr>
            <a:cxnSpLocks/>
          </p:cNvCxnSpPr>
          <p:nvPr/>
        </p:nvCxnSpPr>
        <p:spPr bwMode="auto">
          <a:xfrm flipH="1">
            <a:off x="4699079" y="2588253"/>
            <a:ext cx="244098" cy="1663870"/>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82" name="直線コネクタ 81">
            <a:extLst>
              <a:ext uri="{FF2B5EF4-FFF2-40B4-BE49-F238E27FC236}">
                <a16:creationId xmlns:a16="http://schemas.microsoft.com/office/drawing/2014/main" id="{A0103AC0-969F-62A4-8536-17C83D38B624}"/>
              </a:ext>
            </a:extLst>
          </p:cNvPr>
          <p:cNvCxnSpPr>
            <a:cxnSpLocks/>
          </p:cNvCxnSpPr>
          <p:nvPr/>
        </p:nvCxnSpPr>
        <p:spPr bwMode="auto">
          <a:xfrm flipH="1">
            <a:off x="4995865" y="3730858"/>
            <a:ext cx="1068824" cy="114571"/>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83" name="直線コネクタ 82">
            <a:extLst>
              <a:ext uri="{FF2B5EF4-FFF2-40B4-BE49-F238E27FC236}">
                <a16:creationId xmlns:a16="http://schemas.microsoft.com/office/drawing/2014/main" id="{E81EBDB1-1D93-CF37-7235-83747580D321}"/>
              </a:ext>
            </a:extLst>
          </p:cNvPr>
          <p:cNvCxnSpPr>
            <a:cxnSpLocks/>
          </p:cNvCxnSpPr>
          <p:nvPr/>
        </p:nvCxnSpPr>
        <p:spPr bwMode="auto">
          <a:xfrm flipH="1">
            <a:off x="4690575" y="3831033"/>
            <a:ext cx="305290" cy="909643"/>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95" name="直線コネクタ 94">
            <a:extLst>
              <a:ext uri="{FF2B5EF4-FFF2-40B4-BE49-F238E27FC236}">
                <a16:creationId xmlns:a16="http://schemas.microsoft.com/office/drawing/2014/main" id="{DC09EC1D-13E0-FD98-833C-4796FDDA02E0}"/>
              </a:ext>
            </a:extLst>
          </p:cNvPr>
          <p:cNvCxnSpPr>
            <a:cxnSpLocks/>
          </p:cNvCxnSpPr>
          <p:nvPr/>
        </p:nvCxnSpPr>
        <p:spPr bwMode="auto">
          <a:xfrm flipH="1">
            <a:off x="5735754" y="4373527"/>
            <a:ext cx="328935" cy="425053"/>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98" name="直線コネクタ 97">
            <a:extLst>
              <a:ext uri="{FF2B5EF4-FFF2-40B4-BE49-F238E27FC236}">
                <a16:creationId xmlns:a16="http://schemas.microsoft.com/office/drawing/2014/main" id="{A645CCEE-7823-EED0-C59A-6C3F09706780}"/>
              </a:ext>
            </a:extLst>
          </p:cNvPr>
          <p:cNvCxnSpPr>
            <a:cxnSpLocks/>
          </p:cNvCxnSpPr>
          <p:nvPr/>
        </p:nvCxnSpPr>
        <p:spPr bwMode="auto">
          <a:xfrm flipH="1">
            <a:off x="4716912" y="4805200"/>
            <a:ext cx="1034290" cy="231308"/>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22" name="直線コネクタ 121">
            <a:extLst>
              <a:ext uri="{FF2B5EF4-FFF2-40B4-BE49-F238E27FC236}">
                <a16:creationId xmlns:a16="http://schemas.microsoft.com/office/drawing/2014/main" id="{60043C8C-ED75-90F0-DFEC-67FD28425865}"/>
              </a:ext>
            </a:extLst>
          </p:cNvPr>
          <p:cNvCxnSpPr>
            <a:cxnSpLocks/>
            <a:stCxn id="19" idx="1"/>
          </p:cNvCxnSpPr>
          <p:nvPr/>
        </p:nvCxnSpPr>
        <p:spPr bwMode="auto">
          <a:xfrm flipH="1">
            <a:off x="5679492" y="5171563"/>
            <a:ext cx="404455" cy="433534"/>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23" name="直線コネクタ 122">
            <a:extLst>
              <a:ext uri="{FF2B5EF4-FFF2-40B4-BE49-F238E27FC236}">
                <a16:creationId xmlns:a16="http://schemas.microsoft.com/office/drawing/2014/main" id="{0109DAE4-0C15-ECEF-9E3E-130E8A08B5AA}"/>
              </a:ext>
            </a:extLst>
          </p:cNvPr>
          <p:cNvCxnSpPr>
            <a:cxnSpLocks/>
          </p:cNvCxnSpPr>
          <p:nvPr/>
        </p:nvCxnSpPr>
        <p:spPr bwMode="auto">
          <a:xfrm flipH="1">
            <a:off x="4707182" y="5595476"/>
            <a:ext cx="991101" cy="0"/>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31" name="直線コネクタ 130">
            <a:extLst>
              <a:ext uri="{FF2B5EF4-FFF2-40B4-BE49-F238E27FC236}">
                <a16:creationId xmlns:a16="http://schemas.microsoft.com/office/drawing/2014/main" id="{D1F36BF8-9847-5DB5-52A2-2FA367E80C0C}"/>
              </a:ext>
            </a:extLst>
          </p:cNvPr>
          <p:cNvCxnSpPr>
            <a:cxnSpLocks/>
          </p:cNvCxnSpPr>
          <p:nvPr/>
        </p:nvCxnSpPr>
        <p:spPr bwMode="auto">
          <a:xfrm flipH="1">
            <a:off x="5674424" y="5692618"/>
            <a:ext cx="381536" cy="304060"/>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cxnSp>
        <p:nvCxnSpPr>
          <p:cNvPr id="132" name="直線コネクタ 131">
            <a:extLst>
              <a:ext uri="{FF2B5EF4-FFF2-40B4-BE49-F238E27FC236}">
                <a16:creationId xmlns:a16="http://schemas.microsoft.com/office/drawing/2014/main" id="{9D2C3DDB-C793-9D9C-CE5F-8CE210DF73B4}"/>
              </a:ext>
            </a:extLst>
          </p:cNvPr>
          <p:cNvCxnSpPr>
            <a:cxnSpLocks/>
          </p:cNvCxnSpPr>
          <p:nvPr/>
        </p:nvCxnSpPr>
        <p:spPr bwMode="auto">
          <a:xfrm flipH="1">
            <a:off x="4715428" y="5996678"/>
            <a:ext cx="969604" cy="29548"/>
          </a:xfrm>
          <a:prstGeom prst="line">
            <a:avLst/>
          </a:prstGeom>
          <a:ln>
            <a:solidFill>
              <a:srgbClr val="FF0000"/>
            </a:solidFill>
            <a:headEnd type="none" w="med" len="med"/>
            <a:tailEnd type="none" w="med" len="med"/>
          </a:ln>
        </p:spPr>
        <p:style>
          <a:lnRef idx="1">
            <a:schemeClr val="dk1"/>
          </a:lnRef>
          <a:fillRef idx="0">
            <a:schemeClr val="dk1"/>
          </a:fillRef>
          <a:effectRef idx="0">
            <a:schemeClr val="dk1"/>
          </a:effectRef>
          <a:fontRef idx="minor">
            <a:schemeClr val="tx1"/>
          </a:fontRef>
        </p:style>
      </p:cxnSp>
      <p:sp>
        <p:nvSpPr>
          <p:cNvPr id="20" name="タイトル 1">
            <a:extLst>
              <a:ext uri="{FF2B5EF4-FFF2-40B4-BE49-F238E27FC236}">
                <a16:creationId xmlns:a16="http://schemas.microsoft.com/office/drawing/2014/main" id="{45C46D17-F7B5-8769-EDD5-8DBE0142E170}"/>
              </a:ext>
            </a:extLst>
          </p:cNvPr>
          <p:cNvSpPr txBox="1">
            <a:spLocks/>
          </p:cNvSpPr>
          <p:nvPr/>
        </p:nvSpPr>
        <p:spPr>
          <a:xfrm>
            <a:off x="135793" y="85771"/>
            <a:ext cx="8897143" cy="257143"/>
          </a:xfrm>
          <a:prstGeom prst="rect">
            <a:avLst/>
          </a:prstGeom>
        </p:spPr>
        <p:txBody>
          <a:bodyPr lIns="0" tIns="0" rIns="0" bIns="0" anchor="b" anchorCtr="0"/>
          <a:lstStyle>
            <a:lvl1pPr algn="l" defTabSz="905828" rtl="0" eaLnBrk="1" fontAlgn="base" hangingPunct="1">
              <a:spcBef>
                <a:spcPct val="0"/>
              </a:spcBef>
              <a:spcAft>
                <a:spcPct val="0"/>
              </a:spcAft>
              <a:defRPr kumimoji="1" sz="16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2pPr>
            <a:lvl3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3pPr>
            <a:lvl4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4pPr>
            <a:lvl5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5pPr>
            <a:lvl6pPr marL="610956"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6pPr>
            <a:lvl7pPr marL="1221913"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7pPr>
            <a:lvl8pPr marL="1832869"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8pPr>
            <a:lvl9pPr marL="2443825"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9pPr>
          </a:lstStyle>
          <a:p>
            <a:pPr defTabSz="647033"/>
            <a:r>
              <a:rPr lang="en-US" altLang="ja-JP" sz="1200" dirty="0">
                <a:solidFill>
                  <a:prstClr val="black"/>
                </a:solidFill>
                <a:latin typeface="+mn-ea"/>
                <a:ea typeface="+mn-ea"/>
              </a:rPr>
              <a:t>01.4_</a:t>
            </a:r>
            <a:r>
              <a:rPr lang="ja-JP" altLang="en-US" sz="1200" dirty="0">
                <a:solidFill>
                  <a:prstClr val="black"/>
                </a:solidFill>
                <a:latin typeface="+mn-ea"/>
                <a:ea typeface="+mn-ea"/>
              </a:rPr>
              <a:t>双方向番号ポータビリティ対応</a:t>
            </a:r>
            <a:r>
              <a:rPr lang="en-US" altLang="ja-JP" sz="1200" dirty="0">
                <a:solidFill>
                  <a:prstClr val="black"/>
                </a:solidFill>
                <a:latin typeface="+mn-ea"/>
                <a:ea typeface="+mn-ea"/>
              </a:rPr>
              <a:t>_</a:t>
            </a:r>
            <a:r>
              <a:rPr lang="ja-JP" altLang="en-US" sz="1200" dirty="0">
                <a:solidFill>
                  <a:prstClr val="black"/>
                </a:solidFill>
                <a:latin typeface="+mn-ea"/>
                <a:ea typeface="+mn-ea"/>
              </a:rPr>
              <a:t>設備連携</a:t>
            </a:r>
            <a:endParaRPr lang="ja-JP" altLang="en-US" sz="1200" kern="0" dirty="0">
              <a:solidFill>
                <a:prstClr val="black"/>
              </a:solidFill>
              <a:latin typeface="+mn-ea"/>
              <a:ea typeface="+mn-ea"/>
            </a:endParaRPr>
          </a:p>
        </p:txBody>
      </p:sp>
    </p:spTree>
    <p:extLst>
      <p:ext uri="{BB962C8B-B14F-4D97-AF65-F5344CB8AC3E}">
        <p14:creationId xmlns:p14="http://schemas.microsoft.com/office/powerpoint/2010/main" val="3671450173"/>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Group 2"/>
          <p:cNvGraphicFramePr>
            <a:graphicFrameLocks noGrp="1"/>
          </p:cNvGraphicFramePr>
          <p:nvPr>
            <p:extLst>
              <p:ext uri="{D42A27DB-BD31-4B8C-83A1-F6EECF244321}">
                <p14:modId xmlns:p14="http://schemas.microsoft.com/office/powerpoint/2010/main" val="382432073"/>
              </p:ext>
            </p:extLst>
          </p:nvPr>
        </p:nvGraphicFramePr>
        <p:xfrm>
          <a:off x="251520" y="1636129"/>
          <a:ext cx="8692909" cy="4757964"/>
        </p:xfrm>
        <a:graphic>
          <a:graphicData uri="http://schemas.openxmlformats.org/drawingml/2006/table">
            <a:tbl>
              <a:tblPr/>
              <a:tblGrid>
                <a:gridCol w="8692909">
                  <a:extLst>
                    <a:ext uri="{9D8B030D-6E8A-4147-A177-3AD203B41FA5}">
                      <a16:colId xmlns:a16="http://schemas.microsoft.com/office/drawing/2014/main" val="20000"/>
                    </a:ext>
                  </a:extLst>
                </a:gridCol>
              </a:tblGrid>
              <a:tr h="4757964">
                <a:tc>
                  <a:txBody>
                    <a:bodyPr/>
                    <a:lstStyle>
                      <a:lvl1pPr algn="l" defTabSz="990600">
                        <a:spcBef>
                          <a:spcPct val="20000"/>
                        </a:spcBef>
                        <a:defRPr kumimoji="1" sz="2700">
                          <a:solidFill>
                            <a:schemeClr val="tx1"/>
                          </a:solidFill>
                          <a:latin typeface="Times New Roman" pitchFamily="18" charset="0"/>
                          <a:ea typeface="ＭＳ Ｐゴシック" pitchFamily="50" charset="-128"/>
                        </a:defRPr>
                      </a:lvl1pPr>
                      <a:lvl2pPr marL="534988" algn="l" defTabSz="990600">
                        <a:spcBef>
                          <a:spcPct val="20000"/>
                        </a:spcBef>
                        <a:defRPr kumimoji="1" sz="2400">
                          <a:solidFill>
                            <a:schemeClr val="tx1"/>
                          </a:solidFill>
                          <a:latin typeface="Times New Roman" pitchFamily="18" charset="0"/>
                          <a:ea typeface="ＭＳ Ｐゴシック" pitchFamily="50" charset="-128"/>
                        </a:defRPr>
                      </a:lvl2pPr>
                      <a:lvl3pPr marL="1023938" algn="l" defTabSz="990600">
                        <a:spcBef>
                          <a:spcPct val="20000"/>
                        </a:spcBef>
                        <a:defRPr kumimoji="1" sz="2000">
                          <a:solidFill>
                            <a:schemeClr val="tx1"/>
                          </a:solidFill>
                          <a:latin typeface="Times New Roman" pitchFamily="18" charset="0"/>
                          <a:ea typeface="ＭＳ Ｐゴシック" pitchFamily="50" charset="-128"/>
                        </a:defRPr>
                      </a:lvl3pPr>
                      <a:lvl4pPr marL="1485900" algn="l" defTabSz="990600">
                        <a:spcBef>
                          <a:spcPct val="20000"/>
                        </a:spcBef>
                        <a:defRPr kumimoji="1">
                          <a:solidFill>
                            <a:schemeClr val="tx1"/>
                          </a:solidFill>
                          <a:latin typeface="Times New Roman" pitchFamily="18" charset="0"/>
                          <a:ea typeface="ＭＳ Ｐゴシック" pitchFamily="50" charset="-128"/>
                        </a:defRPr>
                      </a:lvl4pPr>
                      <a:lvl5pPr marL="1981200" algn="l" defTabSz="990600">
                        <a:spcBef>
                          <a:spcPct val="20000"/>
                        </a:spcBef>
                        <a:defRPr kumimoji="1">
                          <a:solidFill>
                            <a:schemeClr val="tx1"/>
                          </a:solidFill>
                          <a:latin typeface="Times New Roman" pitchFamily="18" charset="0"/>
                          <a:ea typeface="ＭＳ Ｐゴシック" pitchFamily="50" charset="-128"/>
                        </a:defRPr>
                      </a:lvl5pPr>
                      <a:lvl6pPr marL="2438400" defTabSz="990600" fontAlgn="base">
                        <a:spcBef>
                          <a:spcPct val="20000"/>
                        </a:spcBef>
                        <a:spcAft>
                          <a:spcPct val="0"/>
                        </a:spcAft>
                        <a:defRPr kumimoji="1">
                          <a:solidFill>
                            <a:schemeClr val="tx1"/>
                          </a:solidFill>
                          <a:latin typeface="Times New Roman" pitchFamily="18" charset="0"/>
                          <a:ea typeface="ＭＳ Ｐゴシック" pitchFamily="50" charset="-128"/>
                        </a:defRPr>
                      </a:lvl6pPr>
                      <a:lvl7pPr marL="2895600" defTabSz="990600" fontAlgn="base">
                        <a:spcBef>
                          <a:spcPct val="20000"/>
                        </a:spcBef>
                        <a:spcAft>
                          <a:spcPct val="0"/>
                        </a:spcAft>
                        <a:defRPr kumimoji="1">
                          <a:solidFill>
                            <a:schemeClr val="tx1"/>
                          </a:solidFill>
                          <a:latin typeface="Times New Roman" pitchFamily="18" charset="0"/>
                          <a:ea typeface="ＭＳ Ｐゴシック" pitchFamily="50" charset="-128"/>
                        </a:defRPr>
                      </a:lvl7pPr>
                      <a:lvl8pPr marL="3352800" defTabSz="990600" fontAlgn="base">
                        <a:spcBef>
                          <a:spcPct val="20000"/>
                        </a:spcBef>
                        <a:spcAft>
                          <a:spcPct val="0"/>
                        </a:spcAft>
                        <a:defRPr kumimoji="1">
                          <a:solidFill>
                            <a:schemeClr val="tx1"/>
                          </a:solidFill>
                          <a:latin typeface="Times New Roman" pitchFamily="18" charset="0"/>
                          <a:ea typeface="ＭＳ Ｐゴシック" pitchFamily="50" charset="-128"/>
                        </a:defRPr>
                      </a:lvl8pPr>
                      <a:lvl9pPr marL="3810000" defTabSz="990600" fontAlgn="base">
                        <a:spcBef>
                          <a:spcPct val="20000"/>
                        </a:spcBef>
                        <a:spcAft>
                          <a:spcPct val="0"/>
                        </a:spcAft>
                        <a:defRPr kumimoji="1">
                          <a:solidFill>
                            <a:schemeClr val="tx1"/>
                          </a:solidFill>
                          <a:latin typeface="Times New Roman" pitchFamily="18" charset="0"/>
                          <a:ea typeface="ＭＳ Ｐゴシック" pitchFamily="50" charset="-128"/>
                        </a:defRPr>
                      </a:lvl9pPr>
                    </a:lstStyle>
                    <a:p>
                      <a:pPr marL="0" marR="0" lvl="0" indent="0" algn="ctr" defTabSz="990600" rtl="0" eaLnBrk="1" fontAlgn="base" latinLnBrk="0" hangingPunct="1">
                        <a:lnSpc>
                          <a:spcPct val="100000"/>
                        </a:lnSpc>
                        <a:spcBef>
                          <a:spcPct val="50000"/>
                        </a:spcBef>
                        <a:spcAft>
                          <a:spcPct val="0"/>
                        </a:spcAft>
                        <a:buClrTx/>
                        <a:buSzTx/>
                        <a:buFontTx/>
                        <a:buNone/>
                        <a:tabLst/>
                      </a:pPr>
                      <a:endParaRPr kumimoji="1" lang="en-US" altLang="ja-JP" sz="700" b="0" i="0" u="none" strike="noStrike" cap="none" normalizeH="0" baseline="0" dirty="0">
                        <a:ln>
                          <a:noFill/>
                        </a:ln>
                        <a:solidFill>
                          <a:schemeClr val="tx1"/>
                        </a:solidFill>
                        <a:effectLst/>
                        <a:latin typeface="ＭＳ ゴシック" panose="020B0609070205080204" pitchFamily="49" charset="-128"/>
                        <a:ea typeface="ＭＳ ゴシック" panose="020B0609070205080204" pitchFamily="49" charset="-128"/>
                      </a:endParaRPr>
                    </a:p>
                  </a:txBody>
                  <a:tcPr marL="0" marR="0" marT="0" marB="0" anchor="ctr" horzOverflow="overflow">
                    <a:lnL w="9525" cap="flat" cmpd="sng" algn="ctr">
                      <a:solidFill>
                        <a:schemeClr val="tx1"/>
                      </a:solidFill>
                      <a:prstDash val="solid"/>
                      <a:round/>
                      <a:headEnd type="none" w="med" len="med"/>
                      <a:tailEnd type="none" w="med" len="med"/>
                    </a:lnL>
                    <a:lnR w="9525" cap="flat" cmpd="sng" algn="ctr">
                      <a:solidFill>
                        <a:schemeClr val="tx1"/>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bl>
          </a:graphicData>
        </a:graphic>
      </p:graphicFrame>
      <p:sp>
        <p:nvSpPr>
          <p:cNvPr id="2" name="コンテンツ プレースホルダー 5">
            <a:extLst>
              <a:ext uri="{FF2B5EF4-FFF2-40B4-BE49-F238E27FC236}">
                <a16:creationId xmlns:a16="http://schemas.microsoft.com/office/drawing/2014/main" id="{480C4550-40CC-A02A-2024-12BD49066476}"/>
              </a:ext>
            </a:extLst>
          </p:cNvPr>
          <p:cNvSpPr>
            <a:spLocks noGrp="1"/>
          </p:cNvSpPr>
          <p:nvPr>
            <p:ph sz="quarter" idx="10"/>
          </p:nvPr>
        </p:nvSpPr>
        <p:spPr>
          <a:xfrm>
            <a:off x="146229" y="471530"/>
            <a:ext cx="8897143" cy="966432"/>
          </a:xfrm>
        </p:spPr>
        <p:txBody>
          <a:bodyPr/>
          <a:lstStyle/>
          <a:p>
            <a:pPr marL="0" indent="0">
              <a:spcBef>
                <a:spcPts val="100"/>
              </a:spcBef>
              <a:buNone/>
            </a:pPr>
            <a:r>
              <a:rPr lang="ja-JP" altLang="en-US" sz="1000" u="sng" kern="0" dirty="0">
                <a:latin typeface="+mn-ea"/>
              </a:rPr>
              <a:t>３．４．０１ 　</a:t>
            </a:r>
            <a:r>
              <a:rPr lang="ja-JP" altLang="en-US" sz="1000" u="sng" kern="0" dirty="0">
                <a:latin typeface="+mn-ea"/>
                <a:ea typeface="+mn-ea"/>
              </a:rPr>
              <a:t>設備連携　</a:t>
            </a:r>
            <a:r>
              <a:rPr lang="en-US" altLang="ja-JP" sz="1000" u="sng" kern="0" dirty="0">
                <a:latin typeface="+mn-ea"/>
                <a:ea typeface="+mn-ea"/>
              </a:rPr>
              <a:t>SO</a:t>
            </a:r>
            <a:r>
              <a:rPr lang="ja-JP" altLang="en-US" sz="1000" u="sng" kern="0" dirty="0">
                <a:latin typeface="+mn-ea"/>
                <a:ea typeface="+mn-ea"/>
              </a:rPr>
              <a:t>流通機能</a:t>
            </a:r>
            <a:br>
              <a:rPr lang="en-US" altLang="ja-JP" sz="1000" u="sng" kern="0" dirty="0">
                <a:latin typeface="+mn-ea"/>
                <a:ea typeface="+mn-ea"/>
              </a:rPr>
            </a:br>
            <a:r>
              <a:rPr lang="ja-JP" altLang="en-US" sz="1000" kern="0" dirty="0">
                <a:latin typeface="+mn-ea"/>
                <a:ea typeface="+mn-ea"/>
              </a:rPr>
              <a:t>　</a:t>
            </a:r>
            <a:r>
              <a:rPr lang="en-US" altLang="ja-JP" sz="1000" kern="0" dirty="0">
                <a:latin typeface="+mn-ea"/>
                <a:ea typeface="+mn-ea"/>
              </a:rPr>
              <a:t>【</a:t>
            </a:r>
            <a:r>
              <a:rPr lang="ja-JP" altLang="en-US" sz="1000" kern="0" dirty="0">
                <a:latin typeface="+mn-ea"/>
                <a:ea typeface="+mn-ea"/>
              </a:rPr>
              <a:t>ア</a:t>
            </a:r>
            <a:r>
              <a:rPr lang="en-US" altLang="ja-JP" sz="1000" kern="0" dirty="0">
                <a:latin typeface="+mn-ea"/>
                <a:ea typeface="+mn-ea"/>
              </a:rPr>
              <a:t>】</a:t>
            </a:r>
            <a:r>
              <a:rPr lang="ja-JP" altLang="en-US" sz="1000" kern="0" dirty="0">
                <a:latin typeface="+mn-ea"/>
                <a:ea typeface="+mn-ea"/>
              </a:rPr>
              <a:t>、</a:t>
            </a:r>
            <a:r>
              <a:rPr lang="en-US" altLang="ja-JP" sz="1000" kern="0" dirty="0">
                <a:latin typeface="+mn-ea"/>
                <a:ea typeface="+mn-ea"/>
              </a:rPr>
              <a:t> 【</a:t>
            </a:r>
            <a:r>
              <a:rPr lang="ja-JP" altLang="en-US" sz="1000" kern="0" dirty="0">
                <a:latin typeface="+mn-ea"/>
                <a:ea typeface="+mn-ea"/>
              </a:rPr>
              <a:t>イ</a:t>
            </a:r>
            <a:r>
              <a:rPr lang="en-US" altLang="ja-JP" sz="1000" kern="0" dirty="0">
                <a:latin typeface="+mn-ea"/>
                <a:ea typeface="+mn-ea"/>
              </a:rPr>
              <a:t>】</a:t>
            </a:r>
            <a:r>
              <a:rPr lang="ja-JP" altLang="en-US" sz="1000" kern="0" dirty="0">
                <a:solidFill>
                  <a:srgbClr val="000000"/>
                </a:solidFill>
                <a:latin typeface="+mn-ea"/>
                <a:ea typeface="+mn-ea"/>
              </a:rPr>
              <a:t>、</a:t>
            </a:r>
            <a:r>
              <a:rPr lang="en-US" altLang="ja-JP" sz="1000" kern="0" dirty="0">
                <a:latin typeface="+mn-ea"/>
                <a:ea typeface="+mn-ea"/>
              </a:rPr>
              <a:t> 【</a:t>
            </a:r>
            <a:r>
              <a:rPr lang="ja-JP" altLang="en-US" sz="1000" kern="0" dirty="0">
                <a:latin typeface="+mn-ea"/>
                <a:ea typeface="+mn-ea"/>
              </a:rPr>
              <a:t>オ</a:t>
            </a:r>
            <a:r>
              <a:rPr lang="en-US" altLang="ja-JP" sz="1000" kern="0" dirty="0">
                <a:latin typeface="+mn-ea"/>
                <a:ea typeface="+mn-ea"/>
              </a:rPr>
              <a:t>】 </a:t>
            </a:r>
            <a:r>
              <a:rPr lang="en-US" altLang="ja-JP" sz="1000" kern="1200" dirty="0">
                <a:latin typeface="+mn-ea"/>
                <a:ea typeface="+mn-ea"/>
              </a:rPr>
              <a:t>【</a:t>
            </a:r>
            <a:r>
              <a:rPr lang="ja-JP" altLang="en-US" sz="1000" kern="1200" dirty="0">
                <a:latin typeface="+mn-ea"/>
                <a:ea typeface="+mn-ea"/>
              </a:rPr>
              <a:t>ひかり電話ポートイン：有派遣工事、無派遣工事、メタル電話ポートイン</a:t>
            </a:r>
            <a:r>
              <a:rPr lang="en-US" altLang="ja-JP" sz="1000" kern="1200" dirty="0">
                <a:latin typeface="+mn-ea"/>
                <a:ea typeface="+mn-ea"/>
              </a:rPr>
              <a:t>】</a:t>
            </a:r>
          </a:p>
          <a:p>
            <a:pPr marL="0" indent="0">
              <a:spcBef>
                <a:spcPts val="100"/>
              </a:spcBef>
              <a:buNone/>
            </a:pPr>
            <a:r>
              <a:rPr lang="ja-JP" altLang="en-US" sz="1000" dirty="0">
                <a:latin typeface="+mn-ea"/>
                <a:ea typeface="+mn-ea"/>
              </a:rPr>
              <a:t>　設備連携にてアクセス</a:t>
            </a:r>
            <a:r>
              <a:rPr lang="en-US" altLang="ja-JP" sz="1000" dirty="0">
                <a:latin typeface="+mn-ea"/>
                <a:ea typeface="+mn-ea"/>
              </a:rPr>
              <a:t>PF(</a:t>
            </a:r>
            <a:r>
              <a:rPr lang="ja-JP" altLang="en-US" sz="1000" dirty="0">
                <a:latin typeface="+mn-ea"/>
                <a:ea typeface="+mn-ea"/>
              </a:rPr>
              <a:t>オーダ制御</a:t>
            </a:r>
            <a:r>
              <a:rPr lang="en-US" altLang="ja-JP" sz="1000" dirty="0">
                <a:latin typeface="+mn-ea"/>
                <a:ea typeface="+mn-ea"/>
              </a:rPr>
              <a:t>)</a:t>
            </a:r>
            <a:r>
              <a:rPr lang="ja-JP" altLang="en-US" sz="1000" dirty="0">
                <a:latin typeface="+mn-ea"/>
                <a:ea typeface="+mn-ea"/>
              </a:rPr>
              <a:t>の処理結果</a:t>
            </a:r>
            <a:r>
              <a:rPr lang="en-US" altLang="ja-JP" sz="1000" dirty="0">
                <a:latin typeface="+mn-ea"/>
                <a:ea typeface="+mn-ea"/>
              </a:rPr>
              <a:t>/</a:t>
            </a:r>
            <a:r>
              <a:rPr lang="ja-JP" altLang="en-US" sz="1000" dirty="0">
                <a:latin typeface="+mn-ea"/>
                <a:ea typeface="+mn-ea"/>
              </a:rPr>
              <a:t>エラー発生内容を設定し、</a:t>
            </a:r>
            <a:r>
              <a:rPr lang="en-US" altLang="ja-JP" sz="1000" dirty="0">
                <a:latin typeface="+mn-ea"/>
                <a:ea typeface="+mn-ea"/>
              </a:rPr>
              <a:t>BB-CASTAR</a:t>
            </a:r>
            <a:r>
              <a:rPr lang="ja-JP" altLang="en-US" sz="1000" dirty="0">
                <a:latin typeface="+mn-ea"/>
                <a:ea typeface="+mn-ea"/>
              </a:rPr>
              <a:t>に返却する。</a:t>
            </a:r>
            <a:endParaRPr lang="en-US" altLang="ja-JP" sz="1000" dirty="0">
              <a:latin typeface="+mn-ea"/>
              <a:ea typeface="+mn-ea"/>
            </a:endParaRPr>
          </a:p>
          <a:p>
            <a:pPr marL="0" indent="0">
              <a:spcBef>
                <a:spcPts val="100"/>
              </a:spcBef>
              <a:buNone/>
            </a:pPr>
            <a:r>
              <a:rPr lang="ja-JP" altLang="en-US" sz="1000" dirty="0">
                <a:latin typeface="+mn-ea"/>
                <a:ea typeface="+mn-ea"/>
              </a:rPr>
              <a:t>　また、流通内容についてのチェック処理は設備連携では実施していない。</a:t>
            </a:r>
            <a:endParaRPr lang="en-US" altLang="ja-JP" sz="1000" dirty="0">
              <a:latin typeface="+mn-ea"/>
              <a:ea typeface="+mn-ea"/>
            </a:endParaRPr>
          </a:p>
          <a:p>
            <a:pPr marL="0" indent="0">
              <a:spcBef>
                <a:spcPts val="100"/>
              </a:spcBef>
              <a:buNone/>
            </a:pPr>
            <a:r>
              <a:rPr lang="ja-JP" altLang="en-US" sz="1000" dirty="0">
                <a:latin typeface="+mn-ea"/>
                <a:ea typeface="+mn-ea"/>
              </a:rPr>
              <a:t>　以下に、工事結果情報流通</a:t>
            </a:r>
            <a:r>
              <a:rPr lang="en-US" altLang="ja-JP" sz="1000" dirty="0">
                <a:latin typeface="+mn-ea"/>
                <a:ea typeface="+mn-ea"/>
              </a:rPr>
              <a:t>(</a:t>
            </a:r>
            <a:r>
              <a:rPr lang="ja-JP" altLang="en-US" sz="1000" dirty="0">
                <a:latin typeface="+mn-ea"/>
                <a:ea typeface="+mn-ea"/>
              </a:rPr>
              <a:t>番ポ工事</a:t>
            </a:r>
            <a:r>
              <a:rPr lang="en-US" altLang="ja-JP" sz="1000" dirty="0">
                <a:latin typeface="+mn-ea"/>
                <a:ea typeface="+mn-ea"/>
              </a:rPr>
              <a:t>)</a:t>
            </a:r>
            <a:r>
              <a:rPr lang="ja-JP" altLang="en-US" sz="1000" dirty="0">
                <a:latin typeface="+mn-ea"/>
                <a:ea typeface="+mn-ea"/>
              </a:rPr>
              <a:t>の場合の</a:t>
            </a:r>
            <a:r>
              <a:rPr lang="en-US" altLang="ja-JP" sz="1000" dirty="0">
                <a:latin typeface="+mn-ea"/>
                <a:ea typeface="+mn-ea"/>
              </a:rPr>
              <a:t>OUT</a:t>
            </a:r>
            <a:r>
              <a:rPr lang="ja-JP" altLang="en-US" sz="1000" dirty="0">
                <a:latin typeface="+mn-ea"/>
                <a:ea typeface="+mn-ea"/>
              </a:rPr>
              <a:t>電文の返却値について示す。</a:t>
            </a:r>
            <a:endParaRPr lang="en-US" altLang="ja-JP" sz="1000" dirty="0">
              <a:latin typeface="+mn-ea"/>
              <a:ea typeface="+mn-ea"/>
            </a:endParaRPr>
          </a:p>
        </p:txBody>
      </p:sp>
      <p:sp>
        <p:nvSpPr>
          <p:cNvPr id="30" name="正方形/長方形 29">
            <a:extLst>
              <a:ext uri="{FF2B5EF4-FFF2-40B4-BE49-F238E27FC236}">
                <a16:creationId xmlns:a16="http://schemas.microsoft.com/office/drawing/2014/main" id="{457CD35A-4A00-5799-0251-7A35769726BB}"/>
              </a:ext>
            </a:extLst>
          </p:cNvPr>
          <p:cNvSpPr/>
          <p:nvPr/>
        </p:nvSpPr>
        <p:spPr bwMode="auto">
          <a:xfrm>
            <a:off x="3903354" y="1937406"/>
            <a:ext cx="1028686" cy="610782"/>
          </a:xfrm>
          <a:prstGeom prst="rect">
            <a:avLst/>
          </a:prstGeom>
          <a:solidFill>
            <a:srgbClr val="FFCCFF"/>
          </a:solidFill>
          <a:ln>
            <a:solidFill>
              <a:schemeClr val="tx1"/>
            </a:solidFill>
          </a:ln>
          <a:effectLst/>
        </p:spPr>
        <p:txBody>
          <a:bodyPr vert="horz" wrap="square" lIns="0" tIns="0" rIns="66764" bIns="33383" numCol="1" rtlCol="0" anchor="ctr" anchorCtr="0" compatLnSpc="1">
            <a:prstTxWarp prst="textNoShape">
              <a:avLst/>
            </a:prstTxWarp>
          </a:bodyPr>
          <a:lstStyle/>
          <a:p>
            <a:pPr marL="130405" indent="-130405" algn="ctr" defTabSz="1535370" fontAlgn="base">
              <a:lnSpc>
                <a:spcPct val="110000"/>
              </a:lnSpc>
              <a:spcBef>
                <a:spcPct val="30000"/>
              </a:spcBef>
              <a:spcAft>
                <a:spcPct val="0"/>
              </a:spcAft>
              <a:tabLst>
                <a:tab pos="707586" algn="l"/>
              </a:tabLst>
            </a:pPr>
            <a:r>
              <a:rPr kumimoji="0" lang="ja-JP" altLang="en-US" sz="1000" dirty="0">
                <a:latin typeface="+mn-ea"/>
                <a:cs typeface="Meiryo UI" panose="020B0604030504040204" pitchFamily="50" charset="-128"/>
              </a:rPr>
              <a:t>設備連携</a:t>
            </a:r>
          </a:p>
        </p:txBody>
      </p:sp>
      <p:sp>
        <p:nvSpPr>
          <p:cNvPr id="35" name="正方形/長方形 34">
            <a:extLst>
              <a:ext uri="{FF2B5EF4-FFF2-40B4-BE49-F238E27FC236}">
                <a16:creationId xmlns:a16="http://schemas.microsoft.com/office/drawing/2014/main" id="{97726F12-9F66-F1F6-DE10-3079493D8462}"/>
              </a:ext>
            </a:extLst>
          </p:cNvPr>
          <p:cNvSpPr/>
          <p:nvPr/>
        </p:nvSpPr>
        <p:spPr bwMode="auto">
          <a:xfrm>
            <a:off x="1331640" y="1937406"/>
            <a:ext cx="1028686" cy="610782"/>
          </a:xfrm>
          <a:prstGeom prst="rect">
            <a:avLst/>
          </a:prstGeom>
          <a:solidFill>
            <a:srgbClr val="CCFFCC"/>
          </a:solidFill>
          <a:ln>
            <a:solidFill>
              <a:schemeClr val="tx1"/>
            </a:solidFill>
          </a:ln>
          <a:effectLst/>
        </p:spPr>
        <p:txBody>
          <a:bodyPr vert="horz" wrap="square" lIns="0" tIns="0" rIns="66764" bIns="33383" numCol="1" rtlCol="0" anchor="ctr" anchorCtr="0" compatLnSpc="1">
            <a:prstTxWarp prst="textNoShape">
              <a:avLst/>
            </a:prstTxWarp>
          </a:bodyPr>
          <a:lstStyle/>
          <a:p>
            <a:pPr marL="130405" indent="-130405" algn="ctr" defTabSz="1535370" fontAlgn="base">
              <a:lnSpc>
                <a:spcPct val="110000"/>
              </a:lnSpc>
              <a:spcBef>
                <a:spcPct val="30000"/>
              </a:spcBef>
              <a:spcAft>
                <a:spcPct val="0"/>
              </a:spcAft>
              <a:tabLst>
                <a:tab pos="707586" algn="l"/>
              </a:tabLst>
            </a:pPr>
            <a:r>
              <a:rPr kumimoji="0" lang="en-US" altLang="ja-JP" sz="1000" dirty="0">
                <a:latin typeface="+mn-ea"/>
                <a:cs typeface="Meiryo UI" panose="020B0604030504040204" pitchFamily="50" charset="-128"/>
              </a:rPr>
              <a:t>BB-CASTAR</a:t>
            </a:r>
          </a:p>
        </p:txBody>
      </p:sp>
      <p:sp>
        <p:nvSpPr>
          <p:cNvPr id="36" name="正方形/長方形 35">
            <a:extLst>
              <a:ext uri="{FF2B5EF4-FFF2-40B4-BE49-F238E27FC236}">
                <a16:creationId xmlns:a16="http://schemas.microsoft.com/office/drawing/2014/main" id="{8AEB88F1-EA15-B9CA-67BF-8AA4BDAEBF2C}"/>
              </a:ext>
            </a:extLst>
          </p:cNvPr>
          <p:cNvSpPr/>
          <p:nvPr/>
        </p:nvSpPr>
        <p:spPr bwMode="auto">
          <a:xfrm>
            <a:off x="6475068" y="1937406"/>
            <a:ext cx="1028686" cy="610782"/>
          </a:xfrm>
          <a:prstGeom prst="rect">
            <a:avLst/>
          </a:prstGeom>
          <a:solidFill>
            <a:srgbClr val="FFFF99"/>
          </a:solidFill>
          <a:ln>
            <a:solidFill>
              <a:schemeClr val="tx1"/>
            </a:solidFill>
          </a:ln>
          <a:effectLst/>
        </p:spPr>
        <p:txBody>
          <a:bodyPr vert="horz" wrap="square" lIns="0" tIns="0" rIns="66764" bIns="33383" numCol="1" rtlCol="0" anchor="ctr" anchorCtr="0" compatLnSpc="1">
            <a:prstTxWarp prst="textNoShape">
              <a:avLst/>
            </a:prstTxWarp>
          </a:bodyPr>
          <a:lstStyle/>
          <a:p>
            <a:pPr marL="130405" indent="-130405" algn="ctr" defTabSz="1535370" fontAlgn="base">
              <a:lnSpc>
                <a:spcPct val="110000"/>
              </a:lnSpc>
              <a:spcBef>
                <a:spcPct val="30000"/>
              </a:spcBef>
              <a:spcAft>
                <a:spcPct val="0"/>
              </a:spcAft>
              <a:tabLst>
                <a:tab pos="707586" algn="l"/>
              </a:tabLst>
            </a:pPr>
            <a:r>
              <a:rPr kumimoji="0" lang="ja-JP" altLang="en-US" sz="1000" dirty="0">
                <a:latin typeface="+mn-ea"/>
                <a:cs typeface="Meiryo UI" panose="020B0604030504040204" pitchFamily="50" charset="-128"/>
              </a:rPr>
              <a:t>オーダ制御</a:t>
            </a:r>
          </a:p>
        </p:txBody>
      </p:sp>
      <p:cxnSp>
        <p:nvCxnSpPr>
          <p:cNvPr id="37" name="直線矢印コネクタ 36">
            <a:extLst>
              <a:ext uri="{FF2B5EF4-FFF2-40B4-BE49-F238E27FC236}">
                <a16:creationId xmlns:a16="http://schemas.microsoft.com/office/drawing/2014/main" id="{F686CF77-C719-89AC-46D4-6D73F1E4190A}"/>
              </a:ext>
            </a:extLst>
          </p:cNvPr>
          <p:cNvCxnSpPr/>
          <p:nvPr/>
        </p:nvCxnSpPr>
        <p:spPr bwMode="auto">
          <a:xfrm>
            <a:off x="2360326" y="2169374"/>
            <a:ext cx="1543029" cy="0"/>
          </a:xfrm>
          <a:prstGeom prst="straightConnector1">
            <a:avLst/>
          </a:prstGeom>
          <a:noFill/>
          <a:ln w="12700" cap="flat" cmpd="sng" algn="ctr">
            <a:solidFill>
              <a:schemeClr val="tx1"/>
            </a:solidFill>
            <a:prstDash val="solid"/>
            <a:round/>
            <a:headEnd type="none" w="med" len="med"/>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8" name="直線矢印コネクタ 37">
            <a:extLst>
              <a:ext uri="{FF2B5EF4-FFF2-40B4-BE49-F238E27FC236}">
                <a16:creationId xmlns:a16="http://schemas.microsoft.com/office/drawing/2014/main" id="{F787DD7B-F6BF-E945-CFDC-D81B59B2061B}"/>
              </a:ext>
            </a:extLst>
          </p:cNvPr>
          <p:cNvCxnSpPr/>
          <p:nvPr/>
        </p:nvCxnSpPr>
        <p:spPr bwMode="auto">
          <a:xfrm>
            <a:off x="4932040" y="2167601"/>
            <a:ext cx="1543029" cy="0"/>
          </a:xfrm>
          <a:prstGeom prst="straightConnector1">
            <a:avLst/>
          </a:prstGeom>
          <a:noFill/>
          <a:ln w="12700" cap="flat" cmpd="sng" algn="ctr">
            <a:solidFill>
              <a:schemeClr val="tx1"/>
            </a:solidFill>
            <a:prstDash val="solid"/>
            <a:round/>
            <a:headEnd type="none" w="med" len="med"/>
            <a:tailEnd type="arrow"/>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9" name="直線矢印コネクタ 38">
            <a:extLst>
              <a:ext uri="{FF2B5EF4-FFF2-40B4-BE49-F238E27FC236}">
                <a16:creationId xmlns:a16="http://schemas.microsoft.com/office/drawing/2014/main" id="{3793DDB6-512A-FFF4-6144-188567AE9EF6}"/>
              </a:ext>
            </a:extLst>
          </p:cNvPr>
          <p:cNvCxnSpPr/>
          <p:nvPr/>
        </p:nvCxnSpPr>
        <p:spPr bwMode="auto">
          <a:xfrm>
            <a:off x="4932040" y="2297960"/>
            <a:ext cx="1543029" cy="0"/>
          </a:xfrm>
          <a:prstGeom prst="straightConnector1">
            <a:avLst/>
          </a:prstGeom>
          <a:noFill/>
          <a:ln w="19050" cap="flat" cmpd="sng" algn="ctr">
            <a:solidFill>
              <a:srgbClr val="0000FF"/>
            </a:solidFill>
            <a:prstDash val="solid"/>
            <a:round/>
            <a:headEnd type="arrow"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40" name="直線矢印コネクタ 39">
            <a:extLst>
              <a:ext uri="{FF2B5EF4-FFF2-40B4-BE49-F238E27FC236}">
                <a16:creationId xmlns:a16="http://schemas.microsoft.com/office/drawing/2014/main" id="{6E610329-6032-E119-BB2D-13F9A666A869}"/>
              </a:ext>
            </a:extLst>
          </p:cNvPr>
          <p:cNvCxnSpPr/>
          <p:nvPr/>
        </p:nvCxnSpPr>
        <p:spPr bwMode="auto">
          <a:xfrm>
            <a:off x="2367201" y="2297960"/>
            <a:ext cx="1543029" cy="0"/>
          </a:xfrm>
          <a:prstGeom prst="straightConnector1">
            <a:avLst/>
          </a:prstGeom>
          <a:noFill/>
          <a:ln w="19050" cap="flat" cmpd="sng" algn="ctr">
            <a:solidFill>
              <a:srgbClr val="0000FF"/>
            </a:solidFill>
            <a:prstDash val="solid"/>
            <a:round/>
            <a:headEnd type="arrow" w="med" len="med"/>
            <a:tailEnd type="none" w="med" len="me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41" name="テキスト ボックス 40">
            <a:extLst>
              <a:ext uri="{FF2B5EF4-FFF2-40B4-BE49-F238E27FC236}">
                <a16:creationId xmlns:a16="http://schemas.microsoft.com/office/drawing/2014/main" id="{70F67C70-EB9F-8DD8-18B1-154A4BD8AEBE}"/>
              </a:ext>
            </a:extLst>
          </p:cNvPr>
          <p:cNvSpPr txBox="1"/>
          <p:nvPr/>
        </p:nvSpPr>
        <p:spPr>
          <a:xfrm>
            <a:off x="3602326" y="2096814"/>
            <a:ext cx="134969" cy="141381"/>
          </a:xfrm>
          <a:prstGeom prst="rect">
            <a:avLst/>
          </a:prstGeom>
          <a:solidFill>
            <a:schemeClr val="bg1"/>
          </a:solidFill>
        </p:spPr>
        <p:txBody>
          <a:bodyPr wrap="none" lIns="12857" tIns="12857" rIns="12857" bIns="12857" rtlCol="0">
            <a:spAutoFit/>
          </a:bodyPr>
          <a:lstStyle/>
          <a:p>
            <a:r>
              <a:rPr lang="en-US" altLang="ja-JP" sz="750" dirty="0">
                <a:latin typeface="+mn-ea"/>
                <a:cs typeface="Meiryo UI" panose="020B0604030504040204" pitchFamily="50" charset="-128"/>
              </a:rPr>
              <a:t>IN</a:t>
            </a:r>
            <a:endParaRPr lang="ja-JP" altLang="en-US" sz="750" dirty="0">
              <a:latin typeface="+mn-ea"/>
              <a:cs typeface="Meiryo UI" panose="020B0604030504040204" pitchFamily="50" charset="-128"/>
            </a:endParaRPr>
          </a:p>
        </p:txBody>
      </p:sp>
      <p:sp>
        <p:nvSpPr>
          <p:cNvPr id="42" name="テキスト ボックス 41">
            <a:extLst>
              <a:ext uri="{FF2B5EF4-FFF2-40B4-BE49-F238E27FC236}">
                <a16:creationId xmlns:a16="http://schemas.microsoft.com/office/drawing/2014/main" id="{E83BF2C3-3C5E-2140-527D-4AF85B143A4E}"/>
              </a:ext>
            </a:extLst>
          </p:cNvPr>
          <p:cNvSpPr txBox="1"/>
          <p:nvPr/>
        </p:nvSpPr>
        <p:spPr>
          <a:xfrm>
            <a:off x="3563683" y="2233171"/>
            <a:ext cx="231149" cy="141381"/>
          </a:xfrm>
          <a:prstGeom prst="rect">
            <a:avLst/>
          </a:prstGeom>
          <a:solidFill>
            <a:schemeClr val="bg1"/>
          </a:solidFill>
        </p:spPr>
        <p:txBody>
          <a:bodyPr wrap="none" lIns="12857" tIns="12857" rIns="12857" bIns="12857" rtlCol="0">
            <a:spAutoFit/>
          </a:bodyPr>
          <a:lstStyle/>
          <a:p>
            <a:r>
              <a:rPr lang="en-US" altLang="ja-JP" sz="750" dirty="0">
                <a:latin typeface="+mn-ea"/>
                <a:cs typeface="Meiryo UI" panose="020B0604030504040204" pitchFamily="50" charset="-128"/>
              </a:rPr>
              <a:t>OUT</a:t>
            </a:r>
            <a:endParaRPr lang="ja-JP" altLang="en-US" sz="750" dirty="0">
              <a:latin typeface="+mn-ea"/>
              <a:cs typeface="Meiryo UI" panose="020B0604030504040204" pitchFamily="50" charset="-128"/>
            </a:endParaRPr>
          </a:p>
        </p:txBody>
      </p:sp>
      <p:sp>
        <p:nvSpPr>
          <p:cNvPr id="43" name="テキスト ボックス 42">
            <a:extLst>
              <a:ext uri="{FF2B5EF4-FFF2-40B4-BE49-F238E27FC236}">
                <a16:creationId xmlns:a16="http://schemas.microsoft.com/office/drawing/2014/main" id="{EB6C2DE8-20A1-2A16-456D-64395840DC4F}"/>
              </a:ext>
            </a:extLst>
          </p:cNvPr>
          <p:cNvSpPr txBox="1"/>
          <p:nvPr/>
        </p:nvSpPr>
        <p:spPr>
          <a:xfrm>
            <a:off x="6187496" y="2098206"/>
            <a:ext cx="134969" cy="141381"/>
          </a:xfrm>
          <a:prstGeom prst="rect">
            <a:avLst/>
          </a:prstGeom>
          <a:solidFill>
            <a:schemeClr val="bg1"/>
          </a:solidFill>
        </p:spPr>
        <p:txBody>
          <a:bodyPr wrap="none" lIns="12857" tIns="12857" rIns="12857" bIns="12857" rtlCol="0">
            <a:spAutoFit/>
          </a:bodyPr>
          <a:lstStyle/>
          <a:p>
            <a:r>
              <a:rPr lang="en-US" altLang="ja-JP" sz="750" dirty="0">
                <a:latin typeface="+mn-ea"/>
                <a:cs typeface="Meiryo UI" panose="020B0604030504040204" pitchFamily="50" charset="-128"/>
              </a:rPr>
              <a:t>IN</a:t>
            </a:r>
            <a:endParaRPr lang="ja-JP" altLang="en-US" sz="750" dirty="0">
              <a:latin typeface="+mn-ea"/>
              <a:cs typeface="Meiryo UI" panose="020B0604030504040204" pitchFamily="50" charset="-128"/>
            </a:endParaRPr>
          </a:p>
        </p:txBody>
      </p:sp>
      <p:sp>
        <p:nvSpPr>
          <p:cNvPr id="44" name="テキスト ボックス 43">
            <a:extLst>
              <a:ext uri="{FF2B5EF4-FFF2-40B4-BE49-F238E27FC236}">
                <a16:creationId xmlns:a16="http://schemas.microsoft.com/office/drawing/2014/main" id="{81DF1259-244F-9314-4470-7874F9A457EF}"/>
              </a:ext>
            </a:extLst>
          </p:cNvPr>
          <p:cNvSpPr txBox="1"/>
          <p:nvPr/>
        </p:nvSpPr>
        <p:spPr>
          <a:xfrm>
            <a:off x="6148853" y="2234563"/>
            <a:ext cx="231149" cy="141381"/>
          </a:xfrm>
          <a:prstGeom prst="rect">
            <a:avLst/>
          </a:prstGeom>
          <a:solidFill>
            <a:schemeClr val="bg1"/>
          </a:solidFill>
        </p:spPr>
        <p:txBody>
          <a:bodyPr wrap="none" lIns="12857" tIns="12857" rIns="12857" bIns="12857" rtlCol="0">
            <a:spAutoFit/>
          </a:bodyPr>
          <a:lstStyle/>
          <a:p>
            <a:r>
              <a:rPr lang="en-US" altLang="ja-JP" sz="750" dirty="0">
                <a:latin typeface="+mn-ea"/>
                <a:cs typeface="Meiryo UI" panose="020B0604030504040204" pitchFamily="50" charset="-128"/>
              </a:rPr>
              <a:t>OUT</a:t>
            </a:r>
            <a:endParaRPr lang="ja-JP" altLang="en-US" sz="750" dirty="0">
              <a:latin typeface="+mn-ea"/>
              <a:cs typeface="Meiryo UI" panose="020B0604030504040204" pitchFamily="50" charset="-128"/>
            </a:endParaRPr>
          </a:p>
        </p:txBody>
      </p:sp>
      <p:graphicFrame>
        <p:nvGraphicFramePr>
          <p:cNvPr id="45" name="表 44">
            <a:extLst>
              <a:ext uri="{FF2B5EF4-FFF2-40B4-BE49-F238E27FC236}">
                <a16:creationId xmlns:a16="http://schemas.microsoft.com/office/drawing/2014/main" id="{7B28CD7B-A5FB-AADF-CBE2-CB076FBD6888}"/>
              </a:ext>
            </a:extLst>
          </p:cNvPr>
          <p:cNvGraphicFramePr>
            <a:graphicFrameLocks noGrp="1"/>
          </p:cNvGraphicFramePr>
          <p:nvPr>
            <p:extLst>
              <p:ext uri="{D42A27DB-BD31-4B8C-83A1-F6EECF244321}">
                <p14:modId xmlns:p14="http://schemas.microsoft.com/office/powerpoint/2010/main" val="756671498"/>
              </p:ext>
            </p:extLst>
          </p:nvPr>
        </p:nvGraphicFramePr>
        <p:xfrm>
          <a:off x="5607554" y="4393840"/>
          <a:ext cx="2981930" cy="1285818"/>
        </p:xfrm>
        <a:graphic>
          <a:graphicData uri="http://schemas.openxmlformats.org/drawingml/2006/table">
            <a:tbl>
              <a:tblPr firstRow="1" bandRow="1">
                <a:tableStyleId>{5C22544A-7EE6-4342-B048-85BDC9FD1C3A}</a:tableStyleId>
              </a:tblPr>
              <a:tblGrid>
                <a:gridCol w="576000">
                  <a:extLst>
                    <a:ext uri="{9D8B030D-6E8A-4147-A177-3AD203B41FA5}">
                      <a16:colId xmlns:a16="http://schemas.microsoft.com/office/drawing/2014/main" val="3458061600"/>
                    </a:ext>
                  </a:extLst>
                </a:gridCol>
                <a:gridCol w="1976116">
                  <a:extLst>
                    <a:ext uri="{9D8B030D-6E8A-4147-A177-3AD203B41FA5}">
                      <a16:colId xmlns:a16="http://schemas.microsoft.com/office/drawing/2014/main" val="20000"/>
                    </a:ext>
                  </a:extLst>
                </a:gridCol>
                <a:gridCol w="429814">
                  <a:extLst>
                    <a:ext uri="{9D8B030D-6E8A-4147-A177-3AD203B41FA5}">
                      <a16:colId xmlns:a16="http://schemas.microsoft.com/office/drawing/2014/main" val="116142574"/>
                    </a:ext>
                  </a:extLst>
                </a:gridCol>
              </a:tblGrid>
              <a:tr h="155743">
                <a:tc gridSpan="3">
                  <a:txBody>
                    <a:bodyPr/>
                    <a:lstStyle/>
                    <a:p>
                      <a:pPr algn="ctr"/>
                      <a:r>
                        <a:rPr kumimoji="1" lang="ja-JP" altLang="en-US" sz="800" dirty="0">
                          <a:solidFill>
                            <a:sysClr val="windowText" lastClr="000000"/>
                          </a:solidFill>
                          <a:latin typeface="+mn-ea"/>
                          <a:ea typeface="+mn-ea"/>
                        </a:rPr>
                        <a:t>設備連携への返却値</a:t>
                      </a:r>
                    </a:p>
                  </a:txBody>
                  <a:tcPr marL="25714" marR="25714"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pPr algn="l"/>
                      <a:r>
                        <a:rPr kumimoji="1" lang="ja-JP" altLang="en-US" sz="1100" dirty="0">
                          <a:solidFill>
                            <a:sysClr val="windowText" lastClr="000000"/>
                          </a:solidFill>
                          <a:latin typeface="+mn-ea"/>
                          <a:ea typeface="+mn-ea"/>
                          <a:cs typeface="Meiryo UI" panose="020B0604030504040204" pitchFamily="50" charset="-128"/>
                        </a:rPr>
                        <a:t>設備連携への返却値</a:t>
                      </a:r>
                    </a:p>
                  </a:txBody>
                  <a:tcPr marL="36000" marR="36000" marT="25200" marB="252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tc hMerge="1">
                  <a:txBody>
                    <a:bodyPr/>
                    <a:lstStyle/>
                    <a:p>
                      <a:pPr algn="ctr"/>
                      <a:endParaRPr kumimoji="1" lang="ja-JP" altLang="en-US" sz="800" dirty="0">
                        <a:solidFill>
                          <a:sysClr val="windowText" lastClr="000000"/>
                        </a:solidFill>
                        <a:latin typeface="+mn-ea"/>
                        <a:ea typeface="+mn-ea"/>
                      </a:endParaRPr>
                    </a:p>
                  </a:txBody>
                  <a:tcPr marL="25714" marR="25714" marT="18000" marB="1800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0000"/>
                  </a:ext>
                </a:extLst>
              </a:tr>
              <a:tr h="123145">
                <a:tc>
                  <a:txBody>
                    <a:bodyPr/>
                    <a:lstStyle/>
                    <a:p>
                      <a:pPr algn="l" fontAlgn="t"/>
                      <a:r>
                        <a:rPr lang="en-US" altLang="ja-JP" sz="800" b="0" i="0" u="none" strike="noStrike" dirty="0">
                          <a:solidFill>
                            <a:srgbClr val="000000"/>
                          </a:solidFill>
                          <a:effectLst/>
                          <a:latin typeface="+mn-ea"/>
                          <a:ea typeface="+mn-ea"/>
                        </a:rPr>
                        <a:t>10011001</a:t>
                      </a:r>
                      <a:endParaRPr lang="ja-JP" altLang="en-US" sz="800" b="0" i="0" u="none" strike="noStrike" dirty="0">
                        <a:solidFill>
                          <a:srgbClr val="00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電文フォーマットエラー</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既存</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10001"/>
                  </a:ext>
                </a:extLst>
              </a:tr>
              <a:tr h="123145">
                <a:tc>
                  <a:txBody>
                    <a:bodyPr/>
                    <a:lstStyle/>
                    <a:p>
                      <a:pPr algn="l" fontAlgn="t"/>
                      <a:r>
                        <a:rPr lang="en-US" altLang="ja-JP" sz="800" b="1" i="0" u="none" strike="noStrike" dirty="0">
                          <a:solidFill>
                            <a:srgbClr val="FF0000"/>
                          </a:solidFill>
                          <a:effectLst/>
                          <a:latin typeface="+mn-ea"/>
                          <a:ea typeface="+mn-ea"/>
                        </a:rPr>
                        <a:t>10012000</a:t>
                      </a:r>
                      <a:endParaRPr lang="ja-JP" altLang="en-US" sz="800" b="1" i="0" u="none" strike="noStrike" dirty="0">
                        <a:solidFill>
                          <a:srgbClr val="FF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1" i="0" u="none" strike="noStrike" dirty="0">
                          <a:solidFill>
                            <a:srgbClr val="FF0000"/>
                          </a:solidFill>
                          <a:effectLst/>
                          <a:latin typeface="+mn-ea"/>
                          <a:ea typeface="+mn-ea"/>
                        </a:rPr>
                        <a:t>電文順序エラー</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1" i="0" u="none" strike="noStrike" dirty="0">
                          <a:solidFill>
                            <a:srgbClr val="FF0000"/>
                          </a:solidFill>
                          <a:effectLst/>
                          <a:latin typeface="+mn-ea"/>
                          <a:ea typeface="+mn-ea"/>
                        </a:rPr>
                        <a:t>新規</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3073316500"/>
                  </a:ext>
                </a:extLst>
              </a:tr>
              <a:tr h="123145">
                <a:tc>
                  <a:txBody>
                    <a:bodyPr/>
                    <a:lstStyle/>
                    <a:p>
                      <a:pPr algn="l" fontAlgn="t"/>
                      <a:r>
                        <a:rPr lang="en-US" altLang="ja-JP" sz="800" b="0" i="0" u="none" strike="noStrike" dirty="0">
                          <a:solidFill>
                            <a:srgbClr val="000000"/>
                          </a:solidFill>
                          <a:effectLst/>
                          <a:latin typeface="+mn-ea"/>
                          <a:ea typeface="+mn-ea"/>
                        </a:rPr>
                        <a:t>10019999</a:t>
                      </a:r>
                      <a:endParaRPr lang="ja-JP" altLang="en-US" sz="800" b="0" i="0" u="none" strike="noStrike" dirty="0">
                        <a:solidFill>
                          <a:srgbClr val="00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オーダ制御（</a:t>
                      </a:r>
                      <a:r>
                        <a:rPr lang="en-US" altLang="ja-JP" sz="800" b="0" i="0" u="none" strike="noStrike" dirty="0">
                          <a:solidFill>
                            <a:srgbClr val="000000"/>
                          </a:solidFill>
                          <a:effectLst/>
                          <a:latin typeface="+mn-ea"/>
                          <a:ea typeface="+mn-ea"/>
                        </a:rPr>
                        <a:t>BPM-AP(BPM</a:t>
                      </a:r>
                      <a:r>
                        <a:rPr lang="ja-JP" altLang="en-US" sz="800" b="0" i="0" u="none" strike="noStrike" dirty="0">
                          <a:solidFill>
                            <a:srgbClr val="000000"/>
                          </a:solidFill>
                          <a:effectLst/>
                          <a:latin typeface="+mn-ea"/>
                          <a:ea typeface="+mn-ea"/>
                        </a:rPr>
                        <a:t>層</a:t>
                      </a:r>
                      <a:r>
                        <a:rPr lang="en-US" altLang="ja-JP" sz="800" b="0" i="0" u="none" strike="noStrike" dirty="0">
                          <a:solidFill>
                            <a:srgbClr val="000000"/>
                          </a:solidFill>
                          <a:effectLst/>
                          <a:latin typeface="+mn-ea"/>
                          <a:ea typeface="+mn-ea"/>
                        </a:rPr>
                        <a:t>)</a:t>
                      </a:r>
                      <a:r>
                        <a:rPr lang="ja-JP" altLang="en-US" sz="800" b="0" i="0" u="none" strike="noStrike" dirty="0">
                          <a:solidFill>
                            <a:srgbClr val="000000"/>
                          </a:solidFill>
                          <a:effectLst/>
                          <a:latin typeface="+mn-ea"/>
                          <a:ea typeface="+mn-ea"/>
                        </a:rPr>
                        <a:t>サーバ）エラー</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marL="0" marR="0" lvl="0" indent="0" algn="l" defTabSz="872812" rtl="0" eaLnBrk="1" fontAlgn="t"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既存</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2643446339"/>
                  </a:ext>
                </a:extLst>
              </a:tr>
              <a:tr h="123145">
                <a:tc>
                  <a:txBody>
                    <a:bodyPr/>
                    <a:lstStyle/>
                    <a:p>
                      <a:pPr algn="l" fontAlgn="t"/>
                      <a:r>
                        <a:rPr lang="en-US" altLang="ja-JP" sz="800" b="0" i="0" u="none" strike="noStrike" dirty="0">
                          <a:solidFill>
                            <a:srgbClr val="000000"/>
                          </a:solidFill>
                          <a:effectLst/>
                          <a:latin typeface="+mn-ea"/>
                          <a:ea typeface="+mn-ea"/>
                        </a:rPr>
                        <a:t>10030000</a:t>
                      </a:r>
                      <a:endParaRPr lang="ja-JP" altLang="en-US" sz="800" b="0" i="0" u="none" strike="noStrike" dirty="0">
                        <a:solidFill>
                          <a:srgbClr val="00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オーダ制御予閉塞中</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marL="0" marR="0" lvl="0" indent="0" algn="l" defTabSz="872812" rtl="0" eaLnBrk="1" fontAlgn="t"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既存</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3364370081"/>
                  </a:ext>
                </a:extLst>
              </a:tr>
              <a:tr h="123145">
                <a:tc>
                  <a:txBody>
                    <a:bodyPr/>
                    <a:lstStyle/>
                    <a:p>
                      <a:pPr marL="0" marR="0" lvl="0" indent="0" algn="l" defTabSz="872812" rtl="0" eaLnBrk="1" fontAlgn="t" latinLnBrk="0" hangingPunct="1">
                        <a:lnSpc>
                          <a:spcPct val="100000"/>
                        </a:lnSpc>
                        <a:spcBef>
                          <a:spcPts val="0"/>
                        </a:spcBef>
                        <a:spcAft>
                          <a:spcPts val="0"/>
                        </a:spcAft>
                        <a:buClrTx/>
                        <a:buSzTx/>
                        <a:buFontTx/>
                        <a:buNone/>
                        <a:tabLst/>
                        <a:defRPr/>
                      </a:pPr>
                      <a:r>
                        <a:rPr lang="en-US" altLang="ja-JP" sz="800" b="0" i="0" u="none" strike="noStrike" dirty="0">
                          <a:solidFill>
                            <a:srgbClr val="000000"/>
                          </a:solidFill>
                          <a:effectLst/>
                          <a:latin typeface="+mn-ea"/>
                          <a:ea typeface="+mn-ea"/>
                        </a:rPr>
                        <a:t>10030001</a:t>
                      </a:r>
                      <a:endParaRPr lang="ja-JP" altLang="en-US" sz="800" b="0" i="0" u="none" strike="noStrike" dirty="0">
                        <a:solidFill>
                          <a:srgbClr val="00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オーダ制御セッション数オーバー</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marL="0" marR="0" lvl="0" indent="0" algn="l" defTabSz="872812" rtl="0" eaLnBrk="1" fontAlgn="t"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既存</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2022190565"/>
                  </a:ext>
                </a:extLst>
              </a:tr>
              <a:tr h="123145">
                <a:tc>
                  <a:txBody>
                    <a:bodyPr/>
                    <a:lstStyle/>
                    <a:p>
                      <a:pPr algn="l" fontAlgn="t"/>
                      <a:r>
                        <a:rPr lang="en-US" altLang="ja-JP" sz="800" b="0" i="0" u="none" strike="noStrike" dirty="0">
                          <a:solidFill>
                            <a:srgbClr val="000000"/>
                          </a:solidFill>
                          <a:effectLst/>
                          <a:latin typeface="+mn-ea"/>
                          <a:ea typeface="+mn-ea"/>
                        </a:rPr>
                        <a:t>10031000</a:t>
                      </a:r>
                      <a:endParaRPr lang="ja-JP" altLang="en-US" sz="800" b="0" i="0" u="none" strike="noStrike" dirty="0">
                        <a:solidFill>
                          <a:srgbClr val="00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ＤＴＤエラー</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marL="0" marR="0" lvl="0" indent="0" algn="l" defTabSz="872812" rtl="0" eaLnBrk="1" fontAlgn="t"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既存</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3358606089"/>
                  </a:ext>
                </a:extLst>
              </a:tr>
              <a:tr h="123145">
                <a:tc>
                  <a:txBody>
                    <a:bodyPr/>
                    <a:lstStyle/>
                    <a:p>
                      <a:pPr algn="l" fontAlgn="t"/>
                      <a:r>
                        <a:rPr lang="en-US" altLang="ja-JP" sz="800" b="0" i="0" u="none" strike="noStrike" dirty="0">
                          <a:solidFill>
                            <a:srgbClr val="000000"/>
                          </a:solidFill>
                          <a:effectLst/>
                          <a:latin typeface="+mn-ea"/>
                          <a:ea typeface="+mn-ea"/>
                        </a:rPr>
                        <a:t>10039999</a:t>
                      </a:r>
                      <a:endParaRPr lang="ja-JP" altLang="en-US" sz="800" b="0" i="0" u="none" strike="noStrike" dirty="0">
                        <a:solidFill>
                          <a:srgbClr val="00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オーダ制御（</a:t>
                      </a:r>
                      <a:r>
                        <a:rPr lang="en-US" altLang="ja-JP" sz="800" b="0" i="0" u="none" strike="noStrike" dirty="0">
                          <a:solidFill>
                            <a:srgbClr val="000000"/>
                          </a:solidFill>
                          <a:effectLst/>
                          <a:latin typeface="+mn-ea"/>
                          <a:ea typeface="+mn-ea"/>
                        </a:rPr>
                        <a:t>ESB</a:t>
                      </a:r>
                      <a:r>
                        <a:rPr lang="ja-JP" altLang="en-US" sz="800" b="0" i="0" u="none" strike="noStrike" dirty="0">
                          <a:solidFill>
                            <a:srgbClr val="000000"/>
                          </a:solidFill>
                          <a:effectLst/>
                          <a:latin typeface="+mn-ea"/>
                          <a:ea typeface="+mn-ea"/>
                        </a:rPr>
                        <a:t>）エラー</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marL="0" marR="0" lvl="0" indent="0" algn="l" defTabSz="872812" rtl="0" eaLnBrk="1" fontAlgn="t"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既存</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2545568106"/>
                  </a:ext>
                </a:extLst>
              </a:tr>
              <a:tr h="123145">
                <a:tc>
                  <a:txBody>
                    <a:bodyPr/>
                    <a:lstStyle/>
                    <a:p>
                      <a:pPr algn="l" fontAlgn="t"/>
                      <a:r>
                        <a:rPr lang="en-US" altLang="ja-JP" sz="800" b="0" i="0" u="none" strike="noStrike" dirty="0">
                          <a:solidFill>
                            <a:srgbClr val="000000"/>
                          </a:solidFill>
                          <a:effectLst/>
                          <a:latin typeface="+mn-ea"/>
                          <a:ea typeface="+mn-ea"/>
                        </a:rPr>
                        <a:t>10099999</a:t>
                      </a:r>
                      <a:endParaRPr lang="ja-JP" altLang="en-US" sz="800" b="0" i="0" u="none" strike="noStrike" dirty="0">
                        <a:solidFill>
                          <a:srgbClr val="00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他システムエラー</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marL="0" marR="0" lvl="0" indent="0" algn="l" defTabSz="872812" rtl="0" eaLnBrk="1" fontAlgn="t"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既存</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4097931497"/>
                  </a:ext>
                </a:extLst>
              </a:tr>
              <a:tr h="123145">
                <a:tc>
                  <a:txBody>
                    <a:bodyPr/>
                    <a:lstStyle/>
                    <a:p>
                      <a:pPr algn="l" fontAlgn="t"/>
                      <a:r>
                        <a:rPr lang="en-US" altLang="ja-JP" sz="800" b="0" i="0" u="none" strike="noStrike" dirty="0">
                          <a:solidFill>
                            <a:srgbClr val="000000"/>
                          </a:solidFill>
                          <a:effectLst/>
                          <a:latin typeface="+mn-ea"/>
                          <a:ea typeface="+mn-ea"/>
                        </a:rPr>
                        <a:t>10098888</a:t>
                      </a:r>
                      <a:endParaRPr lang="ja-JP" altLang="en-US" sz="800" b="0" i="0" u="none" strike="noStrike" dirty="0">
                        <a:solidFill>
                          <a:srgbClr val="000000"/>
                        </a:solidFill>
                        <a:effectLst/>
                        <a:latin typeface="+mn-ea"/>
                        <a:ea typeface="+mn-ea"/>
                      </a:endParaRP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t"/>
                      <a:r>
                        <a:rPr lang="ja-JP" altLang="en-US" sz="800" b="0" i="0" u="none" strike="noStrike" dirty="0">
                          <a:solidFill>
                            <a:srgbClr val="000000"/>
                          </a:solidFill>
                          <a:effectLst/>
                          <a:latin typeface="+mn-ea"/>
                          <a:ea typeface="+mn-ea"/>
                        </a:rPr>
                        <a:t>タイムアウトエラー</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marL="0" marR="0" lvl="0" indent="0" algn="l" defTabSz="872812" rtl="0" eaLnBrk="1" fontAlgn="t" latinLnBrk="0" hangingPunct="1">
                        <a:lnSpc>
                          <a:spcPct val="100000"/>
                        </a:lnSpc>
                        <a:spcBef>
                          <a:spcPts val="0"/>
                        </a:spcBef>
                        <a:spcAft>
                          <a:spcPts val="0"/>
                        </a:spcAft>
                        <a:buClrTx/>
                        <a:buSzTx/>
                        <a:buFontTx/>
                        <a:buNone/>
                        <a:tabLst/>
                        <a:defRPr/>
                      </a:pPr>
                      <a:r>
                        <a:rPr lang="ja-JP" altLang="en-US" sz="800" b="0" i="0" u="none" strike="noStrike" dirty="0">
                          <a:solidFill>
                            <a:srgbClr val="000000"/>
                          </a:solidFill>
                          <a:effectLst/>
                          <a:latin typeface="+mn-ea"/>
                          <a:ea typeface="+mn-ea"/>
                        </a:rPr>
                        <a:t>既存</a:t>
                      </a:r>
                    </a:p>
                  </a:txBody>
                  <a:tcPr marL="3402" marR="3402" marT="3402"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1038890799"/>
                  </a:ext>
                </a:extLst>
              </a:tr>
            </a:tbl>
          </a:graphicData>
        </a:graphic>
      </p:graphicFrame>
      <p:graphicFrame>
        <p:nvGraphicFramePr>
          <p:cNvPr id="46" name="表 45">
            <a:extLst>
              <a:ext uri="{FF2B5EF4-FFF2-40B4-BE49-F238E27FC236}">
                <a16:creationId xmlns:a16="http://schemas.microsoft.com/office/drawing/2014/main" id="{2795F8D3-AEA3-B832-A9A4-304696E44D84}"/>
              </a:ext>
            </a:extLst>
          </p:cNvPr>
          <p:cNvGraphicFramePr>
            <a:graphicFrameLocks noGrp="1"/>
          </p:cNvGraphicFramePr>
          <p:nvPr>
            <p:extLst>
              <p:ext uri="{D42A27DB-BD31-4B8C-83A1-F6EECF244321}">
                <p14:modId xmlns:p14="http://schemas.microsoft.com/office/powerpoint/2010/main" val="622067186"/>
              </p:ext>
            </p:extLst>
          </p:nvPr>
        </p:nvGraphicFramePr>
        <p:xfrm>
          <a:off x="5587240" y="3181571"/>
          <a:ext cx="3054993" cy="542510"/>
        </p:xfrm>
        <a:graphic>
          <a:graphicData uri="http://schemas.openxmlformats.org/drawingml/2006/table">
            <a:tbl>
              <a:tblPr firstRow="1" bandRow="1">
                <a:tableStyleId>{5C22544A-7EE6-4342-B048-85BDC9FD1C3A}</a:tableStyleId>
              </a:tblPr>
              <a:tblGrid>
                <a:gridCol w="792000">
                  <a:extLst>
                    <a:ext uri="{9D8B030D-6E8A-4147-A177-3AD203B41FA5}">
                      <a16:colId xmlns:a16="http://schemas.microsoft.com/office/drawing/2014/main" val="20000"/>
                    </a:ext>
                  </a:extLst>
                </a:gridCol>
                <a:gridCol w="473080">
                  <a:extLst>
                    <a:ext uri="{9D8B030D-6E8A-4147-A177-3AD203B41FA5}">
                      <a16:colId xmlns:a16="http://schemas.microsoft.com/office/drawing/2014/main" val="20001"/>
                    </a:ext>
                  </a:extLst>
                </a:gridCol>
                <a:gridCol w="1789913">
                  <a:extLst>
                    <a:ext uri="{9D8B030D-6E8A-4147-A177-3AD203B41FA5}">
                      <a16:colId xmlns:a16="http://schemas.microsoft.com/office/drawing/2014/main" val="1423079824"/>
                    </a:ext>
                  </a:extLst>
                </a:gridCol>
              </a:tblGrid>
              <a:tr h="265200">
                <a:tc>
                  <a:txBody>
                    <a:bodyPr/>
                    <a:lstStyle/>
                    <a:p>
                      <a:pPr algn="ctr"/>
                      <a:r>
                        <a:rPr kumimoji="1" lang="ja-JP" altLang="en-US" sz="800" dirty="0">
                          <a:solidFill>
                            <a:sysClr val="windowText" lastClr="000000"/>
                          </a:solidFill>
                          <a:latin typeface="+mn-ea"/>
                          <a:ea typeface="+mn-ea"/>
                          <a:cs typeface="Meiryo UI" panose="020B0604030504040204" pitchFamily="50" charset="-128"/>
                        </a:rPr>
                        <a:t>設備連携への</a:t>
                      </a:r>
                      <a:endParaRPr kumimoji="1" lang="en-US" altLang="ja-JP" sz="800" dirty="0">
                        <a:solidFill>
                          <a:sysClr val="windowText" lastClr="000000"/>
                        </a:solidFill>
                        <a:latin typeface="+mn-ea"/>
                        <a:ea typeface="+mn-ea"/>
                        <a:cs typeface="Meiryo UI" panose="020B0604030504040204" pitchFamily="50" charset="-128"/>
                      </a:endParaRPr>
                    </a:p>
                    <a:p>
                      <a:pPr algn="ctr"/>
                      <a:r>
                        <a:rPr kumimoji="1" lang="ja-JP" altLang="en-US" sz="800" dirty="0">
                          <a:solidFill>
                            <a:sysClr val="windowText" lastClr="000000"/>
                          </a:solidFill>
                          <a:latin typeface="+mn-ea"/>
                          <a:ea typeface="+mn-ea"/>
                          <a:cs typeface="Meiryo UI" panose="020B0604030504040204" pitchFamily="50" charset="-128"/>
                        </a:rPr>
                        <a:t>返却項目</a:t>
                      </a:r>
                      <a:endParaRPr kumimoji="1" lang="en-US" altLang="ja-JP" sz="800" dirty="0">
                        <a:solidFill>
                          <a:sysClr val="windowText" lastClr="000000"/>
                        </a:solidFill>
                        <a:latin typeface="+mn-ea"/>
                        <a:ea typeface="+mn-ea"/>
                        <a:cs typeface="Meiryo UI" panose="020B0604030504040204" pitchFamily="50" charset="-128"/>
                      </a:endParaRPr>
                    </a:p>
                  </a:txBody>
                  <a:tcPr marL="18000" marR="18000" marT="12857" marB="12857"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99"/>
                    </a:solidFill>
                  </a:tcPr>
                </a:tc>
                <a:tc gridSpan="2">
                  <a:txBody>
                    <a:bodyPr/>
                    <a:lstStyle/>
                    <a:p>
                      <a:pPr algn="ctr"/>
                      <a:r>
                        <a:rPr kumimoji="1" lang="ja-JP" altLang="en-US" sz="800" dirty="0">
                          <a:solidFill>
                            <a:sysClr val="windowText" lastClr="000000"/>
                          </a:solidFill>
                          <a:latin typeface="+mn-ea"/>
                          <a:ea typeface="+mn-ea"/>
                          <a:cs typeface="Meiryo UI" panose="020B0604030504040204" pitchFamily="50" charset="-128"/>
                        </a:rPr>
                        <a:t>設備連携への返却値</a:t>
                      </a:r>
                    </a:p>
                  </a:txBody>
                  <a:tcPr marL="18000" marR="18000" marT="12857" marB="12857"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99"/>
                    </a:solidFill>
                  </a:tcPr>
                </a:tc>
                <a:tc hMerge="1">
                  <a:txBody>
                    <a:bodyPr/>
                    <a:lstStyle/>
                    <a:p>
                      <a:pPr algn="ctr"/>
                      <a:endParaRPr kumimoji="1" lang="ja-JP" altLang="en-US" sz="1100" dirty="0">
                        <a:solidFill>
                          <a:sysClr val="windowText" lastClr="000000"/>
                        </a:solidFill>
                        <a:latin typeface="+mn-ea"/>
                        <a:ea typeface="+mn-ea"/>
                        <a:cs typeface="Meiryo UI" panose="020B0604030504040204" pitchFamily="50" charset="-128"/>
                      </a:endParaRPr>
                    </a:p>
                  </a:txBody>
                  <a:tcPr marL="25200" marR="25200" marT="18000" marB="18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FFFF99"/>
                    </a:solidFill>
                  </a:tcPr>
                </a:tc>
                <a:extLst>
                  <a:ext uri="{0D108BD9-81ED-4DB2-BD59-A6C34878D82A}">
                    <a16:rowId xmlns:a16="http://schemas.microsoft.com/office/drawing/2014/main" val="10000"/>
                  </a:ext>
                </a:extLst>
              </a:tr>
              <a:tr h="145457">
                <a:tc rowSpan="2">
                  <a:txBody>
                    <a:bodyPr/>
                    <a:lstStyle/>
                    <a:p>
                      <a:pPr algn="l"/>
                      <a:r>
                        <a:rPr kumimoji="1" lang="ja-JP" altLang="en-US" sz="800" b="1" dirty="0">
                          <a:solidFill>
                            <a:sysClr val="windowText" lastClr="000000"/>
                          </a:solidFill>
                          <a:latin typeface="+mn-ea"/>
                          <a:ea typeface="+mn-ea"/>
                          <a:cs typeface="Meiryo UI" panose="020B0604030504040204" pitchFamily="50" charset="-128"/>
                        </a:rPr>
                        <a:t>設備処理結果コード</a:t>
                      </a:r>
                    </a:p>
                  </a:txBody>
                  <a:tcPr marL="18000" marR="18000" marT="12857" marB="12857">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chemeClr val="bg1"/>
                    </a:solidFill>
                  </a:tcPr>
                </a:tc>
                <a:tc>
                  <a:txBody>
                    <a:bodyPr/>
                    <a:lstStyle/>
                    <a:p>
                      <a:pPr algn="l"/>
                      <a:r>
                        <a:rPr kumimoji="1" lang="en-US" altLang="ja-JP" sz="800" b="0" dirty="0">
                          <a:solidFill>
                            <a:schemeClr val="tx1"/>
                          </a:solidFill>
                          <a:latin typeface="+mn-ea"/>
                          <a:ea typeface="+mn-ea"/>
                          <a:cs typeface="Meiryo UI" panose="020B0604030504040204" pitchFamily="50" charset="-128"/>
                        </a:rPr>
                        <a:t>0</a:t>
                      </a:r>
                      <a:endParaRPr kumimoji="1" lang="ja-JP" altLang="en-US" sz="800" b="0" dirty="0">
                        <a:solidFill>
                          <a:schemeClr val="tx1"/>
                        </a:solidFill>
                        <a:latin typeface="+mn-ea"/>
                        <a:ea typeface="+mn-ea"/>
                        <a:cs typeface="Meiryo UI" panose="020B0604030504040204" pitchFamily="50" charset="-128"/>
                      </a:endParaRPr>
                    </a:p>
                  </a:txBody>
                  <a:tcPr marL="25200" marR="18000" marT="12857" marB="12857">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b="0" dirty="0">
                          <a:solidFill>
                            <a:schemeClr val="tx1"/>
                          </a:solidFill>
                          <a:latin typeface="+mn-ea"/>
                          <a:ea typeface="+mn-ea"/>
                          <a:cs typeface="Meiryo UI" panose="020B0604030504040204" pitchFamily="50" charset="-128"/>
                        </a:rPr>
                        <a:t>ＯＫ</a:t>
                      </a:r>
                    </a:p>
                  </a:txBody>
                  <a:tcPr marL="18000" marR="18000" marT="12857" marB="12857">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123145">
                <a:tc vMerge="1">
                  <a:txBody>
                    <a:bodyPr/>
                    <a:lstStyle/>
                    <a:p>
                      <a:endParaRPr kumimoji="1" lang="ja-JP" altLang="en-US"/>
                    </a:p>
                  </a:txBody>
                  <a:tcPr/>
                </a:tc>
                <a:tc>
                  <a:txBody>
                    <a:bodyPr/>
                    <a:lstStyle/>
                    <a:p>
                      <a:pPr algn="l" fontAlgn="ctr"/>
                      <a:r>
                        <a:rPr lang="en-US" altLang="ja-JP" sz="800" b="0" i="0" u="none" strike="noStrike" dirty="0">
                          <a:solidFill>
                            <a:srgbClr val="000000"/>
                          </a:solidFill>
                          <a:effectLst/>
                          <a:latin typeface="+mn-ea"/>
                          <a:ea typeface="+mn-ea"/>
                        </a:rPr>
                        <a:t>1</a:t>
                      </a:r>
                    </a:p>
                  </a:txBody>
                  <a:tcPr marL="25200" marR="3402" marT="3402"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CCECFF"/>
                    </a:solidFill>
                  </a:tcPr>
                </a:tc>
                <a:tc>
                  <a:txBody>
                    <a:bodyPr/>
                    <a:lstStyle/>
                    <a:p>
                      <a:pPr algn="l" fontAlgn="ctr"/>
                      <a:r>
                        <a:rPr lang="ja-JP" altLang="en-US" sz="800" b="0" i="0" u="none" strike="noStrike" dirty="0">
                          <a:solidFill>
                            <a:srgbClr val="000000"/>
                          </a:solidFill>
                          <a:effectLst/>
                          <a:latin typeface="+mn-ea"/>
                          <a:ea typeface="+mn-ea"/>
                        </a:rPr>
                        <a:t>該当データなし</a:t>
                      </a:r>
                    </a:p>
                  </a:txBody>
                  <a:tcPr marL="3402" marR="3402" marT="3402"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solidFill>
                      <a:srgbClr val="CCECFF"/>
                    </a:solidFill>
                  </a:tcPr>
                </a:tc>
                <a:extLst>
                  <a:ext uri="{0D108BD9-81ED-4DB2-BD59-A6C34878D82A}">
                    <a16:rowId xmlns:a16="http://schemas.microsoft.com/office/drawing/2014/main" val="10002"/>
                  </a:ext>
                </a:extLst>
              </a:tr>
            </a:tbl>
          </a:graphicData>
        </a:graphic>
      </p:graphicFrame>
      <p:graphicFrame>
        <p:nvGraphicFramePr>
          <p:cNvPr id="47" name="表 46">
            <a:extLst>
              <a:ext uri="{FF2B5EF4-FFF2-40B4-BE49-F238E27FC236}">
                <a16:creationId xmlns:a16="http://schemas.microsoft.com/office/drawing/2014/main" id="{51B9F59D-EE4E-1E2A-5A6B-F10262B5BBC3}"/>
              </a:ext>
            </a:extLst>
          </p:cNvPr>
          <p:cNvGraphicFramePr>
            <a:graphicFrameLocks noGrp="1"/>
          </p:cNvGraphicFramePr>
          <p:nvPr>
            <p:extLst>
              <p:ext uri="{D42A27DB-BD31-4B8C-83A1-F6EECF244321}">
                <p14:modId xmlns:p14="http://schemas.microsoft.com/office/powerpoint/2010/main" val="3645598956"/>
              </p:ext>
            </p:extLst>
          </p:nvPr>
        </p:nvGraphicFramePr>
        <p:xfrm>
          <a:off x="434548" y="3880321"/>
          <a:ext cx="4275590" cy="756657"/>
        </p:xfrm>
        <a:graphic>
          <a:graphicData uri="http://schemas.openxmlformats.org/drawingml/2006/table">
            <a:tbl>
              <a:tblPr firstRow="1" bandRow="1">
                <a:tableStyleId>{5C22544A-7EE6-4342-B048-85BDC9FD1C3A}</a:tableStyleId>
              </a:tblPr>
              <a:tblGrid>
                <a:gridCol w="1642780">
                  <a:extLst>
                    <a:ext uri="{9D8B030D-6E8A-4147-A177-3AD203B41FA5}">
                      <a16:colId xmlns:a16="http://schemas.microsoft.com/office/drawing/2014/main" val="20000"/>
                    </a:ext>
                  </a:extLst>
                </a:gridCol>
                <a:gridCol w="568894">
                  <a:extLst>
                    <a:ext uri="{9D8B030D-6E8A-4147-A177-3AD203B41FA5}">
                      <a16:colId xmlns:a16="http://schemas.microsoft.com/office/drawing/2014/main" val="2329912250"/>
                    </a:ext>
                  </a:extLst>
                </a:gridCol>
                <a:gridCol w="2063916">
                  <a:extLst>
                    <a:ext uri="{9D8B030D-6E8A-4147-A177-3AD203B41FA5}">
                      <a16:colId xmlns:a16="http://schemas.microsoft.com/office/drawing/2014/main" val="20001"/>
                    </a:ext>
                  </a:extLst>
                </a:gridCol>
              </a:tblGrid>
              <a:tr h="147589">
                <a:tc>
                  <a:txBody>
                    <a:bodyPr/>
                    <a:lstStyle/>
                    <a:p>
                      <a:pPr algn="ctr">
                        <a:lnSpc>
                          <a:spcPts val="1500"/>
                        </a:lnSpc>
                      </a:pPr>
                      <a:r>
                        <a:rPr kumimoji="1" lang="ja-JP" altLang="en-US" sz="800" dirty="0">
                          <a:solidFill>
                            <a:sysClr val="windowText" lastClr="000000"/>
                          </a:solidFill>
                          <a:latin typeface="+mn-ea"/>
                          <a:ea typeface="+mn-ea"/>
                          <a:cs typeface="Meiryo UI" panose="020B0604030504040204" pitchFamily="50" charset="-128"/>
                        </a:rPr>
                        <a:t>フロントシステムへの返却項目名</a:t>
                      </a:r>
                    </a:p>
                  </a:txBody>
                  <a:tcPr marL="25714" marR="25714" marT="12857" marB="12857" anchor="ctr">
                    <a:lnL w="190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gridSpan="2">
                  <a:txBody>
                    <a:bodyPr/>
                    <a:lstStyle/>
                    <a:p>
                      <a:pPr algn="ctr">
                        <a:lnSpc>
                          <a:spcPts val="1500"/>
                        </a:lnSpc>
                      </a:pPr>
                      <a:r>
                        <a:rPr kumimoji="1" lang="ja-JP" altLang="en-US" sz="800" dirty="0">
                          <a:solidFill>
                            <a:sysClr val="windowText" lastClr="000000"/>
                          </a:solidFill>
                          <a:latin typeface="+mn-ea"/>
                          <a:ea typeface="+mn-ea"/>
                        </a:rPr>
                        <a:t>フロントシステムへの返却値</a:t>
                      </a:r>
                    </a:p>
                  </a:txBody>
                  <a:tcPr marL="25714" marR="25714" marT="12857" marB="12857" anchor="ctr">
                    <a:lnL w="1270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tc hMerge="1">
                  <a:txBody>
                    <a:bodyPr/>
                    <a:lstStyle/>
                    <a:p>
                      <a:pPr algn="ctr">
                        <a:lnSpc>
                          <a:spcPts val="1500"/>
                        </a:lnSpc>
                      </a:pPr>
                      <a:r>
                        <a:rPr kumimoji="1" lang="ja-JP" altLang="en-US" sz="1100" dirty="0">
                          <a:solidFill>
                            <a:sysClr val="windowText" lastClr="000000"/>
                          </a:solidFill>
                          <a:latin typeface="+mn-ea"/>
                          <a:ea typeface="+mn-ea"/>
                          <a:cs typeface="Meiryo UI" panose="020B0604030504040204" pitchFamily="50" charset="-128"/>
                        </a:rPr>
                        <a:t>フロントシステムへの返却値</a:t>
                      </a:r>
                    </a:p>
                  </a:txBody>
                  <a:tcPr marL="36000" marR="36000" marT="18000" marB="1800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CC"/>
                    </a:solidFill>
                  </a:tcPr>
                </a:tc>
                <a:extLst>
                  <a:ext uri="{0D108BD9-81ED-4DB2-BD59-A6C34878D82A}">
                    <a16:rowId xmlns:a16="http://schemas.microsoft.com/office/drawing/2014/main" val="10000"/>
                  </a:ext>
                </a:extLst>
              </a:tr>
              <a:tr h="130566">
                <a:tc>
                  <a:txBody>
                    <a:bodyPr/>
                    <a:lstStyle/>
                    <a:p>
                      <a:pPr>
                        <a:lnSpc>
                          <a:spcPts val="1500"/>
                        </a:lnSpc>
                      </a:pPr>
                      <a:r>
                        <a:rPr kumimoji="1" lang="ja-JP" altLang="en-US" sz="800" b="1" dirty="0">
                          <a:solidFill>
                            <a:sysClr val="windowText" lastClr="000000"/>
                          </a:solidFill>
                          <a:latin typeface="+mn-ea"/>
                          <a:ea typeface="+mn-ea"/>
                          <a:cs typeface="Meiryo UI" panose="020B0604030504040204" pitchFamily="50" charset="-128"/>
                        </a:rPr>
                        <a:t>処理結果コード</a:t>
                      </a:r>
                      <a:endParaRPr kumimoji="1" lang="en-US" altLang="ja-JP" sz="800" b="1" dirty="0">
                        <a:solidFill>
                          <a:sysClr val="windowText" lastClr="000000"/>
                        </a:solidFill>
                        <a:latin typeface="+mn-ea"/>
                        <a:ea typeface="+mn-ea"/>
                        <a:cs typeface="Meiryo UI" panose="020B0604030504040204" pitchFamily="50" charset="-128"/>
                      </a:endParaRPr>
                    </a:p>
                  </a:txBody>
                  <a:tcPr marL="25714" marR="25714" marT="12857" marB="128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l">
                        <a:lnSpc>
                          <a:spcPts val="1500"/>
                        </a:lnSpc>
                      </a:pPr>
                      <a:r>
                        <a:rPr kumimoji="1" lang="en-US" altLang="ja-JP" sz="800" b="0" dirty="0">
                          <a:solidFill>
                            <a:schemeClr val="tx1"/>
                          </a:solidFill>
                          <a:latin typeface="+mn-ea"/>
                          <a:ea typeface="+mn-ea"/>
                          <a:cs typeface="Meiryo UI" panose="020B0604030504040204" pitchFamily="50" charset="-128"/>
                        </a:rPr>
                        <a:t>0</a:t>
                      </a:r>
                      <a:endParaRPr kumimoji="1" lang="ja-JP" altLang="en-US" sz="800" b="0" dirty="0">
                        <a:solidFill>
                          <a:schemeClr val="tx1"/>
                        </a:solidFill>
                        <a:latin typeface="+mn-ea"/>
                        <a:ea typeface="+mn-ea"/>
                        <a:cs typeface="Meiryo UI" panose="020B0604030504040204" pitchFamily="50" charset="-128"/>
                      </a:endParaRPr>
                    </a:p>
                  </a:txBody>
                  <a:tcPr marL="25714" marR="25714" marT="12857" marB="128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l">
                        <a:lnSpc>
                          <a:spcPts val="1500"/>
                        </a:lnSpc>
                      </a:pPr>
                      <a:r>
                        <a:rPr kumimoji="1" lang="en-US" altLang="ja-JP" sz="800" b="0" dirty="0">
                          <a:solidFill>
                            <a:schemeClr val="tx1"/>
                          </a:solidFill>
                          <a:latin typeface="+mn-ea"/>
                          <a:ea typeface="+mn-ea"/>
                          <a:cs typeface="Meiryo UI" panose="020B0604030504040204" pitchFamily="50" charset="-128"/>
                        </a:rPr>
                        <a:t>OK</a:t>
                      </a:r>
                    </a:p>
                  </a:txBody>
                  <a:tcPr marL="25714" marR="25714" marT="12857" marB="128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extLst>
                  <a:ext uri="{0D108BD9-81ED-4DB2-BD59-A6C34878D82A}">
                    <a16:rowId xmlns:a16="http://schemas.microsoft.com/office/drawing/2014/main" val="10001"/>
                  </a:ext>
                </a:extLst>
              </a:tr>
              <a:tr h="180000">
                <a:tc rowSpan="2">
                  <a:txBody>
                    <a:bodyPr/>
                    <a:lstStyle/>
                    <a:p>
                      <a:pPr>
                        <a:lnSpc>
                          <a:spcPts val="1500"/>
                        </a:lnSpc>
                      </a:pPr>
                      <a:r>
                        <a:rPr kumimoji="1" lang="ja-JP" altLang="en-US" sz="800" b="1" dirty="0">
                          <a:solidFill>
                            <a:sysClr val="windowText" lastClr="000000"/>
                          </a:solidFill>
                          <a:latin typeface="+mn-ea"/>
                          <a:ea typeface="+mn-ea"/>
                          <a:cs typeface="Meiryo UI" panose="020B0604030504040204" pitchFamily="50" charset="-128"/>
                        </a:rPr>
                        <a:t>設備処理結果コード</a:t>
                      </a:r>
                      <a:endParaRPr kumimoji="1" lang="en-US" altLang="ja-JP" sz="800" b="1" dirty="0">
                        <a:solidFill>
                          <a:sysClr val="windowText" lastClr="000000"/>
                        </a:solidFill>
                        <a:latin typeface="+mn-ea"/>
                        <a:ea typeface="+mn-ea"/>
                        <a:cs typeface="Meiryo UI" panose="020B0604030504040204" pitchFamily="50" charset="-128"/>
                      </a:endParaRPr>
                    </a:p>
                    <a:p>
                      <a:pPr>
                        <a:lnSpc>
                          <a:spcPts val="1500"/>
                        </a:lnSpc>
                      </a:pPr>
                      <a:endParaRPr kumimoji="1" lang="en-US" altLang="ja-JP" sz="800" dirty="0">
                        <a:solidFill>
                          <a:sysClr val="windowText" lastClr="000000"/>
                        </a:solidFill>
                        <a:latin typeface="+mn-ea"/>
                        <a:ea typeface="+mn-ea"/>
                        <a:cs typeface="Meiryo UI" panose="020B0604030504040204" pitchFamily="50" charset="-128"/>
                      </a:endParaRPr>
                    </a:p>
                  </a:txBody>
                  <a:tcPr marL="25714" marR="25714" marT="12857" marB="128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lvl="0" algn="l" fontAlgn="ctr"/>
                      <a:r>
                        <a:rPr lang="en-US" altLang="ja-JP" sz="800" b="0" i="0" u="none" strike="noStrike" dirty="0">
                          <a:solidFill>
                            <a:srgbClr val="000000"/>
                          </a:solidFill>
                          <a:effectLst/>
                          <a:latin typeface="+mn-ea"/>
                          <a:ea typeface="+mn-ea"/>
                        </a:rPr>
                        <a:t>1</a:t>
                      </a:r>
                    </a:p>
                  </a:txBody>
                  <a:tcPr marL="25200" marR="3402" marT="34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tc>
                  <a:txBody>
                    <a:bodyPr/>
                    <a:lstStyle/>
                    <a:p>
                      <a:pPr algn="l" fontAlgn="ctr"/>
                      <a:r>
                        <a:rPr lang="ja-JP" altLang="en-US" sz="800" b="0" i="0" u="none" strike="noStrike" dirty="0">
                          <a:solidFill>
                            <a:srgbClr val="000000"/>
                          </a:solidFill>
                          <a:effectLst/>
                          <a:latin typeface="+mn-ea"/>
                          <a:ea typeface="+mn-ea"/>
                        </a:rPr>
                        <a:t>該当データなし</a:t>
                      </a:r>
                    </a:p>
                  </a:txBody>
                  <a:tcPr marL="3402" marR="3402" marT="34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ECFF"/>
                    </a:solidFill>
                  </a:tcPr>
                </a:tc>
                <a:extLst>
                  <a:ext uri="{0D108BD9-81ED-4DB2-BD59-A6C34878D82A}">
                    <a16:rowId xmlns:a16="http://schemas.microsoft.com/office/drawing/2014/main" val="10003"/>
                  </a:ext>
                </a:extLst>
              </a:tr>
              <a:tr h="180000">
                <a:tc vMerge="1">
                  <a:txBody>
                    <a:bodyPr/>
                    <a:lstStyle/>
                    <a:p>
                      <a:pPr>
                        <a:lnSpc>
                          <a:spcPts val="1500"/>
                        </a:lnSpc>
                      </a:pPr>
                      <a:endParaRPr kumimoji="1" lang="en-US" altLang="ja-JP" sz="800" dirty="0">
                        <a:solidFill>
                          <a:sysClr val="windowText" lastClr="000000"/>
                        </a:solidFill>
                        <a:latin typeface="+mn-ea"/>
                        <a:ea typeface="+mn-ea"/>
                        <a:cs typeface="Meiryo UI" panose="020B0604030504040204" pitchFamily="50" charset="-128"/>
                      </a:endParaRPr>
                    </a:p>
                  </a:txBody>
                  <a:tcPr marL="25714" marR="25714" marT="12857" marB="1285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FF"/>
                    </a:solidFill>
                  </a:tcPr>
                </a:tc>
                <a:tc>
                  <a:txBody>
                    <a:bodyPr/>
                    <a:lstStyle/>
                    <a:p>
                      <a:pPr algn="l" fontAlgn="ctr"/>
                      <a:r>
                        <a:rPr lang="en-US" altLang="ja-JP" sz="800" b="0" i="0" u="none" strike="noStrike" dirty="0">
                          <a:solidFill>
                            <a:srgbClr val="000000"/>
                          </a:solidFill>
                          <a:effectLst/>
                          <a:latin typeface="+mn-ea"/>
                          <a:ea typeface="+mn-ea"/>
                        </a:rPr>
                        <a:t>9</a:t>
                      </a:r>
                    </a:p>
                  </a:txBody>
                  <a:tcPr marL="25200" marR="3402" marT="34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tc>
                  <a:txBody>
                    <a:bodyPr/>
                    <a:lstStyle/>
                    <a:p>
                      <a:pPr algn="l" fontAlgn="ctr"/>
                      <a:r>
                        <a:rPr lang="ja-JP" altLang="en-US" sz="800" b="0" i="0" u="none" strike="noStrike" dirty="0">
                          <a:solidFill>
                            <a:srgbClr val="000000"/>
                          </a:solidFill>
                          <a:effectLst/>
                          <a:latin typeface="+mn-ea"/>
                          <a:ea typeface="+mn-ea"/>
                        </a:rPr>
                        <a:t>通信異常</a:t>
                      </a:r>
                    </a:p>
                  </a:txBody>
                  <a:tcPr marL="3402" marR="3402" marT="3402"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99"/>
                    </a:solidFill>
                  </a:tcPr>
                </a:tc>
                <a:extLst>
                  <a:ext uri="{0D108BD9-81ED-4DB2-BD59-A6C34878D82A}">
                    <a16:rowId xmlns:a16="http://schemas.microsoft.com/office/drawing/2014/main" val="1086635614"/>
                  </a:ext>
                </a:extLst>
              </a:tr>
            </a:tbl>
          </a:graphicData>
        </a:graphic>
      </p:graphicFrame>
      <p:sp>
        <p:nvSpPr>
          <p:cNvPr id="48" name="テキスト ボックス 47">
            <a:extLst>
              <a:ext uri="{FF2B5EF4-FFF2-40B4-BE49-F238E27FC236}">
                <a16:creationId xmlns:a16="http://schemas.microsoft.com/office/drawing/2014/main" id="{DF7937FC-7CDC-8FA5-61B2-3EAC5117A8FF}"/>
              </a:ext>
            </a:extLst>
          </p:cNvPr>
          <p:cNvSpPr txBox="1"/>
          <p:nvPr/>
        </p:nvSpPr>
        <p:spPr>
          <a:xfrm>
            <a:off x="5588932" y="4232417"/>
            <a:ext cx="1853388" cy="179853"/>
          </a:xfrm>
          <a:prstGeom prst="rect">
            <a:avLst/>
          </a:prstGeom>
          <a:noFill/>
        </p:spPr>
        <p:txBody>
          <a:bodyPr wrap="none" lIns="12857" tIns="12857" rIns="12857" bIns="12857" rtlCol="0">
            <a:spAutoFit/>
          </a:bodyPr>
          <a:lstStyle/>
          <a:p>
            <a:pPr algn="l"/>
            <a:r>
              <a:rPr lang="ja-JP" altLang="en-US" sz="1000" b="1" dirty="0">
                <a:latin typeface="+mn-ea"/>
                <a:cs typeface="Meiryo UI" panose="020B0604030504040204" pitchFamily="50" charset="-128"/>
              </a:rPr>
              <a:t>システムエラー</a:t>
            </a:r>
            <a:r>
              <a:rPr lang="en-US" altLang="ja-JP" sz="1000" b="1" dirty="0">
                <a:latin typeface="+mn-ea"/>
                <a:cs typeface="Meiryo UI" panose="020B0604030504040204" pitchFamily="50" charset="-128"/>
              </a:rPr>
              <a:t>(</a:t>
            </a:r>
            <a:r>
              <a:rPr lang="en-US" altLang="ja-JP" sz="1000" b="1" dirty="0" err="1">
                <a:latin typeface="+mn-ea"/>
                <a:cs typeface="Meiryo UI" panose="020B0604030504040204" pitchFamily="50" charset="-128"/>
              </a:rPr>
              <a:t>sysifException</a:t>
            </a:r>
            <a:r>
              <a:rPr lang="en-US" altLang="ja-JP" sz="1000" b="1" dirty="0">
                <a:latin typeface="+mn-ea"/>
                <a:cs typeface="Meiryo UI" panose="020B0604030504040204" pitchFamily="50" charset="-128"/>
              </a:rPr>
              <a:t>)</a:t>
            </a:r>
          </a:p>
        </p:txBody>
      </p:sp>
      <p:sp>
        <p:nvSpPr>
          <p:cNvPr id="49" name="円/楕円 23">
            <a:extLst>
              <a:ext uri="{FF2B5EF4-FFF2-40B4-BE49-F238E27FC236}">
                <a16:creationId xmlns:a16="http://schemas.microsoft.com/office/drawing/2014/main" id="{F5C72A96-9E50-4D33-00AE-918E8AECEE19}"/>
              </a:ext>
            </a:extLst>
          </p:cNvPr>
          <p:cNvSpPr/>
          <p:nvPr/>
        </p:nvSpPr>
        <p:spPr bwMode="auto">
          <a:xfrm>
            <a:off x="5270866" y="2211622"/>
            <a:ext cx="72649" cy="177385"/>
          </a:xfrm>
          <a:prstGeom prst="ellipse">
            <a:avLst/>
          </a:prstGeom>
          <a:noFill/>
          <a:ln w="38100" cap="flat" cmpd="sng" algn="ctr">
            <a:solidFill>
              <a:srgbClr val="003300">
                <a:alpha val="49804"/>
              </a:srgbClr>
            </a:solidFill>
            <a:prstDash val="solid"/>
            <a:round/>
            <a:headEnd type="none" w="med" len="med"/>
            <a:tailEnd type="none" w="med" len="med"/>
          </a:ln>
          <a:effectLst/>
        </p:spPr>
        <p:txBody>
          <a:bodyPr vert="horz" wrap="square" lIns="64286" tIns="33429" rIns="64286" bIns="33429" numCol="1" rtlCol="0" anchor="ctr" anchorCtr="0" compatLnSpc="1">
            <a:prstTxWarp prst="textNoShape">
              <a:avLst/>
            </a:prstTxWarp>
          </a:bodyPr>
          <a:lstStyle/>
          <a:p>
            <a:pPr defTabSz="653156" fontAlgn="base">
              <a:lnSpc>
                <a:spcPct val="110000"/>
              </a:lnSpc>
              <a:spcBef>
                <a:spcPct val="30000"/>
              </a:spcBef>
              <a:spcAft>
                <a:spcPct val="0"/>
              </a:spcAft>
            </a:pPr>
            <a:endParaRPr lang="ja-JP" altLang="en-US" sz="857">
              <a:latin typeface="+mn-ea"/>
            </a:endParaRPr>
          </a:p>
        </p:txBody>
      </p:sp>
      <p:sp>
        <p:nvSpPr>
          <p:cNvPr id="50" name="円/楕円 25">
            <a:extLst>
              <a:ext uri="{FF2B5EF4-FFF2-40B4-BE49-F238E27FC236}">
                <a16:creationId xmlns:a16="http://schemas.microsoft.com/office/drawing/2014/main" id="{5FA1B081-64BF-D913-C82F-51BC2AD94175}"/>
              </a:ext>
            </a:extLst>
          </p:cNvPr>
          <p:cNvSpPr/>
          <p:nvPr/>
        </p:nvSpPr>
        <p:spPr bwMode="auto">
          <a:xfrm>
            <a:off x="3444948" y="2214620"/>
            <a:ext cx="72649" cy="177385"/>
          </a:xfrm>
          <a:prstGeom prst="ellipse">
            <a:avLst/>
          </a:prstGeom>
          <a:noFill/>
          <a:ln w="38100" cap="flat" cmpd="sng" algn="ctr">
            <a:solidFill>
              <a:srgbClr val="FF0000">
                <a:alpha val="50196"/>
              </a:srgbClr>
            </a:solidFill>
            <a:prstDash val="solid"/>
            <a:round/>
            <a:headEnd type="none" w="med" len="med"/>
            <a:tailEnd type="none" w="med" len="med"/>
          </a:ln>
          <a:effectLst/>
        </p:spPr>
        <p:txBody>
          <a:bodyPr vert="horz" wrap="square" lIns="64286" tIns="33429" rIns="64286" bIns="33429" numCol="1" rtlCol="0" anchor="ctr" anchorCtr="0" compatLnSpc="1">
            <a:prstTxWarp prst="textNoShape">
              <a:avLst/>
            </a:prstTxWarp>
          </a:bodyPr>
          <a:lstStyle/>
          <a:p>
            <a:pPr defTabSz="653156" fontAlgn="base">
              <a:lnSpc>
                <a:spcPct val="110000"/>
              </a:lnSpc>
              <a:spcBef>
                <a:spcPct val="30000"/>
              </a:spcBef>
              <a:spcAft>
                <a:spcPct val="0"/>
              </a:spcAft>
            </a:pPr>
            <a:endParaRPr lang="ja-JP" altLang="en-US" sz="857">
              <a:latin typeface="+mn-ea"/>
            </a:endParaRPr>
          </a:p>
        </p:txBody>
      </p:sp>
      <p:cxnSp>
        <p:nvCxnSpPr>
          <p:cNvPr id="51" name="直線矢印コネクタ 50">
            <a:extLst>
              <a:ext uri="{FF2B5EF4-FFF2-40B4-BE49-F238E27FC236}">
                <a16:creationId xmlns:a16="http://schemas.microsoft.com/office/drawing/2014/main" id="{112A6C14-DF5C-BF09-3016-12A2BE9654EF}"/>
              </a:ext>
            </a:extLst>
          </p:cNvPr>
          <p:cNvCxnSpPr>
            <a:cxnSpLocks/>
            <a:stCxn id="47" idx="0"/>
            <a:endCxn id="50" idx="4"/>
          </p:cNvCxnSpPr>
          <p:nvPr/>
        </p:nvCxnSpPr>
        <p:spPr bwMode="auto">
          <a:xfrm flipV="1">
            <a:off x="2572343" y="2392005"/>
            <a:ext cx="908930" cy="1488316"/>
          </a:xfrm>
          <a:prstGeom prst="straightConnector1">
            <a:avLst/>
          </a:prstGeom>
          <a:noFill/>
          <a:ln w="9525" cap="flat" cmpd="sng" algn="ctr">
            <a:solidFill>
              <a:srgbClr val="FF0000"/>
            </a:solidFill>
            <a:prstDash val="solid"/>
            <a:round/>
            <a:headEnd type="none" w="med" len="med"/>
            <a:tailEnd type="arrow"/>
          </a:ln>
          <a:effectLst/>
        </p:spPr>
      </p:cxnSp>
      <p:sp>
        <p:nvSpPr>
          <p:cNvPr id="52" name="正方形/長方形 51">
            <a:extLst>
              <a:ext uri="{FF2B5EF4-FFF2-40B4-BE49-F238E27FC236}">
                <a16:creationId xmlns:a16="http://schemas.microsoft.com/office/drawing/2014/main" id="{DC39A613-A516-FFE2-6A9F-91B49CFCF72A}"/>
              </a:ext>
            </a:extLst>
          </p:cNvPr>
          <p:cNvSpPr/>
          <p:nvPr/>
        </p:nvSpPr>
        <p:spPr bwMode="auto">
          <a:xfrm>
            <a:off x="5513697" y="2963251"/>
            <a:ext cx="3202080" cy="2861178"/>
          </a:xfrm>
          <a:prstGeom prst="rect">
            <a:avLst/>
          </a:prstGeom>
          <a:noFill/>
          <a:ln w="38100" cap="flat" cmpd="sng" algn="ctr">
            <a:solidFill>
              <a:srgbClr val="003300">
                <a:alpha val="50196"/>
              </a:srgbClr>
            </a:solidFill>
            <a:prstDash val="solid"/>
            <a:round/>
            <a:headEnd type="none" w="med" len="med"/>
            <a:tailEnd type="none" w="med" len="med"/>
          </a:ln>
          <a:effectLst/>
        </p:spPr>
        <p:txBody>
          <a:bodyPr vert="horz" wrap="square" lIns="64286" tIns="33429" rIns="64286" bIns="33429" numCol="1" rtlCol="0" anchor="ctr" anchorCtr="0" compatLnSpc="1">
            <a:prstTxWarp prst="textNoShape">
              <a:avLst/>
            </a:prstTxWarp>
          </a:bodyPr>
          <a:lstStyle/>
          <a:p>
            <a:pPr defTabSz="653156" fontAlgn="base">
              <a:lnSpc>
                <a:spcPct val="110000"/>
              </a:lnSpc>
              <a:spcBef>
                <a:spcPct val="30000"/>
              </a:spcBef>
              <a:spcAft>
                <a:spcPct val="0"/>
              </a:spcAft>
            </a:pPr>
            <a:endParaRPr lang="ja-JP" altLang="en-US" sz="714">
              <a:latin typeface="+mn-ea"/>
            </a:endParaRPr>
          </a:p>
        </p:txBody>
      </p:sp>
      <p:cxnSp>
        <p:nvCxnSpPr>
          <p:cNvPr id="53" name="直線矢印コネクタ 52">
            <a:extLst>
              <a:ext uri="{FF2B5EF4-FFF2-40B4-BE49-F238E27FC236}">
                <a16:creationId xmlns:a16="http://schemas.microsoft.com/office/drawing/2014/main" id="{649C760E-5C5B-0CF8-5078-CC1BC5E35AED}"/>
              </a:ext>
            </a:extLst>
          </p:cNvPr>
          <p:cNvCxnSpPr>
            <a:cxnSpLocks/>
            <a:stCxn id="52" idx="0"/>
            <a:endCxn id="49" idx="4"/>
          </p:cNvCxnSpPr>
          <p:nvPr/>
        </p:nvCxnSpPr>
        <p:spPr bwMode="auto">
          <a:xfrm flipH="1" flipV="1">
            <a:off x="5307191" y="2389007"/>
            <a:ext cx="1807546" cy="574244"/>
          </a:xfrm>
          <a:prstGeom prst="straightConnector1">
            <a:avLst/>
          </a:prstGeom>
          <a:noFill/>
          <a:ln w="9525" cap="flat" cmpd="sng" algn="ctr">
            <a:solidFill>
              <a:srgbClr val="003300"/>
            </a:solidFill>
            <a:prstDash val="solid"/>
            <a:round/>
            <a:headEnd type="none" w="med" len="med"/>
            <a:tailEnd type="arrow"/>
          </a:ln>
          <a:effectLst/>
        </p:spPr>
      </p:cxnSp>
      <p:sp>
        <p:nvSpPr>
          <p:cNvPr id="54" name="Arc 111">
            <a:extLst>
              <a:ext uri="{FF2B5EF4-FFF2-40B4-BE49-F238E27FC236}">
                <a16:creationId xmlns:a16="http://schemas.microsoft.com/office/drawing/2014/main" id="{B5CC5FA9-E545-9847-2E26-DABB72C0E35D}"/>
              </a:ext>
            </a:extLst>
          </p:cNvPr>
          <p:cNvSpPr>
            <a:spLocks/>
          </p:cNvSpPr>
          <p:nvPr/>
        </p:nvSpPr>
        <p:spPr bwMode="auto">
          <a:xfrm rot="16200000">
            <a:off x="2448147" y="2206336"/>
            <a:ext cx="234043" cy="43366"/>
          </a:xfrm>
          <a:custGeom>
            <a:avLst/>
            <a:gdLst>
              <a:gd name="T0" fmla="*/ 321930 w 43200"/>
              <a:gd name="T1" fmla="*/ 1257 h 41108"/>
              <a:gd name="T2" fmla="*/ 123656 w 43200"/>
              <a:gd name="T3" fmla="*/ 0 h 41108"/>
              <a:gd name="T4" fmla="*/ 216694 w 43200"/>
              <a:gd name="T5" fmla="*/ 39175 h 41108"/>
              <a:gd name="T6" fmla="*/ 0 60000 65536"/>
              <a:gd name="T7" fmla="*/ 0 60000 65536"/>
              <a:gd name="T8" fmla="*/ 0 60000 65536"/>
            </a:gdLst>
            <a:ahLst/>
            <a:cxnLst>
              <a:cxn ang="T6">
                <a:pos x="T0" y="T1"/>
              </a:cxn>
              <a:cxn ang="T7">
                <a:pos x="T2" y="T3"/>
              </a:cxn>
              <a:cxn ang="T8">
                <a:pos x="T4" y="T5"/>
              </a:cxn>
            </a:cxnLst>
            <a:rect l="0" t="0" r="r" b="b"/>
            <a:pathLst>
              <a:path w="43200" h="41108" fill="none" extrusionOk="0">
                <a:moveTo>
                  <a:pt x="32089" y="626"/>
                </a:moveTo>
                <a:cubicBezTo>
                  <a:pt x="38947" y="4435"/>
                  <a:pt x="43200" y="11663"/>
                  <a:pt x="43200" y="19508"/>
                </a:cubicBezTo>
                <a:cubicBezTo>
                  <a:pt x="43200" y="31437"/>
                  <a:pt x="33529" y="41108"/>
                  <a:pt x="21600" y="41108"/>
                </a:cubicBezTo>
                <a:cubicBezTo>
                  <a:pt x="9670" y="41108"/>
                  <a:pt x="0" y="31437"/>
                  <a:pt x="0" y="19508"/>
                </a:cubicBezTo>
                <a:cubicBezTo>
                  <a:pt x="-1" y="11171"/>
                  <a:pt x="4797" y="3579"/>
                  <a:pt x="12326" y="0"/>
                </a:cubicBezTo>
              </a:path>
              <a:path w="43200" h="41108" stroke="0" extrusionOk="0">
                <a:moveTo>
                  <a:pt x="32089" y="626"/>
                </a:moveTo>
                <a:cubicBezTo>
                  <a:pt x="38947" y="4435"/>
                  <a:pt x="43200" y="11663"/>
                  <a:pt x="43200" y="19508"/>
                </a:cubicBezTo>
                <a:cubicBezTo>
                  <a:pt x="43200" y="31437"/>
                  <a:pt x="33529" y="41108"/>
                  <a:pt x="21600" y="41108"/>
                </a:cubicBezTo>
                <a:cubicBezTo>
                  <a:pt x="9670" y="41108"/>
                  <a:pt x="0" y="31437"/>
                  <a:pt x="0" y="19508"/>
                </a:cubicBezTo>
                <a:cubicBezTo>
                  <a:pt x="-1" y="11171"/>
                  <a:pt x="4797" y="3579"/>
                  <a:pt x="12326" y="0"/>
                </a:cubicBezTo>
                <a:lnTo>
                  <a:pt x="21600" y="19508"/>
                </a:lnTo>
                <a:lnTo>
                  <a:pt x="32089" y="626"/>
                </a:lnTo>
                <a:close/>
              </a:path>
            </a:pathLst>
          </a:custGeom>
          <a:noFill/>
          <a:ln w="19050">
            <a:solidFill>
              <a:srgbClr val="000000">
                <a:alpha val="50196"/>
              </a:srgbClr>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17961" dir="2700000" algn="ctr" rotWithShape="0">
                    <a:srgbClr val="990000"/>
                  </a:outerShdw>
                </a:effectLst>
              </a14:hiddenEffects>
            </a:ext>
          </a:extLst>
        </p:spPr>
        <p:txBody>
          <a:bodyPr wrap="none" anchor="ctr"/>
          <a:lstStyle/>
          <a:p>
            <a:endParaRPr lang="ja-JP" altLang="en-US" sz="750">
              <a:latin typeface="+mn-ea"/>
              <a:cs typeface="Meiryo UI" panose="020B0604030504040204" pitchFamily="50" charset="-128"/>
            </a:endParaRPr>
          </a:p>
        </p:txBody>
      </p:sp>
      <p:sp>
        <p:nvSpPr>
          <p:cNvPr id="55" name="Arc 111">
            <a:extLst>
              <a:ext uri="{FF2B5EF4-FFF2-40B4-BE49-F238E27FC236}">
                <a16:creationId xmlns:a16="http://schemas.microsoft.com/office/drawing/2014/main" id="{5DF70D22-E514-A266-9E08-EBB809B4E78A}"/>
              </a:ext>
            </a:extLst>
          </p:cNvPr>
          <p:cNvSpPr>
            <a:spLocks/>
          </p:cNvSpPr>
          <p:nvPr/>
        </p:nvSpPr>
        <p:spPr bwMode="auto">
          <a:xfrm rot="16200000">
            <a:off x="5916821" y="2206336"/>
            <a:ext cx="234043" cy="43366"/>
          </a:xfrm>
          <a:custGeom>
            <a:avLst/>
            <a:gdLst>
              <a:gd name="T0" fmla="*/ 321930 w 43200"/>
              <a:gd name="T1" fmla="*/ 1257 h 41108"/>
              <a:gd name="T2" fmla="*/ 123656 w 43200"/>
              <a:gd name="T3" fmla="*/ 0 h 41108"/>
              <a:gd name="T4" fmla="*/ 216694 w 43200"/>
              <a:gd name="T5" fmla="*/ 39175 h 41108"/>
              <a:gd name="T6" fmla="*/ 0 60000 65536"/>
              <a:gd name="T7" fmla="*/ 0 60000 65536"/>
              <a:gd name="T8" fmla="*/ 0 60000 65536"/>
            </a:gdLst>
            <a:ahLst/>
            <a:cxnLst>
              <a:cxn ang="T6">
                <a:pos x="T0" y="T1"/>
              </a:cxn>
              <a:cxn ang="T7">
                <a:pos x="T2" y="T3"/>
              </a:cxn>
              <a:cxn ang="T8">
                <a:pos x="T4" y="T5"/>
              </a:cxn>
            </a:cxnLst>
            <a:rect l="0" t="0" r="r" b="b"/>
            <a:pathLst>
              <a:path w="43200" h="41108" fill="none" extrusionOk="0">
                <a:moveTo>
                  <a:pt x="32089" y="626"/>
                </a:moveTo>
                <a:cubicBezTo>
                  <a:pt x="38947" y="4435"/>
                  <a:pt x="43200" y="11663"/>
                  <a:pt x="43200" y="19508"/>
                </a:cubicBezTo>
                <a:cubicBezTo>
                  <a:pt x="43200" y="31437"/>
                  <a:pt x="33529" y="41108"/>
                  <a:pt x="21600" y="41108"/>
                </a:cubicBezTo>
                <a:cubicBezTo>
                  <a:pt x="9670" y="41108"/>
                  <a:pt x="0" y="31437"/>
                  <a:pt x="0" y="19508"/>
                </a:cubicBezTo>
                <a:cubicBezTo>
                  <a:pt x="-1" y="11171"/>
                  <a:pt x="4797" y="3579"/>
                  <a:pt x="12326" y="0"/>
                </a:cubicBezTo>
              </a:path>
              <a:path w="43200" h="41108" stroke="0" extrusionOk="0">
                <a:moveTo>
                  <a:pt x="32089" y="626"/>
                </a:moveTo>
                <a:cubicBezTo>
                  <a:pt x="38947" y="4435"/>
                  <a:pt x="43200" y="11663"/>
                  <a:pt x="43200" y="19508"/>
                </a:cubicBezTo>
                <a:cubicBezTo>
                  <a:pt x="43200" y="31437"/>
                  <a:pt x="33529" y="41108"/>
                  <a:pt x="21600" y="41108"/>
                </a:cubicBezTo>
                <a:cubicBezTo>
                  <a:pt x="9670" y="41108"/>
                  <a:pt x="0" y="31437"/>
                  <a:pt x="0" y="19508"/>
                </a:cubicBezTo>
                <a:cubicBezTo>
                  <a:pt x="-1" y="11171"/>
                  <a:pt x="4797" y="3579"/>
                  <a:pt x="12326" y="0"/>
                </a:cubicBezTo>
                <a:lnTo>
                  <a:pt x="21600" y="19508"/>
                </a:lnTo>
                <a:lnTo>
                  <a:pt x="32089" y="626"/>
                </a:lnTo>
                <a:close/>
              </a:path>
            </a:pathLst>
          </a:custGeom>
          <a:noFill/>
          <a:ln w="19050">
            <a:solidFill>
              <a:srgbClr val="000000">
                <a:alpha val="50196"/>
              </a:srgbClr>
            </a:solidFill>
            <a:round/>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17961" dir="2700000" algn="ctr" rotWithShape="0">
                    <a:srgbClr val="990000"/>
                  </a:outerShdw>
                </a:effectLst>
              </a14:hiddenEffects>
            </a:ext>
          </a:extLst>
        </p:spPr>
        <p:txBody>
          <a:bodyPr wrap="none" anchor="ctr"/>
          <a:lstStyle/>
          <a:p>
            <a:endParaRPr lang="ja-JP" altLang="en-US" sz="750">
              <a:latin typeface="+mn-ea"/>
              <a:cs typeface="Meiryo UI" panose="020B0604030504040204" pitchFamily="50" charset="-128"/>
            </a:endParaRPr>
          </a:p>
        </p:txBody>
      </p:sp>
      <p:sp>
        <p:nvSpPr>
          <p:cNvPr id="56" name="左矢印 3">
            <a:extLst>
              <a:ext uri="{FF2B5EF4-FFF2-40B4-BE49-F238E27FC236}">
                <a16:creationId xmlns:a16="http://schemas.microsoft.com/office/drawing/2014/main" id="{EA5BE168-104D-1CDB-8ED2-1231171DD2DC}"/>
              </a:ext>
            </a:extLst>
          </p:cNvPr>
          <p:cNvSpPr/>
          <p:nvPr/>
        </p:nvSpPr>
        <p:spPr bwMode="auto">
          <a:xfrm rot="422496">
            <a:off x="4794107" y="4510441"/>
            <a:ext cx="913192" cy="285289"/>
          </a:xfrm>
          <a:prstGeom prst="leftArrow">
            <a:avLst/>
          </a:prstGeom>
          <a:solidFill>
            <a:srgbClr val="FFCC99"/>
          </a:solidFill>
          <a:ln w="9525" cap="flat" cmpd="sng" algn="ctr">
            <a:solidFill>
              <a:schemeClr val="tx1"/>
            </a:solidFill>
            <a:prstDash val="solid"/>
            <a:round/>
            <a:headEnd type="none" w="med" len="med"/>
            <a:tailEnd type="none" w="med" len="med"/>
          </a:ln>
          <a:effectLst/>
        </p:spPr>
        <p:txBody>
          <a:bodyPr vert="horz" wrap="square" lIns="64286" tIns="33429" rIns="64286" bIns="33429" numCol="1" rtlCol="0" anchor="ctr" anchorCtr="0" compatLnSpc="1">
            <a:prstTxWarp prst="textNoShape">
              <a:avLst/>
            </a:prstTxWarp>
          </a:bodyPr>
          <a:lstStyle/>
          <a:p>
            <a:pPr defTabSz="653156" fontAlgn="base">
              <a:lnSpc>
                <a:spcPct val="110000"/>
              </a:lnSpc>
              <a:spcBef>
                <a:spcPct val="30000"/>
              </a:spcBef>
              <a:spcAft>
                <a:spcPct val="0"/>
              </a:spcAft>
            </a:pPr>
            <a:r>
              <a:rPr lang="ja-JP" altLang="en-US" sz="800" b="1" dirty="0">
                <a:latin typeface="+mn-ea"/>
                <a:cs typeface="Meiryo UI" panose="020B0604030504040204" pitchFamily="50" charset="-128"/>
              </a:rPr>
              <a:t>②システムエラー</a:t>
            </a:r>
            <a:endParaRPr lang="en-US" altLang="ja-JP" sz="800" b="1" dirty="0">
              <a:latin typeface="+mn-ea"/>
              <a:cs typeface="Meiryo UI" panose="020B0604030504040204" pitchFamily="50" charset="-128"/>
            </a:endParaRPr>
          </a:p>
        </p:txBody>
      </p:sp>
      <p:sp>
        <p:nvSpPr>
          <p:cNvPr id="57" name="左矢印 48">
            <a:extLst>
              <a:ext uri="{FF2B5EF4-FFF2-40B4-BE49-F238E27FC236}">
                <a16:creationId xmlns:a16="http://schemas.microsoft.com/office/drawing/2014/main" id="{7D7BA28B-79F7-755C-C0E9-CB7E6EB1CA7F}"/>
              </a:ext>
            </a:extLst>
          </p:cNvPr>
          <p:cNvSpPr/>
          <p:nvPr/>
        </p:nvSpPr>
        <p:spPr bwMode="auto">
          <a:xfrm rot="20134257">
            <a:off x="4742381" y="3948957"/>
            <a:ext cx="1080000" cy="252000"/>
          </a:xfrm>
          <a:prstGeom prst="leftArrow">
            <a:avLst/>
          </a:prstGeom>
          <a:solidFill>
            <a:srgbClr val="CCECFF"/>
          </a:solidFill>
          <a:ln w="9525" cap="flat" cmpd="sng" algn="ctr">
            <a:solidFill>
              <a:schemeClr val="tx1"/>
            </a:solidFill>
            <a:prstDash val="solid"/>
            <a:round/>
            <a:headEnd type="none" w="med" len="med"/>
            <a:tailEnd type="none" w="med" len="med"/>
          </a:ln>
          <a:effectLst/>
        </p:spPr>
        <p:txBody>
          <a:bodyPr vert="horz" wrap="square" lIns="64286" tIns="33429" rIns="64286" bIns="33429" numCol="1" rtlCol="0" anchor="ctr" anchorCtr="0" compatLnSpc="1">
            <a:prstTxWarp prst="textNoShape">
              <a:avLst/>
            </a:prstTxWarp>
          </a:bodyPr>
          <a:lstStyle/>
          <a:p>
            <a:pPr defTabSz="653156" fontAlgn="base">
              <a:lnSpc>
                <a:spcPct val="110000"/>
              </a:lnSpc>
              <a:spcBef>
                <a:spcPct val="30000"/>
              </a:spcBef>
              <a:spcAft>
                <a:spcPct val="0"/>
              </a:spcAft>
            </a:pPr>
            <a:r>
              <a:rPr lang="ja-JP" altLang="en-US" sz="800" b="1" dirty="0">
                <a:latin typeface="+mn-ea"/>
              </a:rPr>
              <a:t>①業務エラー</a:t>
            </a:r>
            <a:endParaRPr lang="en-US" altLang="ja-JP" sz="800" b="1" dirty="0">
              <a:latin typeface="+mn-ea"/>
            </a:endParaRPr>
          </a:p>
        </p:txBody>
      </p:sp>
      <p:sp>
        <p:nvSpPr>
          <p:cNvPr id="6" name="正方形/長方形 5">
            <a:extLst>
              <a:ext uri="{FF2B5EF4-FFF2-40B4-BE49-F238E27FC236}">
                <a16:creationId xmlns:a16="http://schemas.microsoft.com/office/drawing/2014/main" id="{98767BEC-96FF-0637-C323-ADEDC6E0F335}"/>
              </a:ext>
            </a:extLst>
          </p:cNvPr>
          <p:cNvSpPr/>
          <p:nvPr/>
        </p:nvSpPr>
        <p:spPr bwMode="auto">
          <a:xfrm>
            <a:off x="358081" y="3687896"/>
            <a:ext cx="4428525" cy="1303202"/>
          </a:xfrm>
          <a:prstGeom prst="rect">
            <a:avLst/>
          </a:prstGeom>
          <a:noFill/>
          <a:ln w="38100" cap="flat" cmpd="sng" algn="ctr">
            <a:solidFill>
              <a:srgbClr val="FF0000">
                <a:alpha val="50196"/>
              </a:srgbClr>
            </a:solidFill>
            <a:prstDash val="solid"/>
            <a:round/>
            <a:headEnd type="none" w="med" len="med"/>
            <a:tailEnd type="none" w="med" len="med"/>
          </a:ln>
          <a:effectLst/>
        </p:spPr>
        <p:txBody>
          <a:bodyPr vert="horz" wrap="square" lIns="64286" tIns="33429" rIns="64286" bIns="33429" numCol="1" rtlCol="0" anchor="ctr" anchorCtr="0" compatLnSpc="1">
            <a:prstTxWarp prst="textNoShape">
              <a:avLst/>
            </a:prstTxWarp>
          </a:bodyPr>
          <a:lstStyle/>
          <a:p>
            <a:pPr defTabSz="653156" fontAlgn="base">
              <a:lnSpc>
                <a:spcPct val="110000"/>
              </a:lnSpc>
              <a:spcBef>
                <a:spcPct val="30000"/>
              </a:spcBef>
              <a:spcAft>
                <a:spcPct val="0"/>
              </a:spcAft>
            </a:pPr>
            <a:endParaRPr lang="ja-JP" altLang="en-US" sz="714">
              <a:latin typeface="+mn-ea"/>
            </a:endParaRPr>
          </a:p>
        </p:txBody>
      </p:sp>
      <p:sp>
        <p:nvSpPr>
          <p:cNvPr id="4" name="スライド番号プレースホルダー 3">
            <a:extLst>
              <a:ext uri="{FF2B5EF4-FFF2-40B4-BE49-F238E27FC236}">
                <a16:creationId xmlns:a16="http://schemas.microsoft.com/office/drawing/2014/main" id="{17FFB8E2-8E03-0A3E-E4DC-3633CA0D00B8}"/>
              </a:ext>
            </a:extLst>
          </p:cNvPr>
          <p:cNvSpPr>
            <a:spLocks noGrp="1"/>
          </p:cNvSpPr>
          <p:nvPr>
            <p:ph type="sldNum" sz="quarter" idx="11"/>
          </p:nvPr>
        </p:nvSpPr>
        <p:spPr/>
        <p:txBody>
          <a:bodyPr/>
          <a:lstStyle/>
          <a:p>
            <a:r>
              <a:rPr lang="en-US" altLang="ja-JP"/>
              <a:t>01.4-</a:t>
            </a:r>
            <a:fld id="{4C5E2FD1-144F-442B-9A84-40AAF03513A2}" type="slidenum">
              <a:rPr lang="en-US" altLang="ja-JP" smtClean="0"/>
              <a:pPr/>
              <a:t>4</a:t>
            </a:fld>
            <a:endParaRPr lang="en-US" altLang="ja-JP" dirty="0"/>
          </a:p>
        </p:txBody>
      </p:sp>
      <p:sp>
        <p:nvSpPr>
          <p:cNvPr id="7" name="タイトル 1">
            <a:extLst>
              <a:ext uri="{FF2B5EF4-FFF2-40B4-BE49-F238E27FC236}">
                <a16:creationId xmlns:a16="http://schemas.microsoft.com/office/drawing/2014/main" id="{88B6343B-B176-DC78-013F-D5C97D0834EF}"/>
              </a:ext>
            </a:extLst>
          </p:cNvPr>
          <p:cNvSpPr txBox="1">
            <a:spLocks/>
          </p:cNvSpPr>
          <p:nvPr/>
        </p:nvSpPr>
        <p:spPr>
          <a:xfrm>
            <a:off x="135793" y="85771"/>
            <a:ext cx="8897143" cy="257143"/>
          </a:xfrm>
          <a:prstGeom prst="rect">
            <a:avLst/>
          </a:prstGeom>
        </p:spPr>
        <p:txBody>
          <a:bodyPr lIns="0" tIns="0" rIns="0" bIns="0" anchor="b" anchorCtr="0"/>
          <a:lstStyle>
            <a:lvl1pPr algn="l" defTabSz="905828" rtl="0" eaLnBrk="1" fontAlgn="base" hangingPunct="1">
              <a:spcBef>
                <a:spcPct val="0"/>
              </a:spcBef>
              <a:spcAft>
                <a:spcPct val="0"/>
              </a:spcAft>
              <a:defRPr kumimoji="1" sz="1600" b="1">
                <a:solidFill>
                  <a:schemeClr val="tx1"/>
                </a:solidFill>
                <a:latin typeface="Meiryo UI" panose="020B0604030504040204" pitchFamily="50" charset="-128"/>
                <a:ea typeface="Meiryo UI" panose="020B0604030504040204" pitchFamily="50" charset="-128"/>
                <a:cs typeface="Meiryo UI" panose="020B0604030504040204" pitchFamily="50" charset="-128"/>
              </a:defRPr>
            </a:lvl1pPr>
            <a:lvl2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2pPr>
            <a:lvl3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3pPr>
            <a:lvl4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4pPr>
            <a:lvl5pPr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5pPr>
            <a:lvl6pPr marL="610956"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6pPr>
            <a:lvl7pPr marL="1221913"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7pPr>
            <a:lvl8pPr marL="1832869"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8pPr>
            <a:lvl9pPr marL="2443825" algn="ctr" defTabSz="905828" rtl="0" eaLnBrk="1" fontAlgn="base" hangingPunct="1">
              <a:spcBef>
                <a:spcPct val="0"/>
              </a:spcBef>
              <a:spcAft>
                <a:spcPct val="0"/>
              </a:spcAft>
              <a:defRPr kumimoji="1" sz="4100">
                <a:solidFill>
                  <a:schemeClr val="tx2"/>
                </a:solidFill>
                <a:latin typeface="Times New Roman" pitchFamily="18" charset="0"/>
                <a:ea typeface="ＭＳ Ｐゴシック" charset="-128"/>
              </a:defRPr>
            </a:lvl9pPr>
          </a:lstStyle>
          <a:p>
            <a:pPr defTabSz="647033"/>
            <a:r>
              <a:rPr lang="en-US" altLang="ja-JP" sz="1200" dirty="0">
                <a:solidFill>
                  <a:prstClr val="black"/>
                </a:solidFill>
                <a:latin typeface="+mn-ea"/>
                <a:ea typeface="+mn-ea"/>
              </a:rPr>
              <a:t>01.4_</a:t>
            </a:r>
            <a:r>
              <a:rPr lang="ja-JP" altLang="en-US" sz="1200" dirty="0">
                <a:solidFill>
                  <a:prstClr val="black"/>
                </a:solidFill>
                <a:latin typeface="+mn-ea"/>
                <a:ea typeface="+mn-ea"/>
              </a:rPr>
              <a:t>双方向番号ポータビリティ対応</a:t>
            </a:r>
            <a:r>
              <a:rPr lang="en-US" altLang="ja-JP" sz="1200" dirty="0">
                <a:solidFill>
                  <a:prstClr val="black"/>
                </a:solidFill>
                <a:latin typeface="+mn-ea"/>
                <a:ea typeface="+mn-ea"/>
              </a:rPr>
              <a:t>_</a:t>
            </a:r>
            <a:r>
              <a:rPr lang="ja-JP" altLang="en-US" sz="1200" dirty="0">
                <a:solidFill>
                  <a:prstClr val="black"/>
                </a:solidFill>
                <a:latin typeface="+mn-ea"/>
                <a:ea typeface="+mn-ea"/>
              </a:rPr>
              <a:t>設備連携</a:t>
            </a:r>
            <a:endParaRPr lang="ja-JP" altLang="en-US" sz="1200" kern="0" dirty="0">
              <a:solidFill>
                <a:prstClr val="black"/>
              </a:solidFill>
              <a:latin typeface="+mn-ea"/>
              <a:ea typeface="+mn-ea"/>
            </a:endParaRPr>
          </a:p>
        </p:txBody>
      </p:sp>
    </p:spTree>
    <p:extLst>
      <p:ext uri="{BB962C8B-B14F-4D97-AF65-F5344CB8AC3E}">
        <p14:creationId xmlns:p14="http://schemas.microsoft.com/office/powerpoint/2010/main" val="3363657667"/>
      </p:ext>
    </p:extLst>
  </p:cSld>
  <p:clrMapOvr>
    <a:masterClrMapping/>
  </p:clrMapOvr>
  <p:transition/>
</p:sld>
</file>

<file path=ppt/theme/theme1.xml><?xml version="1.0" encoding="utf-8"?>
<a:theme xmlns:a="http://schemas.openxmlformats.org/drawingml/2006/main" name="1_0X_フォーマッ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1">
      <a:majorFont>
        <a:latin typeface="Meiryo UI"/>
        <a:ea typeface="Meiryo UI"/>
        <a:cs typeface=""/>
      </a:majorFont>
      <a:minorFont>
        <a:latin typeface="Meiryo UI"/>
        <a:ea typeface="Meiryo UI"/>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lumMod val="20000"/>
            <a:lumOff val="80000"/>
          </a:schemeClr>
        </a:solidFill>
        <a:ln w="12700" cap="flat" cmpd="sng" algn="ctr">
          <a:solidFill>
            <a:schemeClr val="tx1"/>
          </a:solidFill>
          <a:prstDash val="solid"/>
          <a:round/>
          <a:headEnd type="triangle" w="sm" len="sm"/>
          <a:tailEnd type="none" w="sm" len="sm"/>
        </a:ln>
        <a:effectLst/>
      </a:spPr>
      <a:bodyPr vert="horz" wrap="square" lIns="36000" tIns="36000" rIns="36000" bIns="36000" numCol="1" rtlCol="0" anchor="t" anchorCtr="0" compatLnSpc="1">
        <a:prstTxWarp prst="textNoShape">
          <a:avLst/>
        </a:prstTxWarp>
      </a:bodyPr>
      <a:lstStyle>
        <a:defPPr marL="0" marR="0" indent="0" algn="l" defTabSz="649288" rtl="0" eaLnBrk="1" fontAlgn="base" latinLnBrk="0" hangingPunct="1">
          <a:lnSpc>
            <a:spcPct val="100000"/>
          </a:lnSpc>
          <a:spcBef>
            <a:spcPct val="0"/>
          </a:spcBef>
          <a:spcAft>
            <a:spcPct val="0"/>
          </a:spcAft>
          <a:buClrTx/>
          <a:buSzTx/>
          <a:buFontTx/>
          <a:buNone/>
          <a:tabLst/>
          <a:defRPr kumimoji="1" sz="1050" b="0" i="0" u="none" strike="noStrike" cap="none" normalizeH="0" baseline="0" dirty="0" smtClean="0">
            <a:ln>
              <a:noFill/>
            </a:ln>
            <a:solidFill>
              <a:schemeClr val="tx1"/>
            </a:solidFill>
            <a:effectLst/>
            <a:latin typeface="Meiryo UI" panose="020B0604030504040204" pitchFamily="50" charset="-128"/>
            <a:ea typeface="Meiryo UI" panose="020B0604030504040204" pitchFamily="50" charset="-128"/>
            <a:cs typeface="Meiryo UI" panose="020B0604030504040204" pitchFamily="50" charset="-128"/>
          </a:defRPr>
        </a:defPPr>
      </a:lstStyle>
    </a:spDef>
    <a:lnDef>
      <a:spPr bwMode="auto">
        <a:ln>
          <a:headEnd type="none" w="med" len="med"/>
          <a:tailEnd type="none" w="med" len="med"/>
        </a:ln>
      </a:spPr>
      <a:bodyPr/>
      <a:lstStyle/>
      <a:style>
        <a:lnRef idx="1">
          <a:schemeClr val="dk1"/>
        </a:lnRef>
        <a:fillRef idx="0">
          <a:schemeClr val="dk1"/>
        </a:fillRef>
        <a:effectRef idx="0">
          <a:schemeClr val="dk1"/>
        </a:effectRef>
        <a:fontRef idx="minor">
          <a:schemeClr val="tx1"/>
        </a:fontRef>
      </a:style>
    </a:lnDef>
    <a:txDef>
      <a:spPr>
        <a:noFill/>
      </a:spPr>
      <a:bodyPr wrap="square" lIns="0" tIns="0" rIns="0" bIns="0" rtlCol="0">
        <a:spAutoFit/>
      </a:bodyPr>
      <a:lstStyle>
        <a:defPPr algn="l">
          <a:lnSpc>
            <a:spcPct val="110000"/>
          </a:lnSpc>
          <a:defRPr sz="1050" dirty="0">
            <a:latin typeface="+mn-ea"/>
            <a:ea typeface="+mn-ea"/>
          </a:defRPr>
        </a:defPPr>
      </a:lstStyle>
    </a:txDef>
  </a:objectDefaults>
  <a:extraClrSchemeLst>
    <a:extraClrScheme>
      <a:clrScheme name="標準デザイン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8C93399DE3C747ACE01A35C068FB97" ma:contentTypeVersion="0" ma:contentTypeDescription="Create a new document." ma:contentTypeScope="" ma:versionID="6dfc4ca7d004d969f4cd0e4bb307d878">
  <xsd:schema xmlns:xsd="http://www.w3.org/2001/XMLSchema" xmlns:xs="http://www.w3.org/2001/XMLSchema" xmlns:p="http://schemas.microsoft.com/office/2006/metadata/properties" targetNamespace="http://schemas.microsoft.com/office/2006/metadata/properties" ma:root="true" ma:fieldsID="b84c390a07b92f3072bc78982b6f0c3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E5AA18C-B5CD-4D1A-B201-4E3E84C468DC}"/>
</file>

<file path=customXml/itemProps2.xml><?xml version="1.0" encoding="utf-8"?>
<ds:datastoreItem xmlns:ds="http://schemas.openxmlformats.org/officeDocument/2006/customXml" ds:itemID="{B4F12D3F-6DE9-4BBC-957B-9E9ED481190C}"/>
</file>

<file path=customXml/itemProps3.xml><?xml version="1.0" encoding="utf-8"?>
<ds:datastoreItem xmlns:ds="http://schemas.openxmlformats.org/officeDocument/2006/customXml" ds:itemID="{3834EE12-F2D8-49F2-9DBB-25E1F7DFECFA}"/>
</file>

<file path=docProps/app.xml><?xml version="1.0" encoding="utf-8"?>
<Properties xmlns="http://schemas.openxmlformats.org/officeDocument/2006/extended-properties" xmlns:vt="http://schemas.openxmlformats.org/officeDocument/2006/docPropsVTypes">
  <Template/>
  <TotalTime>4192</TotalTime>
  <Words>2081</Words>
  <Application>Microsoft Office PowerPoint</Application>
  <PresentationFormat>画面に合わせる (4:3)</PresentationFormat>
  <Paragraphs>312</Paragraphs>
  <Slides>4</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4</vt:i4>
      </vt:variant>
    </vt:vector>
  </HeadingPairs>
  <TitlesOfParts>
    <vt:vector size="9" baseType="lpstr">
      <vt:lpstr>Meiryo UI</vt:lpstr>
      <vt:lpstr>ＭＳ ゴシック</vt:lpstr>
      <vt:lpstr>游ゴシック</vt:lpstr>
      <vt:lpstr>Times New Roman</vt:lpstr>
      <vt:lpstr>1_0X_フォーマット</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Daichi Sakei（酒井大地）</dc:creator>
  <cp:lastModifiedBy>Daichi Sakei（酒井大地）</cp:lastModifiedBy>
  <cp:revision>38</cp:revision>
  <dcterms:created xsi:type="dcterms:W3CDTF">2024-02-26T04:34:05Z</dcterms:created>
  <dcterms:modified xsi:type="dcterms:W3CDTF">2024-04-15T07:16:05Z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0x010100DC8C93399DE3C747ACE01A35C068FB97</vt:lpwstr>
  </property>
  <property fmtid="{D5CDD505-2E9C-101B-9397-08002B2CF9AE}" pid="3" name="MediaServiceImageTags">
    <vt:lpwstr/>
  </property>
</Properties>
</file>