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667" r:id="rId2"/>
    <p:sldId id="651" r:id="rId3"/>
    <p:sldId id="666" r:id="rId4"/>
    <p:sldId id="658" r:id="rId5"/>
    <p:sldId id="695" r:id="rId6"/>
    <p:sldId id="708" r:id="rId7"/>
    <p:sldId id="709" r:id="rId8"/>
    <p:sldId id="710" r:id="rId9"/>
    <p:sldId id="659" r:id="rId10"/>
    <p:sldId id="660" r:id="rId11"/>
    <p:sldId id="661" r:id="rId12"/>
    <p:sldId id="662" r:id="rId13"/>
    <p:sldId id="696" r:id="rId14"/>
    <p:sldId id="697" r:id="rId15"/>
    <p:sldId id="711" r:id="rId16"/>
    <p:sldId id="712" r:id="rId17"/>
    <p:sldId id="713" r:id="rId18"/>
    <p:sldId id="714" r:id="rId19"/>
    <p:sldId id="715" r:id="rId20"/>
    <p:sldId id="694" r:id="rId21"/>
    <p:sldId id="698" r:id="rId22"/>
    <p:sldId id="699" r:id="rId23"/>
    <p:sldId id="700" r:id="rId24"/>
    <p:sldId id="701" r:id="rId25"/>
    <p:sldId id="702" r:id="rId26"/>
    <p:sldId id="703" r:id="rId27"/>
    <p:sldId id="704" r:id="rId28"/>
    <p:sldId id="705" r:id="rId29"/>
    <p:sldId id="706" r:id="rId30"/>
  </p:sldIdLst>
  <p:sldSz cx="12801600" cy="9601200" type="A3"/>
  <p:notesSz cx="9939338" cy="6807200"/>
  <p:defaultTex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p:defaultTextStyle>
  <p:extLst>
    <p:ext uri="{521415D9-36F7-43E2-AB2F-B90AF26B5E84}">
      <p14:sectionLst xmlns:p14="http://schemas.microsoft.com/office/powerpoint/2010/main">
        <p14:section name="既定のセクション" id="{08825443-D7E4-4858-B1D3-955CDD4B1204}">
          <p14:sldIdLst>
            <p14:sldId id="667"/>
            <p14:sldId id="651"/>
            <p14:sldId id="666"/>
            <p14:sldId id="658"/>
            <p14:sldId id="695"/>
            <p14:sldId id="708"/>
            <p14:sldId id="709"/>
            <p14:sldId id="710"/>
            <p14:sldId id="659"/>
            <p14:sldId id="660"/>
            <p14:sldId id="661"/>
            <p14:sldId id="662"/>
            <p14:sldId id="696"/>
            <p14:sldId id="697"/>
            <p14:sldId id="711"/>
            <p14:sldId id="712"/>
            <p14:sldId id="713"/>
            <p14:sldId id="714"/>
            <p14:sldId id="715"/>
            <p14:sldId id="694"/>
            <p14:sldId id="698"/>
            <p14:sldId id="699"/>
            <p14:sldId id="700"/>
            <p14:sldId id="701"/>
            <p14:sldId id="702"/>
            <p14:sldId id="703"/>
            <p14:sldId id="704"/>
            <p14:sldId id="705"/>
            <p14:sldId id="706"/>
          </p14:sldIdLst>
        </p14:section>
      </p14:sectionLst>
    </p:ext>
    <p:ext uri="{EFAFB233-063F-42B5-8137-9DF3F51BA10A}">
      <p15:sldGuideLst xmlns:p15="http://schemas.microsoft.com/office/powerpoint/2012/main">
        <p15:guide id="1" orient="horz" pos="5122" userDrawn="1">
          <p15:clr>
            <a:srgbClr val="A4A3A4"/>
          </p15:clr>
        </p15:guide>
        <p15:guide id="2" pos="7406" userDrawn="1">
          <p15:clr>
            <a:srgbClr val="A4A3A4"/>
          </p15:clr>
        </p15:guide>
        <p15:guide id="3" pos="176">
          <p15:clr>
            <a:srgbClr val="A4A3A4"/>
          </p15:clr>
        </p15:guide>
      </p15:sldGuideLst>
    </p:ext>
    <p:ext uri="{2D200454-40CA-4A62-9FC3-DE9A4176ACB9}">
      <p15:notesGuideLst xmlns:p15="http://schemas.microsoft.com/office/powerpoint/2012/main">
        <p15:guide id="1" orient="horz" pos="2143">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CCFF"/>
    <a:srgbClr val="FFFFCC"/>
    <a:srgbClr val="CCECFF"/>
    <a:srgbClr val="FF0000"/>
    <a:srgbClr val="FFD3D6"/>
    <a:srgbClr val="FFCC99"/>
    <a:srgbClr val="FFFF99"/>
    <a:srgbClr val="FFCC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38" autoAdjust="0"/>
  </p:normalViewPr>
  <p:slideViewPr>
    <p:cSldViewPr snapToObjects="1">
      <p:cViewPr varScale="1">
        <p:scale>
          <a:sx n="75" d="100"/>
          <a:sy n="75" d="100"/>
        </p:scale>
        <p:origin x="324" y="30"/>
      </p:cViewPr>
      <p:guideLst>
        <p:guide orient="horz" pos="5122"/>
        <p:guide pos="7406"/>
        <p:guide pos="176"/>
      </p:guideLst>
    </p:cSldViewPr>
  </p:slideViewPr>
  <p:outlineViewPr>
    <p:cViewPr>
      <p:scale>
        <a:sx n="50" d="100"/>
        <a:sy n="50" d="100"/>
      </p:scale>
      <p:origin x="0" y="0"/>
    </p:cViewPr>
  </p:outlineViewPr>
  <p:notesTextViewPr>
    <p:cViewPr>
      <p:scale>
        <a:sx n="125" d="100"/>
        <a:sy n="125" d="100"/>
      </p:scale>
      <p:origin x="0" y="0"/>
    </p:cViewPr>
  </p:notesTextViewPr>
  <p:sorterViewPr>
    <p:cViewPr>
      <p:scale>
        <a:sx n="125" d="100"/>
        <a:sy n="125" d="100"/>
      </p:scale>
      <p:origin x="0" y="-3870"/>
    </p:cViewPr>
  </p:sorterViewPr>
  <p:notesViewPr>
    <p:cSldViewPr snapToObjects="1">
      <p:cViewPr varScale="1">
        <p:scale>
          <a:sx n="120" d="100"/>
          <a:sy n="120" d="100"/>
        </p:scale>
        <p:origin x="-1392" y="-90"/>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1026"/>
          <p:cNvSpPr>
            <a:spLocks noGrp="1" noChangeArrowheads="1"/>
          </p:cNvSpPr>
          <p:nvPr>
            <p:ph type="hdr" sz="quarter"/>
          </p:nvPr>
        </p:nvSpPr>
        <p:spPr bwMode="auto">
          <a:xfrm>
            <a:off x="0" y="0"/>
            <a:ext cx="42910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t"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212995" name="Rectangle 1027"/>
          <p:cNvSpPr>
            <a:spLocks noGrp="1" noChangeArrowheads="1"/>
          </p:cNvSpPr>
          <p:nvPr>
            <p:ph type="dt" sz="quarter" idx="1"/>
          </p:nvPr>
        </p:nvSpPr>
        <p:spPr bwMode="auto">
          <a:xfrm>
            <a:off x="5616575" y="0"/>
            <a:ext cx="43434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t" anchorCtr="0" compatLnSpc="1">
            <a:prstTxWarp prst="textNoShape">
              <a:avLst/>
            </a:prstTxWarp>
          </a:bodyPr>
          <a:lstStyle>
            <a:lvl1pPr algn="r" defTabSz="630238">
              <a:defRPr sz="800">
                <a:ea typeface="ＭＳ Ｐゴシック" charset="-128"/>
              </a:defRPr>
            </a:lvl1pPr>
          </a:lstStyle>
          <a:p>
            <a:endParaRPr lang="en-US" altLang="ja-JP" dirty="0"/>
          </a:p>
        </p:txBody>
      </p:sp>
      <p:sp>
        <p:nvSpPr>
          <p:cNvPr id="212996" name="Rectangle 1028"/>
          <p:cNvSpPr>
            <a:spLocks noGrp="1" noChangeArrowheads="1"/>
          </p:cNvSpPr>
          <p:nvPr>
            <p:ph type="ftr" sz="quarter" idx="2"/>
          </p:nvPr>
        </p:nvSpPr>
        <p:spPr bwMode="auto">
          <a:xfrm>
            <a:off x="0" y="6464300"/>
            <a:ext cx="429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b"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212997" name="Rectangle 1029"/>
          <p:cNvSpPr>
            <a:spLocks noGrp="1" noChangeArrowheads="1"/>
          </p:cNvSpPr>
          <p:nvPr>
            <p:ph type="sldNum" sz="quarter" idx="3"/>
          </p:nvPr>
        </p:nvSpPr>
        <p:spPr bwMode="auto">
          <a:xfrm>
            <a:off x="5616575" y="64643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b" anchorCtr="0" compatLnSpc="1">
            <a:prstTxWarp prst="textNoShape">
              <a:avLst/>
            </a:prstTxWarp>
          </a:bodyPr>
          <a:lstStyle>
            <a:lvl1pPr algn="r" defTabSz="630238">
              <a:defRPr sz="800">
                <a:ea typeface="ＭＳ Ｐゴシック" charset="-128"/>
              </a:defRPr>
            </a:lvl1pPr>
          </a:lstStyle>
          <a:p>
            <a:fld id="{6BBF0C93-703F-4B17-9108-CE7A43BE2130}" type="slidenum">
              <a:rPr lang="en-US" altLang="ja-JP"/>
              <a:pPr/>
              <a:t>‹#›</a:t>
            </a:fld>
            <a:endParaRPr lang="en-US" altLang="ja-JP" dirty="0"/>
          </a:p>
        </p:txBody>
      </p:sp>
    </p:spTree>
    <p:extLst>
      <p:ext uri="{BB962C8B-B14F-4D97-AF65-F5344CB8AC3E}">
        <p14:creationId xmlns:p14="http://schemas.microsoft.com/office/powerpoint/2010/main" val="3599780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29895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4099" name="Rectangle 3"/>
          <p:cNvSpPr>
            <a:spLocks noGrp="1" noChangeArrowheads="1"/>
          </p:cNvSpPr>
          <p:nvPr>
            <p:ph type="dt" idx="1"/>
          </p:nvPr>
        </p:nvSpPr>
        <p:spPr bwMode="auto">
          <a:xfrm>
            <a:off x="5600700" y="0"/>
            <a:ext cx="4373563"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lvl1pPr algn="r" defTabSz="630238">
              <a:defRPr sz="800">
                <a:ea typeface="ＭＳ Ｐゴシック" charset="-128"/>
              </a:defRPr>
            </a:lvl1pPr>
          </a:lstStyle>
          <a:p>
            <a:endParaRPr lang="en-US" altLang="ja-JP" dirty="0"/>
          </a:p>
        </p:txBody>
      </p:sp>
      <p:sp>
        <p:nvSpPr>
          <p:cNvPr id="4100" name="Rectangle 4"/>
          <p:cNvSpPr>
            <a:spLocks noGrp="1" noRot="1" noChangeAspect="1" noChangeArrowheads="1" noTextEdit="1"/>
          </p:cNvSpPr>
          <p:nvPr>
            <p:ph type="sldImg" idx="2"/>
          </p:nvPr>
        </p:nvSpPr>
        <p:spPr bwMode="auto">
          <a:xfrm>
            <a:off x="3297238" y="508000"/>
            <a:ext cx="3389312" cy="2541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304925" y="3228975"/>
            <a:ext cx="7288213"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2" name="Rectangle 6"/>
          <p:cNvSpPr>
            <a:spLocks noGrp="1" noChangeArrowheads="1"/>
          </p:cNvSpPr>
          <p:nvPr>
            <p:ph type="ftr" sz="quarter" idx="4"/>
          </p:nvPr>
        </p:nvSpPr>
        <p:spPr bwMode="auto">
          <a:xfrm>
            <a:off x="0" y="6459538"/>
            <a:ext cx="4298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b"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4103" name="Rectangle 7"/>
          <p:cNvSpPr>
            <a:spLocks noGrp="1" noChangeArrowheads="1"/>
          </p:cNvSpPr>
          <p:nvPr>
            <p:ph type="sldNum" sz="quarter" idx="5"/>
          </p:nvPr>
        </p:nvSpPr>
        <p:spPr bwMode="auto">
          <a:xfrm>
            <a:off x="5600700" y="6459538"/>
            <a:ext cx="437356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b" anchorCtr="0" compatLnSpc="1">
            <a:prstTxWarp prst="textNoShape">
              <a:avLst/>
            </a:prstTxWarp>
          </a:bodyPr>
          <a:lstStyle>
            <a:lvl1pPr algn="r" defTabSz="630238">
              <a:defRPr sz="800">
                <a:ea typeface="ＭＳ Ｐゴシック" charset="-128"/>
              </a:defRPr>
            </a:lvl1pPr>
          </a:lstStyle>
          <a:p>
            <a:fld id="{2DB7E34E-AF85-418C-A0F6-8EFAB1A321FC}" type="slidenum">
              <a:rPr lang="en-US" altLang="ja-JP"/>
              <a:pPr/>
              <a:t>‹#›</a:t>
            </a:fld>
            <a:endParaRPr lang="en-US" altLang="ja-JP" dirty="0"/>
          </a:p>
        </p:txBody>
      </p:sp>
    </p:spTree>
    <p:extLst>
      <p:ext uri="{BB962C8B-B14F-4D97-AF65-F5344CB8AC3E}">
        <p14:creationId xmlns:p14="http://schemas.microsoft.com/office/powerpoint/2010/main" val="281640530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1pPr>
    <a:lvl2pPr marL="610956"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2pPr>
    <a:lvl3pPr marL="1221913"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3pPr>
    <a:lvl4pPr marL="1832869"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4pPr>
    <a:lvl5pPr marL="2443825"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5pPr>
    <a:lvl6pPr marL="3054782" algn="l" defTabSz="1221913" rtl="0" eaLnBrk="1" latinLnBrk="0" hangingPunct="1">
      <a:defRPr kumimoji="1" sz="1600" kern="1200">
        <a:solidFill>
          <a:schemeClr val="tx1"/>
        </a:solidFill>
        <a:latin typeface="+mn-lt"/>
        <a:ea typeface="+mn-ea"/>
        <a:cs typeface="+mn-cs"/>
      </a:defRPr>
    </a:lvl6pPr>
    <a:lvl7pPr marL="3665738" algn="l" defTabSz="1221913" rtl="0" eaLnBrk="1" latinLnBrk="0" hangingPunct="1">
      <a:defRPr kumimoji="1" sz="1600" kern="1200">
        <a:solidFill>
          <a:schemeClr val="tx1"/>
        </a:solidFill>
        <a:latin typeface="+mn-lt"/>
        <a:ea typeface="+mn-ea"/>
        <a:cs typeface="+mn-cs"/>
      </a:defRPr>
    </a:lvl7pPr>
    <a:lvl8pPr marL="4276695" algn="l" defTabSz="1221913" rtl="0" eaLnBrk="1" latinLnBrk="0" hangingPunct="1">
      <a:defRPr kumimoji="1" sz="1600" kern="1200">
        <a:solidFill>
          <a:schemeClr val="tx1"/>
        </a:solidFill>
        <a:latin typeface="+mn-lt"/>
        <a:ea typeface="+mn-ea"/>
        <a:cs typeface="+mn-cs"/>
      </a:defRPr>
    </a:lvl8pPr>
    <a:lvl9pPr marL="4887651" algn="l" defTabSz="1221913" rtl="0" eaLnBrk="1" latinLnBrk="0" hangingPunct="1">
      <a:defRPr kumimoji="1"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コンテンツ プレースホルダー 3"/>
          <p:cNvSpPr>
            <a:spLocks noGrp="1"/>
          </p:cNvSpPr>
          <p:nvPr>
            <p:ph sz="quarter" idx="10"/>
          </p:nvPr>
        </p:nvSpPr>
        <p:spPr>
          <a:xfrm>
            <a:off x="190110" y="660140"/>
            <a:ext cx="12456000" cy="914400"/>
          </a:xfrm>
          <a:prstGeom prst="rect">
            <a:avLst/>
          </a:prstGeom>
          <a:solidFill>
            <a:srgbClr val="CCECFF"/>
          </a:solidFill>
          <a:ln>
            <a:solidFill>
              <a:schemeClr val="tx1"/>
            </a:solidFill>
          </a:ln>
        </p:spPr>
        <p:txBody>
          <a:bodyPr lIns="72000" tIns="72000" rIns="72000" bIns="72000"/>
          <a:lstStyle>
            <a:lvl1pPr marL="0" indent="0">
              <a:buNone/>
              <a:defRPr sz="1050">
                <a:latin typeface="Meiryo UI" panose="020B0604030504040204" pitchFamily="50" charset="-128"/>
                <a:ea typeface="Meiryo UI" panose="020B0604030504040204" pitchFamily="50" charset="-128"/>
                <a:cs typeface="Meiryo UI" panose="020B0604030504040204" pitchFamily="50" charset="-128"/>
              </a:defRPr>
            </a:lvl1pPr>
            <a:lvl2pPr>
              <a:defRPr sz="1050">
                <a:latin typeface="Meiryo UI" panose="020B0604030504040204" pitchFamily="50" charset="-128"/>
                <a:ea typeface="Meiryo UI" panose="020B0604030504040204" pitchFamily="50" charset="-128"/>
                <a:cs typeface="Meiryo UI" panose="020B0604030504040204" pitchFamily="50" charset="-128"/>
              </a:defRPr>
            </a:lvl2pPr>
            <a:lvl3pPr>
              <a:defRPr sz="1050">
                <a:latin typeface="Meiryo UI" panose="020B0604030504040204" pitchFamily="50" charset="-128"/>
                <a:ea typeface="Meiryo UI" panose="020B0604030504040204" pitchFamily="50" charset="-128"/>
                <a:cs typeface="Meiryo UI" panose="020B0604030504040204" pitchFamily="50" charset="-128"/>
              </a:defRPr>
            </a:lvl3pPr>
            <a:lvl4pPr>
              <a:defRPr sz="1050">
                <a:latin typeface="Meiryo UI" panose="020B0604030504040204" pitchFamily="50" charset="-128"/>
                <a:ea typeface="Meiryo UI" panose="020B0604030504040204" pitchFamily="50" charset="-128"/>
                <a:cs typeface="Meiryo UI" panose="020B0604030504040204" pitchFamily="50" charset="-128"/>
              </a:defRPr>
            </a:lvl4pPr>
            <a:lvl5pPr>
              <a:defRPr sz="105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マスター テキストの書式設定</a:t>
            </a:r>
          </a:p>
        </p:txBody>
      </p:sp>
      <p:sp>
        <p:nvSpPr>
          <p:cNvPr id="10" name="タイトル 1"/>
          <p:cNvSpPr txBox="1">
            <a:spLocks/>
          </p:cNvSpPr>
          <p:nvPr userDrawn="1"/>
        </p:nvSpPr>
        <p:spPr>
          <a:xfrm>
            <a:off x="190110" y="120080"/>
            <a:ext cx="12456000" cy="360000"/>
          </a:xfrm>
          <a:prstGeom prst="rect">
            <a:avLst/>
          </a:prstGeom>
        </p:spPr>
        <p:txBody>
          <a:bodyPr lIns="0" tIns="0" rIns="0" bIns="0" anchor="b" anchorCtr="0"/>
          <a:lstStyle>
            <a:lvl1pPr algn="l" defTabSz="905828" rtl="0" eaLnBrk="1" fontAlgn="base" hangingPunct="1">
              <a:spcBef>
                <a:spcPct val="0"/>
              </a:spcBef>
              <a:spcAft>
                <a:spcPct val="0"/>
              </a:spcAft>
              <a:defRPr kumimoji="1"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a:lstStyle>
          <a:p>
            <a:r>
              <a:rPr lang="en-US" altLang="ja-JP" kern="0" dirty="0"/>
              <a:t>01_</a:t>
            </a:r>
            <a:r>
              <a:rPr lang="ja-JP" altLang="en-US" kern="0" dirty="0"/>
              <a:t>双方向番号ポータビリティ対応</a:t>
            </a:r>
            <a:r>
              <a:rPr lang="en-US" altLang="ja-JP" kern="0" dirty="0"/>
              <a:t>_</a:t>
            </a:r>
            <a:r>
              <a:rPr lang="ja-JP" altLang="en-US" kern="0" dirty="0"/>
              <a:t>共通</a:t>
            </a:r>
          </a:p>
        </p:txBody>
      </p:sp>
      <p:sp>
        <p:nvSpPr>
          <p:cNvPr id="7" name="スライド番号プレースホルダー 2"/>
          <p:cNvSpPr>
            <a:spLocks noGrp="1"/>
          </p:cNvSpPr>
          <p:nvPr>
            <p:ph type="sldNum" sz="quarter" idx="4"/>
          </p:nvPr>
        </p:nvSpPr>
        <p:spPr>
          <a:xfrm>
            <a:off x="5262410" y="9301100"/>
            <a:ext cx="2311400" cy="179387"/>
          </a:xfrm>
          <a:prstGeom prst="rect">
            <a:avLst/>
          </a:prstGeom>
        </p:spPr>
        <p:txBody>
          <a:bodyPr/>
          <a:lstStyle>
            <a:lvl1pPr>
              <a:defRPr>
                <a:latin typeface="+mj-lt"/>
              </a:defRPr>
            </a:lvl1pPr>
          </a:lstStyle>
          <a:p>
            <a:r>
              <a:rPr lang="en-US" altLang="ja-JP" dirty="0"/>
              <a:t>01.1-</a:t>
            </a:r>
            <a:fld id="{4C5E2FD1-144F-442B-9A84-40AAF03513A2}" type="slidenum">
              <a:rPr lang="en-US" altLang="ja-JP" smtClean="0"/>
              <a:pPr/>
              <a:t>‹#›</a:t>
            </a:fld>
            <a:endParaRPr lang="en-US" altLang="ja-JP" dirty="0"/>
          </a:p>
        </p:txBody>
      </p:sp>
    </p:spTree>
    <p:extLst>
      <p:ext uri="{BB962C8B-B14F-4D97-AF65-F5344CB8AC3E}">
        <p14:creationId xmlns:p14="http://schemas.microsoft.com/office/powerpoint/2010/main" val="4040012381"/>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59599" name="Rectangle 15"/>
          <p:cNvSpPr>
            <a:spLocks noChangeArrowheads="1"/>
          </p:cNvSpPr>
          <p:nvPr/>
        </p:nvSpPr>
        <p:spPr bwMode="auto">
          <a:xfrm flipV="1">
            <a:off x="0" y="9176703"/>
            <a:ext cx="12801600" cy="60007"/>
          </a:xfrm>
          <a:prstGeom prst="rect">
            <a:avLst/>
          </a:prstGeom>
          <a:gradFill rotWithShape="1">
            <a:gsLst>
              <a:gs pos="0">
                <a:srgbClr val="0033CC"/>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p>
            <a:endParaRPr lang="ja-JP" altLang="en-US" dirty="0"/>
          </a:p>
        </p:txBody>
      </p:sp>
      <p:sp>
        <p:nvSpPr>
          <p:cNvPr id="1859600" name="Rectangle 16"/>
          <p:cNvSpPr>
            <a:spLocks noChangeArrowheads="1"/>
          </p:cNvSpPr>
          <p:nvPr/>
        </p:nvSpPr>
        <p:spPr bwMode="auto">
          <a:xfrm flipV="1">
            <a:off x="0" y="516124"/>
            <a:ext cx="12801600" cy="60007"/>
          </a:xfrm>
          <a:prstGeom prst="rect">
            <a:avLst/>
          </a:prstGeom>
          <a:gradFill rotWithShape="1">
            <a:gsLst>
              <a:gs pos="0">
                <a:srgbClr val="0033CC"/>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p>
            <a:endParaRPr lang="ja-JP" altLang="en-US" dirty="0"/>
          </a:p>
        </p:txBody>
      </p:sp>
      <p:sp>
        <p:nvSpPr>
          <p:cNvPr id="5" name="スライド番号プレースホルダー 2"/>
          <p:cNvSpPr>
            <a:spLocks noGrp="1"/>
          </p:cNvSpPr>
          <p:nvPr>
            <p:ph type="sldNum" sz="quarter" idx="4"/>
          </p:nvPr>
        </p:nvSpPr>
        <p:spPr>
          <a:xfrm>
            <a:off x="5262410" y="9301100"/>
            <a:ext cx="2311400" cy="179387"/>
          </a:xfrm>
          <a:prstGeom prst="rect">
            <a:avLst/>
          </a:prstGeom>
        </p:spPr>
        <p:txBody>
          <a:bodyPr/>
          <a:lstStyle>
            <a:lvl1pPr>
              <a:defRPr>
                <a:latin typeface="+mj-lt"/>
              </a:defRPr>
            </a:lvl1pPr>
          </a:lstStyle>
          <a:p>
            <a:r>
              <a:rPr lang="en-US" altLang="ja-JP" dirty="0"/>
              <a:t>42.1-</a:t>
            </a:r>
            <a:fld id="{4C5E2FD1-144F-442B-9A84-40AAF03513A2}"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51" r:id="rId1"/>
  </p:sldLayoutIdLst>
  <p:transition/>
  <p:hf hdr="0" ftr="0" dt="0"/>
  <p:txStyles>
    <p:titleStyle>
      <a:lvl1pPr algn="ctr" defTabSz="905828" rtl="0" eaLnBrk="1" fontAlgn="base" hangingPunct="1">
        <a:spcBef>
          <a:spcPct val="0"/>
        </a:spcBef>
        <a:spcAft>
          <a:spcPct val="0"/>
        </a:spcAft>
        <a:defRPr kumimoji="1" sz="4100">
          <a:solidFill>
            <a:schemeClr val="tx2"/>
          </a:solidFill>
          <a:latin typeface="+mj-lt"/>
          <a:ea typeface="+mj-ea"/>
          <a:cs typeface="+mj-cs"/>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p:titleStyle>
    <p:bodyStyle>
      <a:lvl1pPr marL="337299" indent="-337299" algn="l" defTabSz="905828" rtl="0" eaLnBrk="1" fontAlgn="base" hangingPunct="1">
        <a:spcBef>
          <a:spcPct val="20000"/>
        </a:spcBef>
        <a:spcAft>
          <a:spcPct val="0"/>
        </a:spcAft>
        <a:buChar char="•"/>
        <a:defRPr kumimoji="1" sz="3100">
          <a:solidFill>
            <a:schemeClr val="tx1"/>
          </a:solidFill>
          <a:latin typeface="+mn-lt"/>
          <a:ea typeface="+mn-ea"/>
          <a:cs typeface="+mn-cs"/>
        </a:defRPr>
      </a:lvl1pPr>
      <a:lvl2pPr marL="738239" indent="-282144" algn="l" defTabSz="905828" rtl="0" eaLnBrk="1" fontAlgn="base" hangingPunct="1">
        <a:spcBef>
          <a:spcPct val="20000"/>
        </a:spcBef>
        <a:spcAft>
          <a:spcPct val="0"/>
        </a:spcAft>
        <a:buChar char="–"/>
        <a:defRPr kumimoji="1" sz="2800">
          <a:solidFill>
            <a:schemeClr val="tx1"/>
          </a:solidFill>
          <a:latin typeface="+mn-lt"/>
          <a:ea typeface="+mn-ea"/>
        </a:defRPr>
      </a:lvl2pPr>
      <a:lvl3pPr marL="1134937" indent="-229109" algn="l" defTabSz="905828" rtl="0" eaLnBrk="1" fontAlgn="base" hangingPunct="1">
        <a:spcBef>
          <a:spcPct val="20000"/>
        </a:spcBef>
        <a:spcAft>
          <a:spcPct val="0"/>
        </a:spcAft>
        <a:buChar char="•"/>
        <a:defRPr kumimoji="1">
          <a:solidFill>
            <a:schemeClr val="tx1"/>
          </a:solidFill>
          <a:latin typeface="+mn-lt"/>
          <a:ea typeface="+mn-ea"/>
        </a:defRPr>
      </a:lvl3pPr>
      <a:lvl4pPr marL="1588911" indent="-226988" algn="l" defTabSz="905828" rtl="0" eaLnBrk="1" fontAlgn="base" hangingPunct="1">
        <a:spcBef>
          <a:spcPct val="20000"/>
        </a:spcBef>
        <a:spcAft>
          <a:spcPct val="0"/>
        </a:spcAft>
        <a:buChar char="–"/>
        <a:defRPr kumimoji="1" sz="2000">
          <a:solidFill>
            <a:schemeClr val="tx1"/>
          </a:solidFill>
          <a:latin typeface="+mn-lt"/>
          <a:ea typeface="+mn-ea"/>
        </a:defRPr>
      </a:lvl4pPr>
      <a:lvl5pPr marL="2040764" indent="-224866" algn="l" defTabSz="905828" rtl="0" eaLnBrk="1" fontAlgn="base" hangingPunct="1">
        <a:spcBef>
          <a:spcPct val="20000"/>
        </a:spcBef>
        <a:spcAft>
          <a:spcPct val="0"/>
        </a:spcAft>
        <a:buChar char="»"/>
        <a:defRPr kumimoji="1" sz="2000">
          <a:solidFill>
            <a:schemeClr val="tx1"/>
          </a:solidFill>
          <a:latin typeface="+mn-lt"/>
          <a:ea typeface="+mn-ea"/>
        </a:defRPr>
      </a:lvl5pPr>
      <a:lvl6pPr marL="2651720" indent="-224866" algn="l" defTabSz="905828" rtl="0" eaLnBrk="1" fontAlgn="base" hangingPunct="1">
        <a:spcBef>
          <a:spcPct val="20000"/>
        </a:spcBef>
        <a:spcAft>
          <a:spcPct val="0"/>
        </a:spcAft>
        <a:buChar char="»"/>
        <a:defRPr kumimoji="1" sz="2000">
          <a:solidFill>
            <a:schemeClr val="tx1"/>
          </a:solidFill>
          <a:latin typeface="+mn-lt"/>
          <a:ea typeface="+mn-ea"/>
        </a:defRPr>
      </a:lvl6pPr>
      <a:lvl7pPr marL="3262677" indent="-224866" algn="l" defTabSz="905828" rtl="0" eaLnBrk="1" fontAlgn="base" hangingPunct="1">
        <a:spcBef>
          <a:spcPct val="20000"/>
        </a:spcBef>
        <a:spcAft>
          <a:spcPct val="0"/>
        </a:spcAft>
        <a:buChar char="»"/>
        <a:defRPr kumimoji="1" sz="2000">
          <a:solidFill>
            <a:schemeClr val="tx1"/>
          </a:solidFill>
          <a:latin typeface="+mn-lt"/>
          <a:ea typeface="+mn-ea"/>
        </a:defRPr>
      </a:lvl7pPr>
      <a:lvl8pPr marL="3873633" indent="-224866" algn="l" defTabSz="905828" rtl="0" eaLnBrk="1" fontAlgn="base" hangingPunct="1">
        <a:spcBef>
          <a:spcPct val="20000"/>
        </a:spcBef>
        <a:spcAft>
          <a:spcPct val="0"/>
        </a:spcAft>
        <a:buChar char="»"/>
        <a:defRPr kumimoji="1" sz="2000">
          <a:solidFill>
            <a:schemeClr val="tx1"/>
          </a:solidFill>
          <a:latin typeface="+mn-lt"/>
          <a:ea typeface="+mn-ea"/>
        </a:defRPr>
      </a:lvl8pPr>
      <a:lvl9pPr marL="4484589" indent="-224866" algn="l" defTabSz="905828"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txBox="1">
            <a:spLocks noChangeArrowheads="1"/>
          </p:cNvSpPr>
          <p:nvPr/>
        </p:nvSpPr>
        <p:spPr>
          <a:xfrm>
            <a:off x="2080321" y="3360440"/>
            <a:ext cx="8640960" cy="169545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anchor="ctr"/>
          <a:lstStyle>
            <a:lvl1pPr algn="ctr" defTabSz="905828" rtl="0" eaLnBrk="1" fontAlgn="base" hangingPunct="1">
              <a:spcBef>
                <a:spcPct val="0"/>
              </a:spcBef>
              <a:spcAft>
                <a:spcPct val="0"/>
              </a:spcAft>
              <a:defRPr kumimoji="1" sz="4100">
                <a:solidFill>
                  <a:schemeClr val="tx2"/>
                </a:solidFill>
                <a:latin typeface="+mj-lt"/>
                <a:ea typeface="+mj-ea"/>
                <a:cs typeface="+mj-cs"/>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a:lstStyle>
          <a:p>
            <a:pPr defTabSz="914400"/>
            <a:r>
              <a:rPr lang="ja-JP" altLang="en-US"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１．開発背景</a:t>
            </a:r>
          </a:p>
        </p:txBody>
      </p:sp>
      <p:sp>
        <p:nvSpPr>
          <p:cNvPr id="2" name="スライド番号プレースホルダー 1"/>
          <p:cNvSpPr>
            <a:spLocks noGrp="1"/>
          </p:cNvSpPr>
          <p:nvPr>
            <p:ph type="sldNum" sz="quarter" idx="4"/>
          </p:nvPr>
        </p:nvSpPr>
        <p:spPr/>
        <p:txBody>
          <a:bodyPr/>
          <a:lstStyle/>
          <a:p>
            <a:r>
              <a:rPr lang="en-US" altLang="ja-JP" dirty="0"/>
              <a:t>01.1-</a:t>
            </a:r>
            <a:fld id="{4C5E2FD1-144F-442B-9A84-40AAF03513A2}" type="slidenum">
              <a:rPr lang="en-US" altLang="ja-JP" smtClean="0"/>
              <a:pPr/>
              <a:t>1</a:t>
            </a:fld>
            <a:endParaRPr lang="en-US" altLang="ja-JP" dirty="0"/>
          </a:p>
        </p:txBody>
      </p:sp>
    </p:spTree>
    <p:extLst>
      <p:ext uri="{BB962C8B-B14F-4D97-AF65-F5344CB8AC3E}">
        <p14:creationId xmlns:p14="http://schemas.microsoft.com/office/powerpoint/2010/main" val="27116156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２．　前提条件（５／６）</a:t>
            </a:r>
          </a:p>
          <a:p>
            <a:pPr lvl="0"/>
            <a:r>
              <a:rPr lang="ja-JP" altLang="en-US" dirty="0"/>
              <a:t>　</a:t>
            </a:r>
            <a:r>
              <a:rPr lang="ja-JP" altLang="en-US" dirty="0">
                <a:solidFill>
                  <a:prstClr val="black"/>
                </a:solidFill>
              </a:rPr>
              <a:t>本施策における対象注文種類の一覧を以下に示す</a:t>
            </a:r>
            <a:endParaRPr lang="ja-JP" altLang="en-US" dirty="0"/>
          </a:p>
        </p:txBody>
      </p:sp>
      <p:sp>
        <p:nvSpPr>
          <p:cNvPr id="6" name="テキスト ボックス 5">
            <a:extLst>
              <a:ext uri="{FF2B5EF4-FFF2-40B4-BE49-F238E27FC236}">
                <a16:creationId xmlns:a16="http://schemas.microsoft.com/office/drawing/2014/main" id="{16882A76-654D-6E10-A72B-CCEDCBC0A925}"/>
              </a:ext>
            </a:extLst>
          </p:cNvPr>
          <p:cNvSpPr txBox="1"/>
          <p:nvPr/>
        </p:nvSpPr>
        <p:spPr>
          <a:xfrm>
            <a:off x="8936434" y="6176447"/>
            <a:ext cx="1944216" cy="246221"/>
          </a:xfrm>
          <a:prstGeom prst="rect">
            <a:avLst/>
          </a:prstGeom>
          <a:noFill/>
        </p:spPr>
        <p:txBody>
          <a:bodyPr wrap="square" rtlCol="0">
            <a:spAutoFit/>
          </a:bodyPr>
          <a:lstStyle/>
          <a:p>
            <a:pPr algn="l"/>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○：対象　－：対象外</a:t>
            </a:r>
          </a:p>
        </p:txBody>
      </p:sp>
      <p:sp>
        <p:nvSpPr>
          <p:cNvPr id="3" name="スライド番号プレースホルダー 1">
            <a:extLst>
              <a:ext uri="{FF2B5EF4-FFF2-40B4-BE49-F238E27FC236}">
                <a16:creationId xmlns:a16="http://schemas.microsoft.com/office/drawing/2014/main" id="{DE1C4A7C-5337-F907-ADBF-1659784DD2FE}"/>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10</a:t>
            </a:fld>
            <a:endParaRPr lang="en-US" altLang="ja-JP" dirty="0"/>
          </a:p>
        </p:txBody>
      </p:sp>
      <p:graphicFrame>
        <p:nvGraphicFramePr>
          <p:cNvPr id="2" name="Group 2124">
            <a:extLst>
              <a:ext uri="{FF2B5EF4-FFF2-40B4-BE49-F238E27FC236}">
                <a16:creationId xmlns:a16="http://schemas.microsoft.com/office/drawing/2014/main" id="{A727ECB8-A71A-D4BC-302E-D88D0DEAE3EA}"/>
              </a:ext>
            </a:extLst>
          </p:cNvPr>
          <p:cNvGraphicFramePr>
            <a:graphicFrameLocks noGrp="1"/>
          </p:cNvGraphicFramePr>
          <p:nvPr>
            <p:extLst>
              <p:ext uri="{D42A27DB-BD31-4B8C-83A1-F6EECF244321}">
                <p14:modId xmlns:p14="http://schemas.microsoft.com/office/powerpoint/2010/main" val="438823522"/>
              </p:ext>
            </p:extLst>
          </p:nvPr>
        </p:nvGraphicFramePr>
        <p:xfrm>
          <a:off x="2095722" y="2280320"/>
          <a:ext cx="8610157" cy="3790846"/>
        </p:xfrm>
        <a:graphic>
          <a:graphicData uri="http://schemas.openxmlformats.org/drawingml/2006/table">
            <a:tbl>
              <a:tblPr/>
              <a:tblGrid>
                <a:gridCol w="467190">
                  <a:extLst>
                    <a:ext uri="{9D8B030D-6E8A-4147-A177-3AD203B41FA5}">
                      <a16:colId xmlns:a16="http://schemas.microsoft.com/office/drawing/2014/main" val="20000"/>
                    </a:ext>
                  </a:extLst>
                </a:gridCol>
                <a:gridCol w="1394967">
                  <a:extLst>
                    <a:ext uri="{9D8B030D-6E8A-4147-A177-3AD203B41FA5}">
                      <a16:colId xmlns:a16="http://schemas.microsoft.com/office/drawing/2014/main" val="20001"/>
                    </a:ext>
                  </a:extLst>
                </a:gridCol>
                <a:gridCol w="1437238">
                  <a:extLst>
                    <a:ext uri="{9D8B030D-6E8A-4147-A177-3AD203B41FA5}">
                      <a16:colId xmlns:a16="http://schemas.microsoft.com/office/drawing/2014/main" val="20002"/>
                    </a:ext>
                  </a:extLst>
                </a:gridCol>
                <a:gridCol w="549532">
                  <a:extLst>
                    <a:ext uri="{9D8B030D-6E8A-4147-A177-3AD203B41FA5}">
                      <a16:colId xmlns:a16="http://schemas.microsoft.com/office/drawing/2014/main" val="20003"/>
                    </a:ext>
                  </a:extLst>
                </a:gridCol>
                <a:gridCol w="4761230">
                  <a:extLst>
                    <a:ext uri="{9D8B030D-6E8A-4147-A177-3AD203B41FA5}">
                      <a16:colId xmlns:a16="http://schemas.microsoft.com/office/drawing/2014/main" val="20004"/>
                    </a:ext>
                  </a:extLst>
                </a:gridCol>
              </a:tblGrid>
              <a:tr h="414046">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項番</a:t>
                      </a: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注文種別</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36000" marB="3600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新設</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新規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移転（入）</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zh-TW" altLang="en-US" sz="1000" b="0" i="0" u="none" strike="noStrike" dirty="0">
                          <a:effectLst/>
                          <a:latin typeface="Meiryo UI" panose="020B0604030504040204" pitchFamily="50" charset="-128"/>
                          <a:ea typeface="Meiryo UI" panose="020B0604030504040204" pitchFamily="50" charset="-128"/>
                        </a:rPr>
                        <a:t>品目変更（新設）</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12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廃止</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effectLst/>
                          <a:latin typeface="Meiryo UI" panose="020B0604030504040204" pitchFamily="50" charset="-128"/>
                          <a:ea typeface="Meiryo UI" panose="020B0604030504040204" pitchFamily="50" charset="-128"/>
                        </a:rPr>
                        <a:t>廃止</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26468286"/>
                  </a:ext>
                </a:extLst>
              </a:tr>
              <a:tr h="241200">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effectLst/>
                          <a:latin typeface="Meiryo UI" panose="020B0604030504040204" pitchFamily="50" charset="-128"/>
                          <a:ea typeface="Meiryo UI" panose="020B0604030504040204" pitchFamily="50" charset="-128"/>
                        </a:rPr>
                        <a:t>移転（出）</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7163388"/>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品目変更（廃止）</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その他継続</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その他継続（本申込）</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ja-JP" altLang="en-US" sz="1000" dirty="0">
                          <a:solidFill>
                            <a:schemeClr val="tx1"/>
                          </a:solidFill>
                          <a:latin typeface="+mn-ea"/>
                          <a:ea typeface="+mn-ea"/>
                        </a:rPr>
                        <a:t>ひかり電話単独（アクセスライン工事なし）、有派遣工事のパターンで流通する</a:t>
                      </a: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その他継続（</a:t>
                      </a:r>
                      <a:r>
                        <a:rPr lang="en-US" altLang="ja-JP" sz="1000" b="0" i="0" u="none" strike="noStrike" dirty="0">
                          <a:effectLst/>
                          <a:latin typeface="Meiryo UI" panose="020B0604030504040204" pitchFamily="50" charset="-128"/>
                          <a:ea typeface="Meiryo UI" panose="020B0604030504040204" pitchFamily="50" charset="-128"/>
                        </a:rPr>
                        <a:t>MS</a:t>
                      </a:r>
                      <a:r>
                        <a:rPr lang="ja-JP" altLang="en-US" sz="1000" b="0" i="0" u="none" strike="noStrike" dirty="0">
                          <a:effectLst/>
                          <a:latin typeface="Meiryo UI" panose="020B0604030504040204" pitchFamily="50" charset="-128"/>
                          <a:ea typeface="Meiryo UI" panose="020B0604030504040204" pitchFamily="50"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事前照会</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事前照会</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p>
                      <a:pPr algn="l" fontAlgn="t"/>
                      <a:r>
                        <a:rPr lang="zh-TW" altLang="en-US" sz="1000" b="0" i="0" u="none" strike="noStrike">
                          <a:effectLst/>
                          <a:latin typeface="Meiryo UI" panose="020B0604030504040204" pitchFamily="50" charset="-128"/>
                          <a:ea typeface="Meiryo UI" panose="020B0604030504040204" pitchFamily="50" charset="-128"/>
                        </a:rPr>
                        <a:t>建物内設備構築</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所内のみ新設</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所内のみ撤去</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アクセスのみ撤去</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移行</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41200">
                <a:tc>
                  <a:txBody>
                    <a:bodyPr/>
                    <a:lstStyle>
                      <a:lvl1pPr algn="l">
                        <a:defRPr kumimoji="1" sz="900">
                          <a:solidFill>
                            <a:schemeClr val="tx1"/>
                          </a:solidFill>
                          <a:latin typeface="ＭＳ Ｐゴシック" pitchFamily="50" charset="-128"/>
                          <a:ea typeface="ＭＳ Ｐゴシック" pitchFamily="50" charset="-128"/>
                        </a:defRPr>
                      </a:lvl1pPr>
                      <a:lvl2pPr algn="l">
                        <a:defRPr kumimoji="1" sz="900">
                          <a:solidFill>
                            <a:schemeClr val="tx1"/>
                          </a:solidFill>
                          <a:latin typeface="ＭＳ Ｐゴシック" pitchFamily="50" charset="-128"/>
                          <a:ea typeface="ＭＳ Ｐゴシック" pitchFamily="50" charset="-128"/>
                        </a:defRPr>
                      </a:lvl2pPr>
                      <a:lvl3pPr algn="l">
                        <a:defRPr kumimoji="1" sz="900">
                          <a:solidFill>
                            <a:schemeClr val="tx1"/>
                          </a:solidFill>
                          <a:latin typeface="ＭＳ Ｐゴシック" pitchFamily="50" charset="-128"/>
                          <a:ea typeface="ＭＳ Ｐゴシック" pitchFamily="50" charset="-128"/>
                        </a:defRPr>
                      </a:lvl3pPr>
                      <a:lvl4pPr algn="l">
                        <a:defRPr kumimoji="1" sz="900">
                          <a:solidFill>
                            <a:schemeClr val="tx1"/>
                          </a:solidFill>
                          <a:latin typeface="ＭＳ Ｐゴシック" pitchFamily="50" charset="-128"/>
                          <a:ea typeface="ＭＳ Ｐゴシック" pitchFamily="50" charset="-128"/>
                        </a:defRPr>
                      </a:lvl4pPr>
                      <a:lvl5pPr algn="l">
                        <a:defRPr kumimoji="1" sz="900">
                          <a:solidFill>
                            <a:schemeClr val="tx1"/>
                          </a:solidFill>
                          <a:latin typeface="ＭＳ Ｐゴシック" pitchFamily="50" charset="-128"/>
                          <a:ea typeface="ＭＳ Ｐゴシック" pitchFamily="50" charset="-128"/>
                        </a:defRPr>
                      </a:lvl5pPr>
                      <a:lvl6pPr fontAlgn="base">
                        <a:spcBef>
                          <a:spcPct val="0"/>
                        </a:spcBef>
                        <a:spcAft>
                          <a:spcPct val="0"/>
                        </a:spcAft>
                        <a:defRPr kumimoji="1" sz="900">
                          <a:solidFill>
                            <a:schemeClr val="tx1"/>
                          </a:solidFill>
                          <a:latin typeface="ＭＳ Ｐゴシック" pitchFamily="50" charset="-128"/>
                          <a:ea typeface="ＭＳ Ｐゴシック" pitchFamily="50" charset="-128"/>
                        </a:defRPr>
                      </a:lvl6pPr>
                      <a:lvl7pPr fontAlgn="base">
                        <a:spcBef>
                          <a:spcPct val="0"/>
                        </a:spcBef>
                        <a:spcAft>
                          <a:spcPct val="0"/>
                        </a:spcAft>
                        <a:defRPr kumimoji="1" sz="900">
                          <a:solidFill>
                            <a:schemeClr val="tx1"/>
                          </a:solidFill>
                          <a:latin typeface="ＭＳ Ｐゴシック" pitchFamily="50" charset="-128"/>
                          <a:ea typeface="ＭＳ Ｐゴシック" pitchFamily="50" charset="-128"/>
                        </a:defRPr>
                      </a:lvl7pPr>
                      <a:lvl8pPr fontAlgn="base">
                        <a:spcBef>
                          <a:spcPct val="0"/>
                        </a:spcBef>
                        <a:spcAft>
                          <a:spcPct val="0"/>
                        </a:spcAft>
                        <a:defRPr kumimoji="1" sz="900">
                          <a:solidFill>
                            <a:schemeClr val="tx1"/>
                          </a:solidFill>
                          <a:latin typeface="ＭＳ Ｐゴシック" pitchFamily="50" charset="-128"/>
                          <a:ea typeface="ＭＳ Ｐゴシック" pitchFamily="50" charset="-128"/>
                        </a:defRPr>
                      </a:lvl8pPr>
                      <a:lvl9pPr fontAlgn="base">
                        <a:spcBef>
                          <a:spcPct val="0"/>
                        </a:spcBef>
                        <a:spcAft>
                          <a:spcPct val="0"/>
                        </a:spcAft>
                        <a:defRPr kumimoji="1" sz="900">
                          <a:solidFill>
                            <a:schemeClr val="tx1"/>
                          </a:solidFill>
                          <a:latin typeface="ＭＳ Ｐゴシック" pitchFamily="50" charset="-128"/>
                          <a:ea typeface="ＭＳ Ｐゴシック"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36000" marR="3600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撤去</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cs typeface="Meiryo UI" panose="020B0604030504040204" pitchFamily="50" charset="-128"/>
                      </a:endParaRPr>
                    </a:p>
                  </a:txBody>
                  <a:tcPr marL="36000" marR="36000" marT="36000" marB="36000" anchor="b"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7" name="テキスト ボックス 6">
            <a:extLst>
              <a:ext uri="{FF2B5EF4-FFF2-40B4-BE49-F238E27FC236}">
                <a16:creationId xmlns:a16="http://schemas.microsoft.com/office/drawing/2014/main" id="{709EE36F-2C9F-F251-99D5-0C6E54E185E9}"/>
              </a:ext>
            </a:extLst>
          </p:cNvPr>
          <p:cNvSpPr txBox="1"/>
          <p:nvPr/>
        </p:nvSpPr>
        <p:spPr>
          <a:xfrm>
            <a:off x="2075977" y="6168752"/>
            <a:ext cx="6360949" cy="253916"/>
          </a:xfrm>
          <a:prstGeom prst="rect">
            <a:avLst/>
          </a:prstGeom>
          <a:noFill/>
        </p:spPr>
        <p:txBody>
          <a:bodyPr wrap="square" rtlCol="0">
            <a:spAutoFit/>
          </a:bodyPr>
          <a:lstStyle/>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：メタルの注文種類は全ての注文種類が対象のため、記載を省略する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8770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２．　前提条件（６／６）</a:t>
            </a:r>
          </a:p>
          <a:p>
            <a:pPr lvl="0"/>
            <a:r>
              <a:rPr lang="ja-JP" altLang="en-US" dirty="0"/>
              <a:t>　</a:t>
            </a:r>
            <a:r>
              <a:rPr lang="ja-JP" altLang="en-US" dirty="0">
                <a:solidFill>
                  <a:prstClr val="black"/>
                </a:solidFill>
              </a:rPr>
              <a:t>本施策における前提条件（関連システム、業務量）の一覧を以下に示す</a:t>
            </a:r>
            <a:endParaRPr lang="ja-JP" altLang="en-US" dirty="0"/>
          </a:p>
        </p:txBody>
      </p:sp>
      <p:sp>
        <p:nvSpPr>
          <p:cNvPr id="4" name="テキスト ボックス 3">
            <a:extLst>
              <a:ext uri="{FF2B5EF4-FFF2-40B4-BE49-F238E27FC236}">
                <a16:creationId xmlns:a16="http://schemas.microsoft.com/office/drawing/2014/main" id="{D5692C5F-507D-19F1-5A3D-C5F3282FEF8A}"/>
              </a:ext>
            </a:extLst>
          </p:cNvPr>
          <p:cNvSpPr txBox="1"/>
          <p:nvPr/>
        </p:nvSpPr>
        <p:spPr>
          <a:xfrm>
            <a:off x="862287" y="1842272"/>
            <a:ext cx="9631071" cy="152414"/>
          </a:xfrm>
          <a:prstGeom prst="rect">
            <a:avLst/>
          </a:prstGeom>
          <a:noFill/>
        </p:spPr>
        <p:txBody>
          <a:bodyPr wrap="square" lIns="0" tIns="0" rIns="0" bIns="0" rtlCol="0">
            <a:spAutoFit/>
          </a:bodyPr>
          <a:lstStyle/>
          <a:p>
            <a:pPr algn="l">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■関連システム</a:t>
            </a:r>
          </a:p>
        </p:txBody>
      </p:sp>
      <p:sp>
        <p:nvSpPr>
          <p:cNvPr id="8" name="テキスト ボックス 7">
            <a:extLst>
              <a:ext uri="{FF2B5EF4-FFF2-40B4-BE49-F238E27FC236}">
                <a16:creationId xmlns:a16="http://schemas.microsoft.com/office/drawing/2014/main" id="{B14BB1F8-F09E-3387-9152-A9339F40E1A0}"/>
              </a:ext>
            </a:extLst>
          </p:cNvPr>
          <p:cNvSpPr txBox="1"/>
          <p:nvPr/>
        </p:nvSpPr>
        <p:spPr>
          <a:xfrm>
            <a:off x="862290" y="4266537"/>
            <a:ext cx="9631071" cy="152414"/>
          </a:xfrm>
          <a:prstGeom prst="rect">
            <a:avLst/>
          </a:prstGeom>
          <a:noFill/>
        </p:spPr>
        <p:txBody>
          <a:bodyPr wrap="square" lIns="0" tIns="0" rIns="0" bIns="0" rtlCol="0">
            <a:spAutoFit/>
          </a:bodyPr>
          <a:lstStyle/>
          <a:p>
            <a:pPr algn="l">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■業務量</a:t>
            </a:r>
          </a:p>
        </p:txBody>
      </p:sp>
      <p:sp>
        <p:nvSpPr>
          <p:cNvPr id="9" name="テキスト ボックス 8">
            <a:extLst>
              <a:ext uri="{FF2B5EF4-FFF2-40B4-BE49-F238E27FC236}">
                <a16:creationId xmlns:a16="http://schemas.microsoft.com/office/drawing/2014/main" id="{7DB31C26-4CBE-6C92-D2F5-BCE4DB74A232}"/>
              </a:ext>
            </a:extLst>
          </p:cNvPr>
          <p:cNvSpPr txBox="1"/>
          <p:nvPr/>
        </p:nvSpPr>
        <p:spPr>
          <a:xfrm>
            <a:off x="1006776" y="4573553"/>
            <a:ext cx="10081120" cy="153888"/>
          </a:xfrm>
          <a:prstGeom prst="rect">
            <a:avLst/>
          </a:prstGeom>
          <a:noFill/>
        </p:spPr>
        <p:txBody>
          <a:bodyPr wrap="square" lIns="0" tIns="0" rIns="0" bIns="0" rtlCol="0">
            <a:spAutoFit/>
          </a:bodyPr>
          <a:lstStyle/>
          <a:p>
            <a:pPr algn="l"/>
            <a:r>
              <a:rPr lang="ja-JP" altLang="en-US" sz="1000" dirty="0">
                <a:latin typeface="+mn-ea"/>
                <a:ea typeface="+mn-ea"/>
              </a:rPr>
              <a:t>双方向番号ポータビリティ対応として、新たに流通するオーダの業務量を以下に示す</a:t>
            </a:r>
          </a:p>
        </p:txBody>
      </p:sp>
      <p:sp>
        <p:nvSpPr>
          <p:cNvPr id="6" name="スライド番号プレースホルダー 1">
            <a:extLst>
              <a:ext uri="{FF2B5EF4-FFF2-40B4-BE49-F238E27FC236}">
                <a16:creationId xmlns:a16="http://schemas.microsoft.com/office/drawing/2014/main" id="{42EEEB41-4A09-5A24-8C22-4D46408181ED}"/>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11</a:t>
            </a:fld>
            <a:endParaRPr lang="en-US" altLang="ja-JP" dirty="0"/>
          </a:p>
        </p:txBody>
      </p:sp>
      <p:graphicFrame>
        <p:nvGraphicFramePr>
          <p:cNvPr id="2" name="Group 567">
            <a:extLst>
              <a:ext uri="{FF2B5EF4-FFF2-40B4-BE49-F238E27FC236}">
                <a16:creationId xmlns:a16="http://schemas.microsoft.com/office/drawing/2014/main" id="{B67A21E4-B534-205E-5F45-E501E80A1525}"/>
              </a:ext>
            </a:extLst>
          </p:cNvPr>
          <p:cNvGraphicFramePr>
            <a:graphicFrameLocks noGrp="1"/>
          </p:cNvGraphicFramePr>
          <p:nvPr>
            <p:extLst>
              <p:ext uri="{D42A27DB-BD31-4B8C-83A1-F6EECF244321}">
                <p14:modId xmlns:p14="http://schemas.microsoft.com/office/powerpoint/2010/main" val="1392724380"/>
              </p:ext>
            </p:extLst>
          </p:nvPr>
        </p:nvGraphicFramePr>
        <p:xfrm>
          <a:off x="862290" y="2234527"/>
          <a:ext cx="10225606" cy="1727861"/>
        </p:xfrm>
        <a:graphic>
          <a:graphicData uri="http://schemas.openxmlformats.org/drawingml/2006/table">
            <a:tbl>
              <a:tblPr/>
              <a:tblGrid>
                <a:gridCol w="500066">
                  <a:extLst>
                    <a:ext uri="{9D8B030D-6E8A-4147-A177-3AD203B41FA5}">
                      <a16:colId xmlns:a16="http://schemas.microsoft.com/office/drawing/2014/main" val="20000"/>
                    </a:ext>
                  </a:extLst>
                </a:gridCol>
                <a:gridCol w="2069633">
                  <a:extLst>
                    <a:ext uri="{9D8B030D-6E8A-4147-A177-3AD203B41FA5}">
                      <a16:colId xmlns:a16="http://schemas.microsoft.com/office/drawing/2014/main" val="20001"/>
                    </a:ext>
                  </a:extLst>
                </a:gridCol>
                <a:gridCol w="7655907">
                  <a:extLst>
                    <a:ext uri="{9D8B030D-6E8A-4147-A177-3AD203B41FA5}">
                      <a16:colId xmlns:a16="http://schemas.microsoft.com/office/drawing/2014/main" val="20002"/>
                    </a:ext>
                  </a:extLst>
                </a:gridCol>
              </a:tblGrid>
              <a:tr h="235298">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関連システム名</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内容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58567">
                <a:tc>
                  <a:txBody>
                    <a:bodyPr/>
                    <a:lstStyle/>
                    <a:p>
                      <a:pPr algn="r"/>
                      <a:r>
                        <a:rPr kumimoji="1" lang="en-US" altLang="ja-JP" sz="1000" dirty="0">
                          <a:latin typeface="+mn-ea"/>
                          <a:ea typeface="+mn-ea"/>
                          <a:cs typeface="Meiryo UI" panose="020B0604030504040204" pitchFamily="50" charset="-128"/>
                        </a:rPr>
                        <a:t>1</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1000" dirty="0">
                          <a:solidFill>
                            <a:schemeClr val="tx1"/>
                          </a:solidFill>
                          <a:latin typeface="+mn-ea"/>
                          <a:ea typeface="+mn-ea"/>
                        </a:rPr>
                        <a:t>BB-CASTAR</a:t>
                      </a:r>
                      <a:br>
                        <a:rPr lang="en-US" altLang="ja-JP" sz="1000" dirty="0">
                          <a:solidFill>
                            <a:schemeClr val="tx1"/>
                          </a:solidFill>
                          <a:latin typeface="+mn-ea"/>
                          <a:ea typeface="+mn-ea"/>
                        </a:rPr>
                      </a:br>
                      <a:endParaRPr lang="ja-JP" altLang="en-US" sz="1000" dirty="0">
                        <a:solidFill>
                          <a:schemeClr val="tx1"/>
                        </a:solidFill>
                        <a:latin typeface="+mn-ea"/>
                        <a:ea typeface="+mn-ea"/>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8738" marR="0" lvl="0" indent="-58738" algn="l" defTabSz="914400" rtl="0" eaLnBrk="1" fontAlgn="auto" latinLnBrk="0" hangingPunct="1">
                        <a:lnSpc>
                          <a:spcPct val="120000"/>
                        </a:lnSpc>
                        <a:spcBef>
                          <a:spcPct val="0"/>
                        </a:spcBef>
                        <a:spcAft>
                          <a:spcPts val="0"/>
                        </a:spcAft>
                        <a:buClrTx/>
                        <a:buSzTx/>
                        <a:buFontTx/>
                        <a:buNone/>
                        <a:tabLst/>
                        <a:defRPr/>
                      </a:pPr>
                      <a:r>
                        <a:rPr lang="ja-JP" altLang="en-US" sz="1000" baseline="0" dirty="0">
                          <a:solidFill>
                            <a:schemeClr val="tx1"/>
                          </a:solidFill>
                          <a:latin typeface="+mn-ea"/>
                          <a:ea typeface="+mn-ea"/>
                        </a:rPr>
                        <a:t>・</a:t>
                      </a:r>
                      <a:r>
                        <a:rPr lang="en-US" altLang="ja-JP" sz="1000" dirty="0">
                          <a:solidFill>
                            <a:schemeClr val="tx1"/>
                          </a:solidFill>
                          <a:latin typeface="Meiryo UI" panose="020B0604030504040204" pitchFamily="50" charset="-128"/>
                          <a:ea typeface="Meiryo UI" panose="020B0604030504040204" pitchFamily="50" charset="-128"/>
                        </a:rPr>
                        <a:t>BB-CASTAR</a:t>
                      </a:r>
                      <a:r>
                        <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a:t>
                      </a:r>
                      <a:r>
                        <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PF</a:t>
                      </a: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a:t>
                      </a:r>
                      <a:r>
                        <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IF</a:t>
                      </a: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で流通する新規</a:t>
                      </a:r>
                      <a:r>
                        <a:rPr lang="ja-JP" altLang="en-US" sz="1000" dirty="0">
                          <a:solidFill>
                            <a:schemeClr val="tx1"/>
                          </a:solidFill>
                          <a:latin typeface="+mn-ea"/>
                          <a:ea typeface="+mn-ea"/>
                        </a:rPr>
                        <a:t>項目</a:t>
                      </a:r>
                      <a:r>
                        <a:rPr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と新規コードが連携可能なことを前提とする</a:t>
                      </a:r>
                      <a:endParaRPr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40645700"/>
                  </a:ext>
                </a:extLst>
              </a:tr>
              <a:tr h="563227">
                <a:tc>
                  <a:txBody>
                    <a:bodyPr/>
                    <a:lstStyle/>
                    <a:p>
                      <a:pPr algn="r"/>
                      <a:r>
                        <a:rPr kumimoji="1" lang="en-US" altLang="ja-JP" sz="1000" dirty="0">
                          <a:latin typeface="+mn-ea"/>
                          <a:ea typeface="+mn-ea"/>
                          <a:cs typeface="Meiryo UI" panose="020B0604030504040204" pitchFamily="50" charset="-128"/>
                        </a:rPr>
                        <a:t>2</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ja-JP" altLang="en-US" sz="1000" dirty="0">
                          <a:solidFill>
                            <a:schemeClr val="tx1"/>
                          </a:solidFill>
                          <a:latin typeface="+mn-ea"/>
                          <a:ea typeface="+mn-ea"/>
                        </a:rPr>
                        <a:t>通建システム</a:t>
                      </a:r>
                      <a:br>
                        <a:rPr lang="en-US" altLang="ja-JP" sz="1000" dirty="0">
                          <a:solidFill>
                            <a:schemeClr val="tx1"/>
                          </a:solidFill>
                          <a:latin typeface="+mn-ea"/>
                          <a:ea typeface="+mn-ea"/>
                        </a:rPr>
                      </a:br>
                      <a:endParaRPr lang="ja-JP" altLang="en-US" sz="1000" dirty="0">
                        <a:solidFill>
                          <a:schemeClr val="tx1"/>
                        </a:solidFill>
                        <a:latin typeface="+mn-ea"/>
                        <a:ea typeface="+mn-ea"/>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8738" marR="0" lvl="0" indent="-58738" algn="l" defTabSz="914400" rtl="0" eaLnBrk="1" fontAlgn="auto" latinLnBrk="0" hangingPunct="1">
                        <a:lnSpc>
                          <a:spcPct val="120000"/>
                        </a:lnSpc>
                        <a:spcBef>
                          <a:spcPct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rPr>
                        <a:t>・通建システムとの既存流通</a:t>
                      </a:r>
                      <a:r>
                        <a:rPr lang="en-US" altLang="ja-JP" sz="1000" dirty="0">
                          <a:solidFill>
                            <a:schemeClr val="tx1"/>
                          </a:solidFill>
                          <a:latin typeface="Meiryo UI" panose="020B0604030504040204" pitchFamily="50" charset="-128"/>
                          <a:ea typeface="Meiryo UI" panose="020B0604030504040204" pitchFamily="50" charset="-128"/>
                        </a:rPr>
                        <a:t>IF</a:t>
                      </a:r>
                      <a:r>
                        <a:rPr lang="ja-JP" altLang="en-US" sz="1000" dirty="0">
                          <a:solidFill>
                            <a:schemeClr val="tx1"/>
                          </a:solidFill>
                          <a:latin typeface="Meiryo UI" panose="020B0604030504040204" pitchFamily="50" charset="-128"/>
                          <a:ea typeface="Meiryo UI" panose="020B0604030504040204" pitchFamily="50" charset="-128"/>
                        </a:rPr>
                        <a:t>に影響を発生させない前提とする（統合</a:t>
                      </a:r>
                      <a:r>
                        <a:rPr lang="en-US" altLang="ja-JP" sz="1000" dirty="0">
                          <a:solidFill>
                            <a:schemeClr val="tx1"/>
                          </a:solidFill>
                          <a:latin typeface="Meiryo UI" panose="020B0604030504040204" pitchFamily="50" charset="-128"/>
                          <a:ea typeface="Meiryo UI" panose="020B0604030504040204" pitchFamily="50" charset="-128"/>
                        </a:rPr>
                        <a:t>HHC</a:t>
                      </a:r>
                      <a:r>
                        <a:rPr lang="ja-JP" altLang="en-US" sz="1000" dirty="0">
                          <a:solidFill>
                            <a:schemeClr val="tx1"/>
                          </a:solidFill>
                          <a:latin typeface="Meiryo UI" panose="020B0604030504040204" pitchFamily="50" charset="-128"/>
                          <a:ea typeface="Meiryo UI" panose="020B0604030504040204" pitchFamily="50" charset="-128"/>
                        </a:rPr>
                        <a:t>およびオーダ制御に新規に流通する番ポ工事結果は通建システムには流通せず、通建に既存流通している番ポ工事結果に対しては、</a:t>
                      </a:r>
                      <a:r>
                        <a:rPr lang="en-US" altLang="ja-JP" sz="1000" dirty="0">
                          <a:solidFill>
                            <a:schemeClr val="tx1"/>
                          </a:solidFill>
                          <a:latin typeface="Meiryo UI" panose="020B0604030504040204" pitchFamily="50" charset="-128"/>
                          <a:ea typeface="Meiryo UI" panose="020B0604030504040204" pitchFamily="50" charset="-128"/>
                        </a:rPr>
                        <a:t>BB-CASTAR</a:t>
                      </a:r>
                      <a:r>
                        <a:rPr lang="ja-JP" altLang="en-US" sz="1000" dirty="0">
                          <a:solidFill>
                            <a:schemeClr val="tx1"/>
                          </a:solidFill>
                          <a:latin typeface="Meiryo UI" panose="020B0604030504040204" pitchFamily="50" charset="-128"/>
                          <a:ea typeface="Meiryo UI" panose="020B0604030504040204" pitchFamily="50" charset="-128"/>
                        </a:rPr>
                        <a:t>から流通する</a:t>
                      </a:r>
                      <a:r>
                        <a:rPr lang="en-US" altLang="ja-JP" sz="1000" dirty="0">
                          <a:solidFill>
                            <a:schemeClr val="tx1"/>
                          </a:solidFill>
                          <a:latin typeface="Meiryo UI" panose="020B0604030504040204" pitchFamily="50" charset="-128"/>
                          <a:ea typeface="Meiryo UI" panose="020B0604030504040204" pitchFamily="50" charset="-128"/>
                        </a:rPr>
                        <a:t>BB-CASTAR</a:t>
                      </a:r>
                      <a:r>
                        <a:rPr lang="ja-JP" altLang="en-US" sz="1000" dirty="0">
                          <a:solidFill>
                            <a:schemeClr val="tx1"/>
                          </a:solidFill>
                          <a:latin typeface="Meiryo UI" panose="020B0604030504040204" pitchFamily="50" charset="-128"/>
                          <a:ea typeface="Meiryo UI" panose="020B0604030504040204" pitchFamily="50" charset="-128"/>
                        </a:rPr>
                        <a:t>処理結果コードを既存コードにマッピングすることで</a:t>
                      </a:r>
                      <a:r>
                        <a:rPr lang="en-US" altLang="ja-JP" sz="1000" dirty="0">
                          <a:solidFill>
                            <a:schemeClr val="tx1"/>
                          </a:solidFill>
                          <a:latin typeface="Meiryo UI" panose="020B0604030504040204" pitchFamily="50" charset="-128"/>
                          <a:ea typeface="Meiryo UI" panose="020B0604030504040204" pitchFamily="50" charset="-128"/>
                        </a:rPr>
                        <a:t>IF</a:t>
                      </a:r>
                      <a:r>
                        <a:rPr lang="ja-JP" altLang="en-US" sz="1000" dirty="0">
                          <a:solidFill>
                            <a:schemeClr val="tx1"/>
                          </a:solidFill>
                          <a:latin typeface="Meiryo UI" panose="020B0604030504040204" pitchFamily="50" charset="-128"/>
                          <a:ea typeface="Meiryo UI" panose="020B0604030504040204" pitchFamily="50" charset="-128"/>
                        </a:rPr>
                        <a:t>に影響を発生させない）</a:t>
                      </a:r>
                      <a:endParaRPr lang="en-US" altLang="ja-JP" sz="1000" dirty="0">
                        <a:solidFill>
                          <a:schemeClr val="tx1"/>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44547882"/>
                  </a:ext>
                </a:extLst>
              </a:tr>
              <a:tr h="433866">
                <a:tc>
                  <a:txBody>
                    <a:bodyPr/>
                    <a:lstStyle/>
                    <a:p>
                      <a:pPr algn="r"/>
                      <a:r>
                        <a:rPr kumimoji="1" lang="en-US" altLang="ja-JP" sz="1000" dirty="0">
                          <a:latin typeface="+mn-ea"/>
                          <a:ea typeface="+mn-ea"/>
                          <a:cs typeface="Meiryo UI" panose="020B0604030504040204" pitchFamily="50" charset="-128"/>
                        </a:rPr>
                        <a:t>3</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altLang="ja-JP" sz="1000" dirty="0">
                          <a:solidFill>
                            <a:schemeClr val="tx1"/>
                          </a:solidFill>
                          <a:latin typeface="+mn-ea"/>
                          <a:ea typeface="+mn-ea"/>
                        </a:rPr>
                        <a:t>CUSTOM</a:t>
                      </a:r>
                      <a:endParaRPr lang="ja-JP" altLang="en-US" sz="1000" dirty="0">
                        <a:solidFill>
                          <a:schemeClr val="tx1"/>
                        </a:solidFill>
                        <a:latin typeface="+mn-ea"/>
                        <a:ea typeface="+mn-ea"/>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9850" marR="0" lvl="0" indent="-69850" algn="l" defTabSz="914400" rtl="0" eaLnBrk="1" fontAlgn="auto" latinLnBrk="0" hangingPunct="1">
                        <a:lnSpc>
                          <a:spcPct val="120000"/>
                        </a:lnSpc>
                        <a:spcBef>
                          <a:spcPct val="0"/>
                        </a:spcBef>
                        <a:spcAft>
                          <a:spcPts val="0"/>
                        </a:spcAft>
                        <a:buClrTx/>
                        <a:buSzTx/>
                        <a:buFontTx/>
                        <a:buNone/>
                        <a:tabLst/>
                        <a:defRPr/>
                      </a:pPr>
                      <a:r>
                        <a:rPr lang="ja-JP" altLang="en-US" sz="1000" b="0" dirty="0">
                          <a:solidFill>
                            <a:schemeClr val="tx1"/>
                          </a:solidFill>
                          <a:latin typeface="Meiryo UI" panose="020B0604030504040204" pitchFamily="50" charset="-128"/>
                          <a:ea typeface="Meiryo UI" panose="020B0604030504040204" pitchFamily="50" charset="-128"/>
                        </a:rPr>
                        <a:t>・従来どおり交換機自動工事要求</a:t>
                      </a:r>
                      <a:r>
                        <a:rPr lang="en-US" altLang="ja-JP" sz="1000" b="0" dirty="0">
                          <a:solidFill>
                            <a:schemeClr val="tx1"/>
                          </a:solidFill>
                          <a:latin typeface="Meiryo UI" panose="020B0604030504040204" pitchFamily="50" charset="-128"/>
                          <a:ea typeface="Meiryo UI" panose="020B0604030504040204" pitchFamily="50" charset="-128"/>
                        </a:rPr>
                        <a:t>IF</a:t>
                      </a:r>
                      <a:r>
                        <a:rPr lang="ja-JP" altLang="en-US" sz="1000" b="0" dirty="0">
                          <a:solidFill>
                            <a:schemeClr val="tx1"/>
                          </a:solidFill>
                          <a:latin typeface="Meiryo UI" panose="020B0604030504040204" pitchFamily="50" charset="-128"/>
                          <a:ea typeface="Meiryo UI" panose="020B0604030504040204" pitchFamily="50" charset="-128"/>
                        </a:rPr>
                        <a:t>を流通するが、番ポ工事をしない制御を</a:t>
                      </a:r>
                      <a:r>
                        <a:rPr lang="en-US" altLang="ja-JP" sz="1000" b="0" dirty="0">
                          <a:solidFill>
                            <a:schemeClr val="tx1"/>
                          </a:solidFill>
                          <a:latin typeface="Meiryo UI" panose="020B0604030504040204" pitchFamily="50" charset="-128"/>
                          <a:ea typeface="Meiryo UI" panose="020B0604030504040204" pitchFamily="50" charset="-128"/>
                        </a:rPr>
                        <a:t>CUSTOM</a:t>
                      </a:r>
                      <a:r>
                        <a:rPr lang="ja-JP" altLang="en-US" sz="1000" b="0" dirty="0">
                          <a:solidFill>
                            <a:schemeClr val="tx1"/>
                          </a:solidFill>
                          <a:latin typeface="Meiryo UI" panose="020B0604030504040204" pitchFamily="50" charset="-128"/>
                          <a:ea typeface="Meiryo UI" panose="020B0604030504040204" pitchFamily="50" charset="-128"/>
                        </a:rPr>
                        <a:t>側で実施する前提とする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21231555"/>
                  </a:ext>
                </a:extLst>
              </a:tr>
            </a:tbl>
          </a:graphicData>
        </a:graphic>
      </p:graphicFrame>
      <p:graphicFrame>
        <p:nvGraphicFramePr>
          <p:cNvPr id="3" name="Group 567">
            <a:extLst>
              <a:ext uri="{FF2B5EF4-FFF2-40B4-BE49-F238E27FC236}">
                <a16:creationId xmlns:a16="http://schemas.microsoft.com/office/drawing/2014/main" id="{6DACE24A-1433-E025-AE92-58D7CCA1DDB1}"/>
              </a:ext>
            </a:extLst>
          </p:cNvPr>
          <p:cNvGraphicFramePr>
            <a:graphicFrameLocks noGrp="1"/>
          </p:cNvGraphicFramePr>
          <p:nvPr>
            <p:extLst>
              <p:ext uri="{D42A27DB-BD31-4B8C-83A1-F6EECF244321}">
                <p14:modId xmlns:p14="http://schemas.microsoft.com/office/powerpoint/2010/main" val="813635347"/>
              </p:ext>
            </p:extLst>
          </p:nvPr>
        </p:nvGraphicFramePr>
        <p:xfrm>
          <a:off x="862287" y="4872808"/>
          <a:ext cx="8209376" cy="2875528"/>
        </p:xfrm>
        <a:graphic>
          <a:graphicData uri="http://schemas.openxmlformats.org/drawingml/2006/table">
            <a:tbl>
              <a:tblPr/>
              <a:tblGrid>
                <a:gridCol w="440001">
                  <a:extLst>
                    <a:ext uri="{9D8B030D-6E8A-4147-A177-3AD203B41FA5}">
                      <a16:colId xmlns:a16="http://schemas.microsoft.com/office/drawing/2014/main" val="20000"/>
                    </a:ext>
                  </a:extLst>
                </a:gridCol>
                <a:gridCol w="1609578">
                  <a:extLst>
                    <a:ext uri="{9D8B030D-6E8A-4147-A177-3AD203B41FA5}">
                      <a16:colId xmlns:a16="http://schemas.microsoft.com/office/drawing/2014/main" val="20001"/>
                    </a:ext>
                  </a:extLst>
                </a:gridCol>
                <a:gridCol w="1609578">
                  <a:extLst>
                    <a:ext uri="{9D8B030D-6E8A-4147-A177-3AD203B41FA5}">
                      <a16:colId xmlns:a16="http://schemas.microsoft.com/office/drawing/2014/main" val="470118490"/>
                    </a:ext>
                  </a:extLst>
                </a:gridCol>
                <a:gridCol w="980009">
                  <a:extLst>
                    <a:ext uri="{9D8B030D-6E8A-4147-A177-3AD203B41FA5}">
                      <a16:colId xmlns:a16="http://schemas.microsoft.com/office/drawing/2014/main" val="1889837944"/>
                    </a:ext>
                  </a:extLst>
                </a:gridCol>
                <a:gridCol w="3570210">
                  <a:extLst>
                    <a:ext uri="{9D8B030D-6E8A-4147-A177-3AD203B41FA5}">
                      <a16:colId xmlns:a16="http://schemas.microsoft.com/office/drawing/2014/main" val="539115367"/>
                    </a:ext>
                  </a:extLst>
                </a:gridCol>
              </a:tblGrid>
              <a:tr h="230534">
                <a:tc gridSpan="4">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lang="en-US" altLang="ja-JP" sz="1000" dirty="0">
                          <a:latin typeface="+mn-ea"/>
                          <a:ea typeface="+mn-ea"/>
                        </a:rPr>
                        <a:t>2022</a:t>
                      </a:r>
                      <a:r>
                        <a:rPr lang="ja-JP" altLang="en-US" sz="1000" dirty="0">
                          <a:latin typeface="+mn-ea"/>
                          <a:ea typeface="+mn-ea"/>
                        </a:rPr>
                        <a:t>年度実績（片方向番号ポータビリティ）</a:t>
                      </a:r>
                      <a:endParaRPr lang="en-US" altLang="ja-JP" sz="1000" dirty="0">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j-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j-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lang="ja-JP" altLang="en-US" sz="1000" dirty="0">
                          <a:latin typeface="+mn-ea"/>
                          <a:ea typeface="+mn-ea"/>
                        </a:rPr>
                        <a:t>双方向番号ポータビリティ開始による増分</a:t>
                      </a:r>
                      <a:endParaRPr kumimoji="1" lang="ja-JP" altLang="en-US" sz="1000" b="0" i="0" u="none" strike="noStrike" cap="none" normalizeH="0" baseline="0" dirty="0">
                        <a:ln>
                          <a:noFill/>
                        </a:ln>
                        <a:solidFill>
                          <a:schemeClr val="tx1"/>
                        </a:solidFill>
                        <a:effectLst/>
                        <a:latin typeface="+mj-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3739349248"/>
                  </a:ext>
                </a:extLst>
              </a:tr>
              <a:tr h="230534">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移転元→移転先</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lt"/>
                          <a:ea typeface="+mn-ea"/>
                        </a:rPr>
                        <a:t>オーダ種別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lt"/>
                          <a:ea typeface="+mn-ea"/>
                        </a:rPr>
                        <a:t>オーダ件数</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lang="ja-JP" altLang="en-US" sz="1050" dirty="0">
                          <a:latin typeface="+mn-ea"/>
                          <a:ea typeface="+mn-ea"/>
                        </a:rPr>
                        <a:t>双方向番号ポータビリティ開始による増分</a:t>
                      </a:r>
                      <a:endParaRPr kumimoji="1" lang="ja-JP" altLang="en-US" sz="1050" b="0" i="0" u="none" strike="noStrike" cap="none" normalizeH="0" baseline="0" dirty="0">
                        <a:ln>
                          <a:noFill/>
                        </a:ln>
                        <a:solidFill>
                          <a:schemeClr val="tx1"/>
                        </a:solidFill>
                        <a:effectLst/>
                        <a:latin typeface="+mj-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76030">
                <a:tc>
                  <a:txBody>
                    <a:bodyPr/>
                    <a:lstStyle/>
                    <a:p>
                      <a:pPr algn="r"/>
                      <a:r>
                        <a:rPr kumimoji="1" lang="en-US" altLang="ja-JP" sz="1000" dirty="0">
                          <a:latin typeface="+mn-ea"/>
                          <a:ea typeface="+mn-ea"/>
                          <a:cs typeface="Meiryo UI" panose="020B0604030504040204" pitchFamily="50" charset="-128"/>
                        </a:rPr>
                        <a:t>1</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ja-JP" sz="1000" dirty="0">
                          <a:latin typeface="+mn-ea"/>
                          <a:ea typeface="+mn-ea"/>
                        </a:rPr>
                        <a:t>PSTN</a:t>
                      </a:r>
                      <a:r>
                        <a:rPr lang="ja-JP" altLang="en-US" sz="1000" dirty="0">
                          <a:latin typeface="+mn-ea"/>
                          <a:ea typeface="+mn-ea"/>
                        </a:rPr>
                        <a:t>→他事業者</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lt"/>
                          <a:ea typeface="Meiryo UI" panose="020B0604030504040204" pitchFamily="50" charset="-128"/>
                          <a:cs typeface="Meiryo UI" panose="020B0604030504040204" pitchFamily="50" charset="-128"/>
                        </a:rPr>
                        <a:t>一般番ポ</a:t>
                      </a:r>
                      <a:br>
                        <a:rPr kumimoji="1" lang="en-US" altLang="ja-JP" sz="1000" kern="1200" dirty="0">
                          <a:solidFill>
                            <a:schemeClr val="tx1"/>
                          </a:solidFill>
                          <a:latin typeface="+mn-lt"/>
                          <a:ea typeface="Meiryo UI" panose="020B0604030504040204" pitchFamily="50" charset="-128"/>
                          <a:cs typeface="Meiryo UI" panose="020B0604030504040204" pitchFamily="50" charset="-128"/>
                        </a:rPr>
                      </a:br>
                      <a:r>
                        <a:rPr kumimoji="1" lang="ja-JP" altLang="en-US" sz="1000" kern="1200" dirty="0">
                          <a:solidFill>
                            <a:schemeClr val="tx1"/>
                          </a:solidFill>
                          <a:latin typeface="+mn-lt"/>
                          <a:ea typeface="Meiryo UI" panose="020B0604030504040204" pitchFamily="50" charset="-128"/>
                          <a:cs typeface="Meiryo UI" panose="020B0604030504040204" pitchFamily="50" charset="-128"/>
                        </a:rPr>
                        <a:t>（番号管理事業者＝移転元）</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132,256</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indent="0" algn="l" defTabSz="649288" rtl="0" eaLnBrk="1" fontAlgn="base" latinLnBrk="0" hangingPunct="1">
                        <a:lnSpc>
                          <a:spcPct val="100000"/>
                        </a:lnSpc>
                        <a:spcBef>
                          <a:spcPct val="0"/>
                        </a:spcBef>
                        <a:spcAft>
                          <a:spcPct val="0"/>
                        </a:spcAft>
                        <a:buClrTx/>
                        <a:buSzTx/>
                        <a:buFontTx/>
                        <a:buNone/>
                        <a:tabLst/>
                      </a:pPr>
                      <a:r>
                        <a:rPr kumimoji="1" lang="ja-JP" altLang="en-US" sz="1000" dirty="0">
                          <a:latin typeface="+mn-ea"/>
                          <a:ea typeface="+mn-ea"/>
                        </a:rPr>
                        <a:t>以下のパターンの追加による増分</a:t>
                      </a:r>
                      <a:endParaRPr kumimoji="1" lang="en-US" altLang="ja-JP" sz="1000" dirty="0">
                        <a:latin typeface="+mn-ea"/>
                        <a:ea typeface="+mn-ea"/>
                      </a:endParaRPr>
                    </a:p>
                    <a:p>
                      <a:pPr marL="0" marR="0" indent="0" algn="l" defTabSz="649288" rtl="0" eaLnBrk="1" fontAlgn="base" latinLnBrk="0" hangingPunct="1">
                        <a:lnSpc>
                          <a:spcPct val="100000"/>
                        </a:lnSpc>
                        <a:spcBef>
                          <a:spcPct val="0"/>
                        </a:spcBef>
                        <a:spcAft>
                          <a:spcPct val="0"/>
                        </a:spcAft>
                        <a:buClrTx/>
                        <a:buSzTx/>
                        <a:buFontTx/>
                        <a:buNone/>
                        <a:tabLst/>
                      </a:pPr>
                      <a:r>
                        <a:rPr lang="ja-JP" altLang="en-US" sz="1000" dirty="0">
                          <a:latin typeface="+mn-ea"/>
                          <a:ea typeface="+mn-ea"/>
                        </a:rPr>
                        <a:t>・他事業者→ひかり電話／他事業者</a:t>
                      </a:r>
                      <a:br>
                        <a:rPr lang="en-US" altLang="ja-JP" sz="1000" dirty="0">
                          <a:latin typeface="+mn-ea"/>
                          <a:ea typeface="+mn-ea"/>
                        </a:rPr>
                      </a:br>
                      <a:r>
                        <a:rPr lang="ja-JP" altLang="en-US" sz="1000" dirty="0">
                          <a:latin typeface="+mn-ea"/>
                          <a:ea typeface="+mn-ea"/>
                        </a:rPr>
                        <a:t>・ひかり電話→他事業者</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9092307"/>
                  </a:ext>
                </a:extLst>
              </a:tr>
              <a:tr h="276030">
                <a:tc>
                  <a:txBody>
                    <a:bodyPr/>
                    <a:lstStyle/>
                    <a:p>
                      <a:pPr algn="r"/>
                      <a:r>
                        <a:rPr kumimoji="1" lang="en-US" altLang="ja-JP" sz="1000" dirty="0">
                          <a:latin typeface="+mn-ea"/>
                          <a:ea typeface="+mn-ea"/>
                          <a:cs typeface="Meiryo UI" panose="020B0604030504040204" pitchFamily="50" charset="-128"/>
                        </a:rPr>
                        <a:t>2</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ja-JP" sz="1000" dirty="0">
                          <a:latin typeface="+mn-ea"/>
                          <a:ea typeface="+mn-ea"/>
                        </a:rPr>
                        <a:t>PSTN</a:t>
                      </a:r>
                      <a:r>
                        <a:rPr lang="ja-JP" altLang="en-US" sz="1000" dirty="0">
                          <a:latin typeface="+mn-ea"/>
                          <a:ea typeface="+mn-ea"/>
                        </a:rPr>
                        <a:t>→ひかり電話</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178,350</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32706654"/>
                  </a:ext>
                </a:extLst>
              </a:tr>
              <a:tr h="234000">
                <a:tc>
                  <a:txBody>
                    <a:bodyPr/>
                    <a:lstStyle/>
                    <a:p>
                      <a:pPr algn="r"/>
                      <a:r>
                        <a:rPr kumimoji="1" lang="en-US" altLang="ja-JP" sz="1000" dirty="0">
                          <a:latin typeface="+mn-ea"/>
                          <a:ea typeface="+mn-ea"/>
                          <a:cs typeface="Meiryo UI" panose="020B0604030504040204" pitchFamily="50" charset="-128"/>
                        </a:rPr>
                        <a:t>3</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ひかり電話→他事業者</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lt"/>
                          <a:ea typeface="Meiryo UI" panose="020B0604030504040204" pitchFamily="50" charset="-128"/>
                          <a:cs typeface="Meiryo UI" panose="020B0604030504040204" pitchFamily="50" charset="-128"/>
                        </a:rPr>
                        <a:t>事業者間移転</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93,830</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latin typeface="+mn-ea"/>
                          <a:ea typeface="+mn-ea"/>
                        </a:rPr>
                        <a:t>片方向番号ポータビリティは</a:t>
                      </a:r>
                      <a:r>
                        <a:rPr kumimoji="1" lang="en-US" altLang="ja-JP" sz="1000" dirty="0">
                          <a:latin typeface="+mn-ea"/>
                          <a:ea typeface="+mn-ea"/>
                        </a:rPr>
                        <a:t>NTT</a:t>
                      </a:r>
                      <a:r>
                        <a:rPr kumimoji="1" lang="ja-JP" altLang="en-US" sz="1000" dirty="0">
                          <a:latin typeface="+mn-ea"/>
                          <a:ea typeface="+mn-ea"/>
                        </a:rPr>
                        <a:t>東西</a:t>
                      </a:r>
                      <a:r>
                        <a:rPr kumimoji="1" lang="en-US" altLang="ja-JP" sz="1000" dirty="0">
                          <a:latin typeface="+mn-ea"/>
                          <a:ea typeface="+mn-ea"/>
                        </a:rPr>
                        <a:t>PSTN</a:t>
                      </a:r>
                      <a:r>
                        <a:rPr kumimoji="1" lang="ja-JP" altLang="en-US" sz="1000" dirty="0">
                          <a:latin typeface="+mn-ea"/>
                          <a:ea typeface="+mn-ea"/>
                        </a:rPr>
                        <a:t>ネイティブ番号帯のみが対象であったが、</a:t>
                      </a:r>
                      <a:r>
                        <a:rPr kumimoji="1" lang="en-US" altLang="ja-JP" sz="1000" dirty="0">
                          <a:latin typeface="+mn-ea"/>
                          <a:ea typeface="+mn-ea"/>
                        </a:rPr>
                        <a:t>NTT</a:t>
                      </a:r>
                      <a:r>
                        <a:rPr kumimoji="1" lang="ja-JP" altLang="en-US" sz="1000" dirty="0">
                          <a:latin typeface="+mn-ea"/>
                          <a:ea typeface="+mn-ea"/>
                        </a:rPr>
                        <a:t>東西ひかりネイティブ電話帯、他事業者ネイティブ番号帯が追加されることによる増分</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6115695"/>
                  </a:ext>
                </a:extLst>
              </a:tr>
              <a:tr h="234000">
                <a:tc>
                  <a:txBody>
                    <a:bodyPr/>
                    <a:lstStyle/>
                    <a:p>
                      <a:pPr algn="r"/>
                      <a:r>
                        <a:rPr kumimoji="1" lang="en-US" altLang="ja-JP" sz="1000" dirty="0">
                          <a:latin typeface="+mn-ea"/>
                          <a:ea typeface="+mn-ea"/>
                          <a:cs typeface="Meiryo UI" panose="020B0604030504040204" pitchFamily="50" charset="-128"/>
                        </a:rPr>
                        <a:t>4</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他事業者→ひかり電話</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76,635</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1518651"/>
                  </a:ext>
                </a:extLst>
              </a:tr>
              <a:tr h="234000">
                <a:tc>
                  <a:txBody>
                    <a:bodyPr/>
                    <a:lstStyle/>
                    <a:p>
                      <a:pPr algn="r"/>
                      <a:r>
                        <a:rPr kumimoji="1" lang="en-US" altLang="ja-JP" sz="1000" dirty="0">
                          <a:latin typeface="+mn-ea"/>
                          <a:ea typeface="+mn-ea"/>
                          <a:cs typeface="Meiryo UI" panose="020B0604030504040204" pitchFamily="50" charset="-128"/>
                        </a:rPr>
                        <a:t>5</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他事業者→他事業者</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53,780</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16191840"/>
                  </a:ext>
                </a:extLst>
              </a:tr>
              <a:tr h="234000">
                <a:tc>
                  <a:txBody>
                    <a:bodyPr/>
                    <a:lstStyle/>
                    <a:p>
                      <a:pPr algn="r"/>
                      <a:r>
                        <a:rPr kumimoji="1" lang="en-US" altLang="ja-JP" sz="1000" dirty="0">
                          <a:latin typeface="+mn-ea"/>
                          <a:ea typeface="+mn-ea"/>
                          <a:cs typeface="Meiryo UI" panose="020B0604030504040204" pitchFamily="50" charset="-128"/>
                        </a:rPr>
                        <a:t>6</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他事業者→</a:t>
                      </a:r>
                      <a:r>
                        <a:rPr lang="en-US" altLang="ja-JP" sz="1000" dirty="0">
                          <a:latin typeface="+mn-ea"/>
                          <a:ea typeface="+mn-ea"/>
                        </a:rPr>
                        <a:t>PSTN</a:t>
                      </a:r>
                      <a:endParaRPr lang="ja-JP" altLang="en-US" sz="1000" dirty="0">
                        <a:latin typeface="+mn-ea"/>
                        <a:ea typeface="+mn-ea"/>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NTT</a:t>
                      </a:r>
                      <a:r>
                        <a:rPr kumimoji="1" lang="ja-JP" altLang="en-US" sz="1000" kern="1200" dirty="0">
                          <a:solidFill>
                            <a:schemeClr val="tx1"/>
                          </a:solidFill>
                          <a:latin typeface="+mn-lt"/>
                          <a:ea typeface="Meiryo UI" panose="020B0604030504040204" pitchFamily="50" charset="-128"/>
                          <a:cs typeface="Meiryo UI" panose="020B0604030504040204" pitchFamily="50" charset="-128"/>
                        </a:rPr>
                        <a:t>戻り</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21,324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dirty="0">
                          <a:latin typeface="+mn-ea"/>
                          <a:ea typeface="+mn-ea"/>
                        </a:rPr>
                        <a:t>NTT</a:t>
                      </a:r>
                      <a:r>
                        <a:rPr kumimoji="1" lang="ja-JP" altLang="en-US" sz="1000" dirty="0">
                          <a:latin typeface="+mn-ea"/>
                          <a:ea typeface="+mn-ea"/>
                        </a:rPr>
                        <a:t>東西ひかりネイティブ電話帯への「</a:t>
                      </a:r>
                      <a:r>
                        <a:rPr kumimoji="1" lang="en-US" altLang="ja-JP" sz="1000" dirty="0">
                          <a:latin typeface="+mn-ea"/>
                          <a:ea typeface="+mn-ea"/>
                        </a:rPr>
                        <a:t>NTT</a:t>
                      </a:r>
                      <a:r>
                        <a:rPr kumimoji="1" lang="ja-JP" altLang="en-US" sz="1000" dirty="0">
                          <a:latin typeface="+mn-ea"/>
                          <a:ea typeface="+mn-ea"/>
                        </a:rPr>
                        <a:t>戻り」が追加</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31916559"/>
                  </a:ext>
                </a:extLst>
              </a:tr>
              <a:tr h="234000">
                <a:tc>
                  <a:txBody>
                    <a:bodyPr/>
                    <a:lstStyle/>
                    <a:p>
                      <a:pPr algn="r"/>
                      <a:r>
                        <a:rPr kumimoji="1" lang="en-US" altLang="ja-JP" sz="1000" dirty="0">
                          <a:latin typeface="+mn-ea"/>
                          <a:ea typeface="+mn-ea"/>
                          <a:cs typeface="Meiryo UI" panose="020B0604030504040204" pitchFamily="50" charset="-128"/>
                        </a:rPr>
                        <a:t>7</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ひかり電話→</a:t>
                      </a:r>
                      <a:r>
                        <a:rPr lang="en-US" altLang="ja-JP" sz="1000" dirty="0">
                          <a:latin typeface="+mn-ea"/>
                          <a:ea typeface="+mn-ea"/>
                        </a:rPr>
                        <a:t>PSTN</a:t>
                      </a:r>
                      <a:endParaRPr lang="ja-JP" altLang="en-US" sz="1000" dirty="0">
                        <a:latin typeface="+mn-ea"/>
                        <a:ea typeface="+mn-ea"/>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46,803</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27595963"/>
                  </a:ext>
                </a:extLst>
              </a:tr>
              <a:tr h="234000">
                <a:tc>
                  <a:txBody>
                    <a:bodyPr/>
                    <a:lstStyle/>
                    <a:p>
                      <a:pPr algn="r"/>
                      <a:r>
                        <a:rPr kumimoji="1" lang="en-US" altLang="ja-JP" sz="1000" dirty="0">
                          <a:latin typeface="+mn-ea"/>
                          <a:ea typeface="+mn-ea"/>
                          <a:cs typeface="Meiryo UI" panose="020B0604030504040204" pitchFamily="50" charset="-128"/>
                        </a:rPr>
                        <a:t>8</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他事業者→（廃止）</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lt"/>
                          <a:ea typeface="Meiryo UI" panose="020B0604030504040204" pitchFamily="50" charset="-128"/>
                          <a:cs typeface="Meiryo UI" panose="020B0604030504040204" pitchFamily="50" charset="-128"/>
                        </a:rPr>
                        <a:t>番ポ廃止</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209,085</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dirty="0">
                          <a:latin typeface="+mn-ea"/>
                          <a:ea typeface="+mn-ea"/>
                        </a:rPr>
                        <a:t>事業者間移転と同様</a:t>
                      </a:r>
                      <a:endParaRPr kumimoji="1" lang="en-US" altLang="ja-JP" sz="100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20331697"/>
                  </a:ext>
                </a:extLst>
              </a:tr>
              <a:tr h="234000">
                <a:tc>
                  <a:txBody>
                    <a:bodyPr/>
                    <a:lstStyle/>
                    <a:p>
                      <a:pPr algn="r"/>
                      <a:r>
                        <a:rPr kumimoji="1" lang="en-US" altLang="ja-JP" sz="1000" dirty="0">
                          <a:latin typeface="+mn-ea"/>
                          <a:ea typeface="+mn-ea"/>
                          <a:cs typeface="Meiryo UI" panose="020B0604030504040204" pitchFamily="50" charset="-128"/>
                        </a:rPr>
                        <a:t>9</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ja-JP" altLang="en-US" sz="1000" dirty="0">
                          <a:latin typeface="+mn-ea"/>
                          <a:ea typeface="+mn-ea"/>
                        </a:rPr>
                        <a:t>ひかり電話→（廃止）</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kern="1200" dirty="0">
                          <a:solidFill>
                            <a:schemeClr val="tx1"/>
                          </a:solidFill>
                          <a:latin typeface="+mn-lt"/>
                          <a:ea typeface="Meiryo UI" panose="020B0604030504040204" pitchFamily="50" charset="-128"/>
                          <a:cs typeface="Meiryo UI" panose="020B0604030504040204" pitchFamily="50" charset="-128"/>
                        </a:rPr>
                        <a:t>173,104</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421026"/>
                  </a:ext>
                </a:extLst>
              </a:tr>
              <a:tr h="122667">
                <a:tc gridSpan="4">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1" kern="1200" dirty="0">
                          <a:solidFill>
                            <a:schemeClr val="tx1"/>
                          </a:solidFill>
                          <a:latin typeface="+mn-lt"/>
                          <a:ea typeface="Meiryo UI" panose="020B0604030504040204" pitchFamily="50" charset="-128"/>
                        </a:rPr>
                        <a:t>計　</a:t>
                      </a:r>
                      <a:r>
                        <a:rPr kumimoji="1" lang="en-US" altLang="ja-JP" sz="1000" b="1" kern="1200" dirty="0">
                          <a:solidFill>
                            <a:schemeClr val="tx1"/>
                          </a:solidFill>
                          <a:latin typeface="+mn-lt"/>
                          <a:ea typeface="Meiryo UI" panose="020B0604030504040204" pitchFamily="50" charset="-128"/>
                        </a:rPr>
                        <a:t>985,167</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a:endParaRPr lang="ja-JP" altLang="en-US" sz="1050" dirty="0">
                        <a:latin typeface="+mn-ea"/>
                        <a:ea typeface="+mn-ea"/>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kern="1200" dirty="0">
                        <a:solidFill>
                          <a:schemeClr val="tx1"/>
                        </a:solidFill>
                        <a:latin typeface="+mn-lt"/>
                        <a:ea typeface="Meiryo UI" panose="020B0604030504040204" pitchFamily="50" charset="-128"/>
                        <a:cs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kern="1200" dirty="0">
                          <a:solidFill>
                            <a:schemeClr val="tx1"/>
                          </a:solidFill>
                          <a:latin typeface="+mn-lt"/>
                          <a:ea typeface="Meiryo UI" panose="020B0604030504040204" pitchFamily="50" charset="-128"/>
                          <a:cs typeface="Meiryo UI" panose="020B0604030504040204" pitchFamily="50" charset="-128"/>
                        </a:rPr>
                        <a:t>985,167</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00" b="1" kern="1200" dirty="0">
                        <a:solidFill>
                          <a:schemeClr val="tx1"/>
                        </a:solidFill>
                        <a:latin typeface="+mn-lt"/>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68752697"/>
                  </a:ext>
                </a:extLst>
              </a:tr>
            </a:tbl>
          </a:graphicData>
        </a:graphic>
      </p:graphicFrame>
      <p:sp>
        <p:nvSpPr>
          <p:cNvPr id="7" name="正方形/長方形 6">
            <a:extLst>
              <a:ext uri="{FF2B5EF4-FFF2-40B4-BE49-F238E27FC236}">
                <a16:creationId xmlns:a16="http://schemas.microsoft.com/office/drawing/2014/main" id="{E47C4B14-244B-4082-32A9-96F2D3E35F46}"/>
              </a:ext>
            </a:extLst>
          </p:cNvPr>
          <p:cNvSpPr/>
          <p:nvPr/>
        </p:nvSpPr>
        <p:spPr bwMode="auto">
          <a:xfrm>
            <a:off x="6371362" y="7707316"/>
            <a:ext cx="2700301" cy="504306"/>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1050" dirty="0">
                <a:latin typeface="+mn-ea"/>
                <a:ea typeface="+mn-ea"/>
              </a:rPr>
              <a:t>双方向番号ポータビリティでのオーダ件数</a:t>
            </a:r>
            <a:r>
              <a:rPr kumimoji="1" lang="en-US" altLang="ja-JP" sz="1050" dirty="0">
                <a:latin typeface="+mn-ea"/>
                <a:ea typeface="+mn-ea"/>
              </a:rPr>
              <a:t>(</a:t>
            </a:r>
            <a:r>
              <a:rPr kumimoji="1" lang="ja-JP" altLang="en-US" sz="1050" dirty="0">
                <a:latin typeface="+mn-ea"/>
                <a:ea typeface="+mn-ea"/>
              </a:rPr>
              <a:t>想定</a:t>
            </a:r>
            <a:r>
              <a:rPr kumimoji="1" lang="en-US" altLang="ja-JP" sz="1050" dirty="0">
                <a:latin typeface="+mn-ea"/>
                <a:ea typeface="+mn-ea"/>
              </a:rPr>
              <a:t>)</a:t>
            </a:r>
          </a:p>
          <a:p>
            <a:pPr marL="0" marR="0" indent="0" defTabSz="649288" rtl="0" eaLnBrk="1" fontAlgn="base" latinLnBrk="0" hangingPunct="1">
              <a:lnSpc>
                <a:spcPct val="100000"/>
              </a:lnSpc>
              <a:spcBef>
                <a:spcPct val="0"/>
              </a:spcBef>
              <a:spcAft>
                <a:spcPct val="0"/>
              </a:spcAft>
              <a:buClrTx/>
              <a:buSzTx/>
              <a:buFontTx/>
              <a:buNone/>
              <a:tabLst/>
            </a:pPr>
            <a:r>
              <a:rPr kumimoji="1" lang="ja-JP" altLang="en-US" sz="1400" b="1" u="sng" dirty="0">
                <a:latin typeface="+mn-ea"/>
                <a:ea typeface="+mn-ea"/>
              </a:rPr>
              <a:t>約</a:t>
            </a:r>
            <a:r>
              <a:rPr kumimoji="1" lang="en-US" altLang="ja-JP" sz="1400" b="1" u="sng" dirty="0">
                <a:latin typeface="+mn-ea"/>
                <a:ea typeface="+mn-ea"/>
              </a:rPr>
              <a:t>140</a:t>
            </a:r>
            <a:r>
              <a:rPr kumimoji="1" lang="ja-JP" altLang="en-US" sz="1400" b="1" u="sng" dirty="0">
                <a:latin typeface="+mn-ea"/>
                <a:ea typeface="+mn-ea"/>
              </a:rPr>
              <a:t>万／年</a:t>
            </a:r>
          </a:p>
        </p:txBody>
      </p:sp>
      <p:sp>
        <p:nvSpPr>
          <p:cNvPr id="11" name="正方形/長方形 10">
            <a:extLst>
              <a:ext uri="{FF2B5EF4-FFF2-40B4-BE49-F238E27FC236}">
                <a16:creationId xmlns:a16="http://schemas.microsoft.com/office/drawing/2014/main" id="{B7C2ADF3-BFDE-2F4B-ED3A-A4C5224E019D}"/>
              </a:ext>
            </a:extLst>
          </p:cNvPr>
          <p:cNvSpPr/>
          <p:nvPr/>
        </p:nvSpPr>
        <p:spPr bwMode="auto">
          <a:xfrm>
            <a:off x="5525552" y="7680879"/>
            <a:ext cx="837314" cy="283217"/>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r>
              <a:rPr kumimoji="1" lang="en-US" altLang="ja-JP" sz="1050" b="1" dirty="0">
                <a:latin typeface="+mn-ea"/>
                <a:ea typeface="+mn-ea"/>
              </a:rPr>
              <a:t>×</a:t>
            </a:r>
            <a:r>
              <a:rPr kumimoji="1" lang="ja-JP" altLang="en-US" sz="1050" b="1" dirty="0">
                <a:latin typeface="+mn-ea"/>
                <a:ea typeface="+mn-ea"/>
              </a:rPr>
              <a:t>約</a:t>
            </a:r>
            <a:r>
              <a:rPr kumimoji="1" lang="en-US" altLang="ja-JP" sz="1050" b="1" dirty="0">
                <a:latin typeface="+mn-ea"/>
                <a:ea typeface="+mn-ea"/>
              </a:rPr>
              <a:t>1.4</a:t>
            </a:r>
            <a:r>
              <a:rPr kumimoji="1" lang="ja-JP" altLang="en-US" sz="1050" b="1" dirty="0">
                <a:latin typeface="+mn-ea"/>
                <a:ea typeface="+mn-ea"/>
              </a:rPr>
              <a:t>倍＝</a:t>
            </a:r>
          </a:p>
        </p:txBody>
      </p:sp>
    </p:spTree>
    <p:extLst>
      <p:ext uri="{BB962C8B-B14F-4D97-AF65-F5344CB8AC3E}">
        <p14:creationId xmlns:p14="http://schemas.microsoft.com/office/powerpoint/2010/main" val="16328098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txBox="1">
            <a:spLocks noChangeArrowheads="1"/>
          </p:cNvSpPr>
          <p:nvPr/>
        </p:nvSpPr>
        <p:spPr>
          <a:xfrm>
            <a:off x="2080321" y="3360440"/>
            <a:ext cx="8640960" cy="1695450"/>
          </a:xfrm>
          <a:prstGeom prst="rect">
            <a:avLst/>
          </a:prstGeom>
          <a:solidFill>
            <a:schemeClr val="bg1"/>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lvl1pPr algn="ctr" defTabSz="905828" rtl="0" eaLnBrk="1" fontAlgn="base" hangingPunct="1">
              <a:spcBef>
                <a:spcPct val="0"/>
              </a:spcBef>
              <a:spcAft>
                <a:spcPct val="0"/>
              </a:spcAft>
              <a:defRPr kumimoji="1" sz="4100">
                <a:solidFill>
                  <a:schemeClr val="tx2"/>
                </a:solidFill>
                <a:latin typeface="+mj-lt"/>
                <a:ea typeface="+mj-ea"/>
                <a:cs typeface="+mj-cs"/>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a:lstStyle>
          <a:p>
            <a:pPr defTabSz="914400"/>
            <a:r>
              <a:rPr lang="ja-JP" altLang="en-US"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３．全体概要</a:t>
            </a:r>
          </a:p>
        </p:txBody>
      </p:sp>
      <p:sp>
        <p:nvSpPr>
          <p:cNvPr id="3" name="スライド番号プレースホルダー 1">
            <a:extLst>
              <a:ext uri="{FF2B5EF4-FFF2-40B4-BE49-F238E27FC236}">
                <a16:creationId xmlns:a16="http://schemas.microsoft.com/office/drawing/2014/main" id="{B88742C2-005B-1B32-051A-61125586185A}"/>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12</a:t>
            </a:fld>
            <a:endParaRPr lang="en-US" altLang="ja-JP" dirty="0"/>
          </a:p>
        </p:txBody>
      </p:sp>
    </p:spTree>
    <p:extLst>
      <p:ext uri="{BB962C8B-B14F-4D97-AF65-F5344CB8AC3E}">
        <p14:creationId xmlns:p14="http://schemas.microsoft.com/office/powerpoint/2010/main" val="37943809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全体概要（開発概要（１／４））</a:t>
            </a:r>
          </a:p>
          <a:p>
            <a:r>
              <a:rPr lang="ja-JP" altLang="en-US" dirty="0"/>
              <a:t>　本開発における</a:t>
            </a:r>
            <a:r>
              <a:rPr lang="ja-JP" altLang="en-US" sz="1050" dirty="0">
                <a:latin typeface="+mn-ea"/>
                <a:ea typeface="+mn-ea"/>
              </a:rPr>
              <a:t>双方向番号ポータビリティの対象範囲</a:t>
            </a:r>
            <a:r>
              <a:rPr lang="ja-JP" altLang="en-US" dirty="0"/>
              <a:t>を以下に示す</a:t>
            </a:r>
          </a:p>
        </p:txBody>
      </p:sp>
      <p:sp>
        <p:nvSpPr>
          <p:cNvPr id="3" name="スライド番号プレースホルダー 1">
            <a:extLst>
              <a:ext uri="{FF2B5EF4-FFF2-40B4-BE49-F238E27FC236}">
                <a16:creationId xmlns:a16="http://schemas.microsoft.com/office/drawing/2014/main" id="{844F8607-CC09-2354-DDAD-95271E7FEFF1}"/>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13</a:t>
            </a:fld>
            <a:endParaRPr lang="en-US" altLang="ja-JP" dirty="0"/>
          </a:p>
        </p:txBody>
      </p:sp>
      <p:sp>
        <p:nvSpPr>
          <p:cNvPr id="27" name="テキスト ボックス 26">
            <a:extLst>
              <a:ext uri="{FF2B5EF4-FFF2-40B4-BE49-F238E27FC236}">
                <a16:creationId xmlns:a16="http://schemas.microsoft.com/office/drawing/2014/main" id="{FAE2B8FC-D4AB-C7FC-EE9B-3D7FEF5AF899}"/>
              </a:ext>
            </a:extLst>
          </p:cNvPr>
          <p:cNvSpPr txBox="1"/>
          <p:nvPr/>
        </p:nvSpPr>
        <p:spPr>
          <a:xfrm>
            <a:off x="1602574" y="2344190"/>
            <a:ext cx="9631071" cy="660245"/>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a:t>
            </a:r>
            <a:r>
              <a:rPr lang="ja-JP" altLang="en-US" sz="1000" dirty="0">
                <a:solidFill>
                  <a:srgbClr val="000000"/>
                </a:solidFill>
                <a:latin typeface="+mn-ea"/>
                <a:ea typeface="+mn-ea"/>
              </a:rPr>
              <a:t>現状の片方向番ポでは、</a:t>
            </a:r>
            <a:r>
              <a:rPr kumimoji="1" lang="ja-JP" altLang="en-US" sz="1000" b="0" i="0" u="none" strike="noStrike" cap="none" normalizeH="0" baseline="0" dirty="0">
                <a:ln>
                  <a:noFill/>
                </a:ln>
                <a:solidFill>
                  <a:schemeClr val="tx1"/>
                </a:solidFill>
                <a:effectLst/>
                <a:latin typeface="+mj-lt"/>
                <a:ea typeface="+mn-ea"/>
              </a:rPr>
              <a:t>初期払い出しの番号帯</a:t>
            </a:r>
            <a:r>
              <a:rPr kumimoji="1" lang="ja-JP" altLang="en-US" sz="1000" b="0" i="0" u="none" strike="noStrike" cap="none" normalizeH="0" baseline="0" dirty="0">
                <a:ln>
                  <a:noFill/>
                </a:ln>
                <a:solidFill>
                  <a:schemeClr val="tx1"/>
                </a:solidFill>
                <a:effectLst/>
                <a:latin typeface="+mn-ea"/>
                <a:ea typeface="+mn-ea"/>
              </a:rPr>
              <a:t>が</a:t>
            </a:r>
            <a:r>
              <a:rPr lang="en-US" altLang="ja-JP" sz="1000" dirty="0">
                <a:solidFill>
                  <a:srgbClr val="000000"/>
                </a:solidFill>
                <a:latin typeface="+mn-lt"/>
                <a:ea typeface="+mn-ea"/>
              </a:rPr>
              <a:t>NTT</a:t>
            </a:r>
            <a:r>
              <a:rPr lang="ja-JP" altLang="en-US" sz="1000" dirty="0">
                <a:solidFill>
                  <a:srgbClr val="000000"/>
                </a:solidFill>
                <a:latin typeface="+mn-lt"/>
                <a:ea typeface="+mn-ea"/>
              </a:rPr>
              <a:t>東西</a:t>
            </a:r>
            <a:r>
              <a:rPr lang="en-US" altLang="ja-JP" sz="1000" dirty="0">
                <a:solidFill>
                  <a:srgbClr val="000000"/>
                </a:solidFill>
                <a:latin typeface="+mn-lt"/>
                <a:ea typeface="+mn-ea"/>
              </a:rPr>
              <a:t>PSTN</a:t>
            </a:r>
            <a:r>
              <a:rPr lang="ja-JP" altLang="en-US" sz="1000" dirty="0">
                <a:solidFill>
                  <a:srgbClr val="000000"/>
                </a:solidFill>
                <a:latin typeface="+mn-lt"/>
                <a:ea typeface="+mn-ea"/>
              </a:rPr>
              <a:t>ネイティブ番号帯からの番号ポータビリティが対象である</a:t>
            </a:r>
            <a:br>
              <a:rPr lang="en-US" altLang="ja-JP" sz="1000" dirty="0">
                <a:solidFill>
                  <a:srgbClr val="000000"/>
                </a:solidFill>
                <a:latin typeface="+mn-lt"/>
                <a:ea typeface="+mn-ea"/>
              </a:rPr>
            </a:br>
            <a:endParaRPr lang="en-US" altLang="ja-JP" sz="1000" dirty="0">
              <a:solidFill>
                <a:srgbClr val="000000"/>
              </a:solidFill>
              <a:latin typeface="+mn-lt"/>
              <a:ea typeface="+mn-ea"/>
            </a:endParaRPr>
          </a:p>
          <a:p>
            <a:pPr algn="l">
              <a:lnSpc>
                <a:spcPct val="110000"/>
              </a:lnSpc>
            </a:pPr>
            <a:r>
              <a:rPr lang="ja-JP" altLang="en-US" sz="1000" dirty="0">
                <a:solidFill>
                  <a:srgbClr val="000000"/>
                </a:solidFill>
                <a:latin typeface="+mn-ea"/>
                <a:ea typeface="+mn-ea"/>
              </a:rPr>
              <a:t>・</a:t>
            </a:r>
            <a:r>
              <a:rPr lang="ja-JP" altLang="en-US" sz="1000" dirty="0">
                <a:solidFill>
                  <a:srgbClr val="000000"/>
                </a:solidFill>
                <a:latin typeface="+mn-lt"/>
                <a:ea typeface="+mn-ea"/>
              </a:rPr>
              <a:t>本開発で、片方向番ポに加え、</a:t>
            </a:r>
            <a:r>
              <a:rPr lang="en-US" altLang="ja-JP" sz="1000" dirty="0">
                <a:solidFill>
                  <a:srgbClr val="000000"/>
                </a:solidFill>
                <a:latin typeface="+mn-lt"/>
                <a:ea typeface="+mn-ea"/>
              </a:rPr>
              <a:t>NTT</a:t>
            </a:r>
            <a:r>
              <a:rPr lang="ja-JP" altLang="en-US" sz="1000" dirty="0">
                <a:solidFill>
                  <a:srgbClr val="000000"/>
                </a:solidFill>
                <a:latin typeface="+mn-lt"/>
                <a:ea typeface="+mn-ea"/>
              </a:rPr>
              <a:t>東西ひかりネイティブ番号帯、他事業者ネイティブ番号帯からの番号ポータビリティ（双方向番ポ）を実現可能とする</a:t>
            </a:r>
            <a:br>
              <a:rPr lang="en-US" altLang="ja-JP" sz="1000" dirty="0">
                <a:solidFill>
                  <a:srgbClr val="000000"/>
                </a:solidFill>
                <a:latin typeface="+mn-lt"/>
                <a:ea typeface="+mn-ea"/>
              </a:rPr>
            </a:br>
            <a:r>
              <a:rPr lang="ja-JP" altLang="en-US" sz="1000" dirty="0">
                <a:solidFill>
                  <a:srgbClr val="000000"/>
                </a:solidFill>
                <a:latin typeface="+mn-lt"/>
                <a:ea typeface="+mn-ea"/>
              </a:rPr>
              <a:t>　ただし、メタル系設備への追加開発を避けるため、</a:t>
            </a:r>
            <a:r>
              <a:rPr lang="en-US" altLang="ja-JP" sz="1000" dirty="0">
                <a:solidFill>
                  <a:srgbClr val="000000"/>
                </a:solidFill>
                <a:latin typeface="+mn-ea"/>
                <a:ea typeface="+mn-ea"/>
              </a:rPr>
              <a:t>NTT</a:t>
            </a:r>
            <a:r>
              <a:rPr lang="ja-JP" altLang="en-US" sz="1000" dirty="0">
                <a:solidFill>
                  <a:srgbClr val="000000"/>
                </a:solidFill>
                <a:latin typeface="+mn-ea"/>
                <a:ea typeface="+mn-ea"/>
              </a:rPr>
              <a:t>東西ひかりネイティブ番号帯、他事業者ネイティブ番号帯の</a:t>
            </a:r>
            <a:r>
              <a:rPr lang="en-US" altLang="ja-JP" sz="1000" dirty="0">
                <a:solidFill>
                  <a:srgbClr val="000000"/>
                </a:solidFill>
                <a:latin typeface="+mn-ea"/>
                <a:ea typeface="+mn-ea"/>
              </a:rPr>
              <a:t>NTT</a:t>
            </a:r>
            <a:r>
              <a:rPr lang="ja-JP" altLang="en-US" sz="1000" dirty="0">
                <a:solidFill>
                  <a:srgbClr val="000000"/>
                </a:solidFill>
                <a:latin typeface="+mn-ea"/>
                <a:ea typeface="+mn-ea"/>
              </a:rPr>
              <a:t>東西</a:t>
            </a:r>
            <a:r>
              <a:rPr lang="en-US" altLang="ja-JP" sz="1000" dirty="0">
                <a:solidFill>
                  <a:srgbClr val="000000"/>
                </a:solidFill>
                <a:latin typeface="+mn-ea"/>
                <a:ea typeface="+mn-ea"/>
              </a:rPr>
              <a:t>PSTN</a:t>
            </a:r>
            <a:r>
              <a:rPr lang="ja-JP" altLang="en-US" sz="1000" dirty="0">
                <a:solidFill>
                  <a:srgbClr val="000000"/>
                </a:solidFill>
                <a:latin typeface="+mn-ea"/>
                <a:ea typeface="+mn-ea"/>
              </a:rPr>
              <a:t>ポートインは不可とする</a:t>
            </a:r>
            <a:endParaRPr lang="en-US" altLang="ja-JP" sz="1000" dirty="0">
              <a:solidFill>
                <a:srgbClr val="000000"/>
              </a:solidFill>
              <a:latin typeface="+mn-ea"/>
              <a:ea typeface="+mn-ea"/>
            </a:endParaRPr>
          </a:p>
        </p:txBody>
      </p:sp>
      <p:pic>
        <p:nvPicPr>
          <p:cNvPr id="29" name="図 28" descr="テーブル&#10;&#10;自動的に生成された説明">
            <a:extLst>
              <a:ext uri="{FF2B5EF4-FFF2-40B4-BE49-F238E27FC236}">
                <a16:creationId xmlns:a16="http://schemas.microsoft.com/office/drawing/2014/main" id="{497C0E01-E777-6F45-0FD1-4C5EC216C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232" y="3648472"/>
            <a:ext cx="10225136" cy="4882978"/>
          </a:xfrm>
          <a:prstGeom prst="rect">
            <a:avLst/>
          </a:prstGeom>
        </p:spPr>
      </p:pic>
    </p:spTree>
    <p:extLst>
      <p:ext uri="{BB962C8B-B14F-4D97-AF65-F5344CB8AC3E}">
        <p14:creationId xmlns:p14="http://schemas.microsoft.com/office/powerpoint/2010/main" val="4430319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全体概要（開発概要（２／４））</a:t>
            </a:r>
          </a:p>
          <a:p>
            <a:r>
              <a:rPr lang="ja-JP" altLang="en-US" dirty="0"/>
              <a:t>　ポートイン業務におけるアクセス</a:t>
            </a:r>
            <a:r>
              <a:rPr lang="en-US" altLang="ja-JP" dirty="0"/>
              <a:t>PF</a:t>
            </a:r>
            <a:r>
              <a:rPr lang="ja-JP" altLang="en-US" dirty="0"/>
              <a:t>の対応パターンを以下に示す</a:t>
            </a:r>
          </a:p>
        </p:txBody>
      </p:sp>
      <p:sp>
        <p:nvSpPr>
          <p:cNvPr id="3" name="スライド番号プレースホルダー 1">
            <a:extLst>
              <a:ext uri="{FF2B5EF4-FFF2-40B4-BE49-F238E27FC236}">
                <a16:creationId xmlns:a16="http://schemas.microsoft.com/office/drawing/2014/main" id="{844F8607-CC09-2354-DDAD-95271E7FEFF1}"/>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14</a:t>
            </a:fld>
            <a:endParaRPr lang="en-US" altLang="ja-JP" dirty="0"/>
          </a:p>
        </p:txBody>
      </p:sp>
      <p:pic>
        <p:nvPicPr>
          <p:cNvPr id="4" name="図 3" descr="テーブル&#10;&#10;自動的に生成された説明">
            <a:extLst>
              <a:ext uri="{FF2B5EF4-FFF2-40B4-BE49-F238E27FC236}">
                <a16:creationId xmlns:a16="http://schemas.microsoft.com/office/drawing/2014/main" id="{46CC381E-4695-5C89-B9A7-742C04B6C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216" y="2023882"/>
            <a:ext cx="10513168" cy="6535948"/>
          </a:xfrm>
          <a:prstGeom prst="rect">
            <a:avLst/>
          </a:prstGeom>
        </p:spPr>
      </p:pic>
    </p:spTree>
    <p:extLst>
      <p:ext uri="{BB962C8B-B14F-4D97-AF65-F5344CB8AC3E}">
        <p14:creationId xmlns:p14="http://schemas.microsoft.com/office/powerpoint/2010/main" val="19428273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C21C52-C889-4D97-247E-407D5748F409}"/>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558AB40-D4FA-D388-31C3-00CC73B91494}"/>
              </a:ext>
            </a:extLst>
          </p:cNvPr>
          <p:cNvSpPr>
            <a:spLocks noGrp="1"/>
          </p:cNvSpPr>
          <p:nvPr>
            <p:ph type="sldNum" sz="quarter" idx="4"/>
          </p:nvPr>
        </p:nvSpPr>
        <p:spPr/>
        <p:txBody>
          <a:bodyPr/>
          <a:lstStyle/>
          <a:p>
            <a:r>
              <a:rPr lang="en-US" altLang="ja-JP"/>
              <a:t>01.1-</a:t>
            </a:r>
            <a:fld id="{4C5E2FD1-144F-442B-9A84-40AAF03513A2}" type="slidenum">
              <a:rPr lang="en-US" altLang="ja-JP" smtClean="0"/>
              <a:pPr/>
              <a:t>15</a:t>
            </a:fld>
            <a:endParaRPr lang="en-US" altLang="ja-JP" dirty="0"/>
          </a:p>
        </p:txBody>
      </p:sp>
      <p:sp>
        <p:nvSpPr>
          <p:cNvPr id="9" name="テキスト ボックス 8">
            <a:extLst>
              <a:ext uri="{FF2B5EF4-FFF2-40B4-BE49-F238E27FC236}">
                <a16:creationId xmlns:a16="http://schemas.microsoft.com/office/drawing/2014/main" id="{C65A03B8-EC7D-BDE6-B22D-CF973D0AE462}"/>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grpSp>
        <p:nvGrpSpPr>
          <p:cNvPr id="86" name="グループ化 85">
            <a:extLst>
              <a:ext uri="{FF2B5EF4-FFF2-40B4-BE49-F238E27FC236}">
                <a16:creationId xmlns:a16="http://schemas.microsoft.com/office/drawing/2014/main" id="{2D5916C5-C49B-A96C-1FB6-18E71C6E3AAE}"/>
              </a:ext>
            </a:extLst>
          </p:cNvPr>
          <p:cNvGrpSpPr/>
          <p:nvPr/>
        </p:nvGrpSpPr>
        <p:grpSpPr>
          <a:xfrm>
            <a:off x="1532602" y="2198595"/>
            <a:ext cx="9736397" cy="5221497"/>
            <a:chOff x="27017" y="413665"/>
            <a:chExt cx="9736397" cy="5221497"/>
          </a:xfrm>
        </p:grpSpPr>
        <p:sp>
          <p:nvSpPr>
            <p:cNvPr id="46" name="タイトル 1">
              <a:extLst>
                <a:ext uri="{FF2B5EF4-FFF2-40B4-BE49-F238E27FC236}">
                  <a16:creationId xmlns:a16="http://schemas.microsoft.com/office/drawing/2014/main" id="{C4AACF22-35CD-BD89-97D8-38254F5D3E17}"/>
                </a:ext>
              </a:extLst>
            </p:cNvPr>
            <p:cNvSpPr txBox="1">
              <a:spLocks/>
            </p:cNvSpPr>
            <p:nvPr/>
          </p:nvSpPr>
          <p:spPr>
            <a:xfrm>
              <a:off x="27017" y="413665"/>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j-cs"/>
                </a:rPr>
                <a:t>移転元業務＜ひかり電話ポートアウト＞　業務３　「</a:t>
              </a:r>
              <a:r>
                <a:rPr kumimoji="1" lang="en-US" altLang="ja-JP" sz="1463" b="0" i="0" u="none" strike="noStrike" kern="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j-cs"/>
                </a:rPr>
                <a:t>17</a:t>
              </a:r>
              <a:r>
                <a:rPr kumimoji="1" lang="ja-JP" altLang="en-US" sz="1463" b="0" i="0" u="none" strike="noStrike" kern="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j-cs"/>
                </a:rPr>
                <a:t> 工事完了」</a:t>
              </a:r>
              <a:endPar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p:txBody>
        </p:sp>
        <p:sp>
          <p:nvSpPr>
            <p:cNvPr id="47" name="正方形/長方形 46">
              <a:extLst>
                <a:ext uri="{FF2B5EF4-FFF2-40B4-BE49-F238E27FC236}">
                  <a16:creationId xmlns:a16="http://schemas.microsoft.com/office/drawing/2014/main" id="{0E0353F3-0FAA-7FE8-73FE-9C4DE0991854}"/>
                </a:ext>
              </a:extLst>
            </p:cNvPr>
            <p:cNvSpPr/>
            <p:nvPr/>
          </p:nvSpPr>
          <p:spPr>
            <a:xfrm>
              <a:off x="142587" y="1025669"/>
              <a:ext cx="9620827" cy="751965"/>
            </a:xfrm>
            <a:prstGeom prst="rect">
              <a:avLst/>
            </a:prstGeom>
            <a:solidFill>
              <a:sysClr val="window" lastClr="FFFFFF"/>
            </a:solidFill>
            <a:ln w="9525" cap="flat" cmpd="sng" algn="ctr">
              <a:solidFill>
                <a:srgbClr val="4F81BD">
                  <a:shade val="15000"/>
                </a:srgbClr>
              </a:solidFill>
              <a:prstDash val="solid"/>
            </a:ln>
            <a:effectLst/>
          </p:spPr>
          <p:txBody>
            <a:bodyPr rtlCol="0" anchor="ctr"/>
            <a:lstStyle/>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・ひかり電話のポートアウトの廃止オーダは、番号管理事業者の切替工事完了（工事完了ステータス）を待ってから実施するため、オーダ情報に番ポ申請のキー情報の登録が必要</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・ポートアウトのひかり電話廃止オーダは、コスト削減のため</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からのみ登録を受け付けて、その際に、合わせて番ポ申請のキー情報の登録を行う</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・廃止工事日時に到達したタイミングより、</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はオーダ流通システムに該当する切替工事が完了したかの確認を行い、工事完了の確認をもって、ひかり電話の廃止工事を行う</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574D5970-45E4-B93D-D8F6-412BDF96D973}"/>
                </a:ext>
              </a:extLst>
            </p:cNvPr>
            <p:cNvSpPr/>
            <p:nvPr/>
          </p:nvSpPr>
          <p:spPr>
            <a:xfrm>
              <a:off x="5722591" y="3156981"/>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CASTAR</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cxnSp>
          <p:nvCxnSpPr>
            <p:cNvPr id="49" name="直線コネクタ 48">
              <a:extLst>
                <a:ext uri="{FF2B5EF4-FFF2-40B4-BE49-F238E27FC236}">
                  <a16:creationId xmlns:a16="http://schemas.microsoft.com/office/drawing/2014/main" id="{234F0B51-F66B-E9D2-AF20-A53107148FAB}"/>
                </a:ext>
              </a:extLst>
            </p:cNvPr>
            <p:cNvCxnSpPr/>
            <p:nvPr/>
          </p:nvCxnSpPr>
          <p:spPr>
            <a:xfrm>
              <a:off x="164237" y="4050473"/>
              <a:ext cx="9448318" cy="0"/>
            </a:xfrm>
            <a:prstGeom prst="line">
              <a:avLst/>
            </a:prstGeom>
            <a:noFill/>
            <a:ln w="9525" cap="flat" cmpd="sng" algn="ctr">
              <a:solidFill>
                <a:srgbClr val="4F81BD">
                  <a:shade val="95000"/>
                  <a:satMod val="105000"/>
                </a:srgbClr>
              </a:solidFill>
              <a:prstDash val="dash"/>
            </a:ln>
            <a:effectLst/>
          </p:spPr>
        </p:cxnSp>
        <p:sp>
          <p:nvSpPr>
            <p:cNvPr id="50" name="テキスト ボックス 49">
              <a:extLst>
                <a:ext uri="{FF2B5EF4-FFF2-40B4-BE49-F238E27FC236}">
                  <a16:creationId xmlns:a16="http://schemas.microsoft.com/office/drawing/2014/main" id="{541D7B44-8754-3173-CC4C-8B53D95A022F}"/>
                </a:ext>
              </a:extLst>
            </p:cNvPr>
            <p:cNvSpPr txBox="1"/>
            <p:nvPr/>
          </p:nvSpPr>
          <p:spPr>
            <a:xfrm>
              <a:off x="132532" y="2884443"/>
              <a:ext cx="338554" cy="733535"/>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オーダ作成</a:t>
              </a:r>
            </a:p>
          </p:txBody>
        </p:sp>
        <p:sp>
          <p:nvSpPr>
            <p:cNvPr id="51" name="円柱 50">
              <a:extLst>
                <a:ext uri="{FF2B5EF4-FFF2-40B4-BE49-F238E27FC236}">
                  <a16:creationId xmlns:a16="http://schemas.microsoft.com/office/drawing/2014/main" id="{1C9E113C-DFA3-1015-9726-44624852BE03}"/>
                </a:ext>
              </a:extLst>
            </p:cNvPr>
            <p:cNvSpPr/>
            <p:nvPr/>
          </p:nvSpPr>
          <p:spPr>
            <a:xfrm>
              <a:off x="6572008" y="3207902"/>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（ひかり電話</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52" name="正方形/長方形 51">
              <a:extLst>
                <a:ext uri="{FF2B5EF4-FFF2-40B4-BE49-F238E27FC236}">
                  <a16:creationId xmlns:a16="http://schemas.microsoft.com/office/drawing/2014/main" id="{F0C08E4D-3E86-9A84-79F3-1087E34C0270}"/>
                </a:ext>
              </a:extLst>
            </p:cNvPr>
            <p:cNvSpPr/>
            <p:nvPr/>
          </p:nvSpPr>
          <p:spPr>
            <a:xfrm>
              <a:off x="7931468" y="3472281"/>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53" name="正方形/長方形 52">
              <a:extLst>
                <a:ext uri="{FF2B5EF4-FFF2-40B4-BE49-F238E27FC236}">
                  <a16:creationId xmlns:a16="http://schemas.microsoft.com/office/drawing/2014/main" id="{AA433DBB-598E-DA5A-F170-C2A8A2C716BB}"/>
                </a:ext>
              </a:extLst>
            </p:cNvPr>
            <p:cNvSpPr/>
            <p:nvPr/>
          </p:nvSpPr>
          <p:spPr>
            <a:xfrm>
              <a:off x="6844172" y="3472281"/>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54" name="正方形/長方形 53">
              <a:extLst>
                <a:ext uri="{FF2B5EF4-FFF2-40B4-BE49-F238E27FC236}">
                  <a16:creationId xmlns:a16="http://schemas.microsoft.com/office/drawing/2014/main" id="{8B7B5158-B9D0-832F-4105-DAB85BB4B699}"/>
                </a:ext>
              </a:extLst>
            </p:cNvPr>
            <p:cNvSpPr/>
            <p:nvPr/>
          </p:nvSpPr>
          <p:spPr>
            <a:xfrm>
              <a:off x="7931468" y="3614827"/>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55" name="正方形/長方形 54">
              <a:extLst>
                <a:ext uri="{FF2B5EF4-FFF2-40B4-BE49-F238E27FC236}">
                  <a16:creationId xmlns:a16="http://schemas.microsoft.com/office/drawing/2014/main" id="{1EA5DA5E-813D-A9F2-4C1E-EAF804A5CC9D}"/>
                </a:ext>
              </a:extLst>
            </p:cNvPr>
            <p:cNvSpPr/>
            <p:nvPr/>
          </p:nvSpPr>
          <p:spPr>
            <a:xfrm>
              <a:off x="6844172" y="3614827"/>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56" name="直線コネクタ 55">
              <a:extLst>
                <a:ext uri="{FF2B5EF4-FFF2-40B4-BE49-F238E27FC236}">
                  <a16:creationId xmlns:a16="http://schemas.microsoft.com/office/drawing/2014/main" id="{C8302DBB-B3EC-587C-0C9D-A1E10813B736}"/>
                </a:ext>
              </a:extLst>
            </p:cNvPr>
            <p:cNvCxnSpPr>
              <a:stCxn id="53" idx="3"/>
              <a:endCxn id="52" idx="1"/>
            </p:cNvCxnSpPr>
            <p:nvPr/>
          </p:nvCxnSpPr>
          <p:spPr>
            <a:xfrm>
              <a:off x="7706627" y="3522250"/>
              <a:ext cx="224840" cy="0"/>
            </a:xfrm>
            <a:prstGeom prst="line">
              <a:avLst/>
            </a:prstGeom>
            <a:noFill/>
            <a:ln w="9525" cap="flat" cmpd="sng" algn="ctr">
              <a:solidFill>
                <a:srgbClr val="4F81BD">
                  <a:shade val="95000"/>
                  <a:satMod val="105000"/>
                </a:srgbClr>
              </a:solidFill>
              <a:prstDash val="solid"/>
            </a:ln>
            <a:effectLst/>
          </p:spPr>
        </p:cxnSp>
        <p:cxnSp>
          <p:nvCxnSpPr>
            <p:cNvPr id="57" name="直線コネクタ 56">
              <a:extLst>
                <a:ext uri="{FF2B5EF4-FFF2-40B4-BE49-F238E27FC236}">
                  <a16:creationId xmlns:a16="http://schemas.microsoft.com/office/drawing/2014/main" id="{3CD751ED-A3C6-1E98-1B5B-6711AC81795D}"/>
                </a:ext>
              </a:extLst>
            </p:cNvPr>
            <p:cNvCxnSpPr>
              <a:cxnSpLocks/>
              <a:stCxn id="55" idx="3"/>
              <a:endCxn id="54" idx="1"/>
            </p:cNvCxnSpPr>
            <p:nvPr/>
          </p:nvCxnSpPr>
          <p:spPr>
            <a:xfrm>
              <a:off x="7706627" y="3664796"/>
              <a:ext cx="224840" cy="0"/>
            </a:xfrm>
            <a:prstGeom prst="line">
              <a:avLst/>
            </a:prstGeom>
            <a:noFill/>
            <a:ln w="9525" cap="flat" cmpd="sng" algn="ctr">
              <a:solidFill>
                <a:srgbClr val="4F81BD">
                  <a:shade val="95000"/>
                  <a:satMod val="105000"/>
                </a:srgbClr>
              </a:solidFill>
              <a:prstDash val="solid"/>
            </a:ln>
            <a:effectLst/>
          </p:spPr>
        </p:cxnSp>
        <p:sp>
          <p:nvSpPr>
            <p:cNvPr id="58" name="テキスト ボックス 57">
              <a:extLst>
                <a:ext uri="{FF2B5EF4-FFF2-40B4-BE49-F238E27FC236}">
                  <a16:creationId xmlns:a16="http://schemas.microsoft.com/office/drawing/2014/main" id="{E50F077C-0C2E-D4D8-FC11-2129562D53A2}"/>
                </a:ext>
              </a:extLst>
            </p:cNvPr>
            <p:cNvSpPr txBox="1"/>
            <p:nvPr/>
          </p:nvSpPr>
          <p:spPr>
            <a:xfrm>
              <a:off x="132532" y="4536445"/>
              <a:ext cx="338554" cy="605294"/>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廃止工事</a:t>
              </a:r>
            </a:p>
          </p:txBody>
        </p:sp>
        <p:sp>
          <p:nvSpPr>
            <p:cNvPr id="59" name="円柱 58">
              <a:extLst>
                <a:ext uri="{FF2B5EF4-FFF2-40B4-BE49-F238E27FC236}">
                  <a16:creationId xmlns:a16="http://schemas.microsoft.com/office/drawing/2014/main" id="{0C728D1C-F37E-5CC4-0829-BB0D86F02C5A}"/>
                </a:ext>
              </a:extLst>
            </p:cNvPr>
            <p:cNvSpPr/>
            <p:nvPr/>
          </p:nvSpPr>
          <p:spPr>
            <a:xfrm>
              <a:off x="2873507" y="4279649"/>
              <a:ext cx="2248231" cy="777866"/>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a:ln>
                    <a:noFill/>
                  </a:ln>
                  <a:solidFill>
                    <a:prstClr val="black"/>
                  </a:solidFill>
                  <a:effectLst/>
                  <a:uLnTx/>
                  <a:uFillTx/>
                  <a:latin typeface="Meiryo UI"/>
                  <a:ea typeface="Meiryo UI"/>
                  <a:cs typeface="+mn-cs"/>
                </a:rPr>
                <a:t>オーダ流通システム</a:t>
              </a:r>
            </a:p>
          </p:txBody>
        </p:sp>
        <p:sp>
          <p:nvSpPr>
            <p:cNvPr id="60" name="正方形/長方形 59">
              <a:extLst>
                <a:ext uri="{FF2B5EF4-FFF2-40B4-BE49-F238E27FC236}">
                  <a16:creationId xmlns:a16="http://schemas.microsoft.com/office/drawing/2014/main" id="{418FE43C-7A8C-0C6C-3972-2FFCA5AC6652}"/>
                </a:ext>
              </a:extLst>
            </p:cNvPr>
            <p:cNvSpPr/>
            <p:nvPr/>
          </p:nvSpPr>
          <p:spPr>
            <a:xfrm>
              <a:off x="3443921" y="4626808"/>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電番１</a:t>
              </a:r>
            </a:p>
          </p:txBody>
        </p:sp>
        <p:sp>
          <p:nvSpPr>
            <p:cNvPr id="61" name="正方形/長方形 60">
              <a:extLst>
                <a:ext uri="{FF2B5EF4-FFF2-40B4-BE49-F238E27FC236}">
                  <a16:creationId xmlns:a16="http://schemas.microsoft.com/office/drawing/2014/main" id="{3B96DCA0-C3B2-6EBD-B972-F7B39E06223D}"/>
                </a:ext>
              </a:extLst>
            </p:cNvPr>
            <p:cNvSpPr/>
            <p:nvPr/>
          </p:nvSpPr>
          <p:spPr>
            <a:xfrm>
              <a:off x="3443921" y="4770197"/>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電番２</a:t>
              </a:r>
            </a:p>
          </p:txBody>
        </p:sp>
        <p:sp>
          <p:nvSpPr>
            <p:cNvPr id="62" name="正方形/長方形 61">
              <a:extLst>
                <a:ext uri="{FF2B5EF4-FFF2-40B4-BE49-F238E27FC236}">
                  <a16:creationId xmlns:a16="http://schemas.microsoft.com/office/drawing/2014/main" id="{608FCB8B-1495-87CF-844D-E380C21553C7}"/>
                </a:ext>
              </a:extLst>
            </p:cNvPr>
            <p:cNvSpPr/>
            <p:nvPr/>
          </p:nvSpPr>
          <p:spPr>
            <a:xfrm>
              <a:off x="3931064" y="4626808"/>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sp>
          <p:nvSpPr>
            <p:cNvPr id="63" name="正方形/長方形 62">
              <a:extLst>
                <a:ext uri="{FF2B5EF4-FFF2-40B4-BE49-F238E27FC236}">
                  <a16:creationId xmlns:a16="http://schemas.microsoft.com/office/drawing/2014/main" id="{5F9C596F-070B-3AAE-D3FD-A084A3098DF2}"/>
                </a:ext>
              </a:extLst>
            </p:cNvPr>
            <p:cNvSpPr/>
            <p:nvPr/>
          </p:nvSpPr>
          <p:spPr>
            <a:xfrm>
              <a:off x="3931064" y="4770197"/>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cxnSp>
          <p:nvCxnSpPr>
            <p:cNvPr id="64" name="直線コネクタ 63">
              <a:extLst>
                <a:ext uri="{FF2B5EF4-FFF2-40B4-BE49-F238E27FC236}">
                  <a16:creationId xmlns:a16="http://schemas.microsoft.com/office/drawing/2014/main" id="{69B4C341-2B5F-A5B3-9DD6-7C3FF37CAC85}"/>
                </a:ext>
              </a:extLst>
            </p:cNvPr>
            <p:cNvCxnSpPr>
              <a:cxnSpLocks/>
              <a:stCxn id="61" idx="3"/>
              <a:endCxn id="63" idx="1"/>
            </p:cNvCxnSpPr>
            <p:nvPr/>
          </p:nvCxnSpPr>
          <p:spPr>
            <a:xfrm>
              <a:off x="3846261" y="4820166"/>
              <a:ext cx="84802" cy="0"/>
            </a:xfrm>
            <a:prstGeom prst="line">
              <a:avLst/>
            </a:prstGeom>
            <a:noFill/>
            <a:ln w="9525" cap="flat" cmpd="sng" algn="ctr">
              <a:solidFill>
                <a:srgbClr val="4F81BD">
                  <a:shade val="95000"/>
                  <a:satMod val="105000"/>
                </a:srgbClr>
              </a:solidFill>
              <a:prstDash val="solid"/>
            </a:ln>
            <a:effectLst/>
          </p:spPr>
        </p:cxnSp>
        <p:cxnSp>
          <p:nvCxnSpPr>
            <p:cNvPr id="65" name="直線コネクタ 64">
              <a:extLst>
                <a:ext uri="{FF2B5EF4-FFF2-40B4-BE49-F238E27FC236}">
                  <a16:creationId xmlns:a16="http://schemas.microsoft.com/office/drawing/2014/main" id="{6D82B392-DB14-0031-CB29-E82F6A2AEFFC}"/>
                </a:ext>
              </a:extLst>
            </p:cNvPr>
            <p:cNvCxnSpPr>
              <a:cxnSpLocks/>
              <a:stCxn id="60" idx="3"/>
              <a:endCxn id="62" idx="1"/>
            </p:cNvCxnSpPr>
            <p:nvPr/>
          </p:nvCxnSpPr>
          <p:spPr>
            <a:xfrm>
              <a:off x="3846261" y="4676777"/>
              <a:ext cx="84802" cy="0"/>
            </a:xfrm>
            <a:prstGeom prst="line">
              <a:avLst/>
            </a:prstGeom>
            <a:noFill/>
            <a:ln w="9525" cap="flat" cmpd="sng" algn="ctr">
              <a:solidFill>
                <a:srgbClr val="4F81BD">
                  <a:shade val="95000"/>
                  <a:satMod val="105000"/>
                </a:srgbClr>
              </a:solidFill>
              <a:prstDash val="solid"/>
            </a:ln>
            <a:effectLst/>
          </p:spPr>
        </p:cxnSp>
        <p:sp>
          <p:nvSpPr>
            <p:cNvPr id="66" name="矢印: 右カーブ 65">
              <a:extLst>
                <a:ext uri="{FF2B5EF4-FFF2-40B4-BE49-F238E27FC236}">
                  <a16:creationId xmlns:a16="http://schemas.microsoft.com/office/drawing/2014/main" id="{8BE4D7AA-3AF1-9EF9-6156-DC568256CB5F}"/>
                </a:ext>
              </a:extLst>
            </p:cNvPr>
            <p:cNvSpPr/>
            <p:nvPr/>
          </p:nvSpPr>
          <p:spPr>
            <a:xfrm>
              <a:off x="5070776" y="4660717"/>
              <a:ext cx="629393" cy="240892"/>
            </a:xfrm>
            <a:prstGeom prst="curvedRightArrow">
              <a:avLst>
                <a:gd name="adj1" fmla="val 25000"/>
                <a:gd name="adj2" fmla="val 48206"/>
                <a:gd name="adj3" fmla="val 25000"/>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67" name="テキスト ボックス 66">
              <a:extLst>
                <a:ext uri="{FF2B5EF4-FFF2-40B4-BE49-F238E27FC236}">
                  <a16:creationId xmlns:a16="http://schemas.microsoft.com/office/drawing/2014/main" id="{3491E95B-8959-7EBC-0DCC-B47FAFD6557C}"/>
                </a:ext>
              </a:extLst>
            </p:cNvPr>
            <p:cNvSpPr txBox="1"/>
            <p:nvPr/>
          </p:nvSpPr>
          <p:spPr>
            <a:xfrm>
              <a:off x="5098773" y="4344721"/>
              <a:ext cx="649537" cy="317266"/>
            </a:xfrm>
            <a:prstGeom prst="rect">
              <a:avLst/>
            </a:prstGeom>
            <a:noFill/>
          </p:spPr>
          <p:txBody>
            <a:bodyPr wrap="none" rtlCol="0">
              <a:spAutoFit/>
            </a:bodyPr>
            <a:lstStyle/>
            <a:p>
              <a:r>
                <a:rPr lang="ja-JP" altLang="en-US" sz="731" dirty="0">
                  <a:solidFill>
                    <a:prstClr val="black"/>
                  </a:solidFill>
                  <a:latin typeface="Meiryo UI" panose="020B0604030504040204" pitchFamily="50" charset="-128"/>
                  <a:ea typeface="Meiryo UI" panose="020B0604030504040204" pitchFamily="50" charset="-128"/>
                </a:rPr>
                <a:t>「工事完了」</a:t>
              </a:r>
              <a:endParaRPr lang="en-US" altLang="ja-JP" sz="731" dirty="0">
                <a:solidFill>
                  <a:prstClr val="black"/>
                </a:solidFill>
                <a:latin typeface="Meiryo UI" panose="020B0604030504040204" pitchFamily="50" charset="-128"/>
                <a:ea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rPr>
                <a:t>チェック</a:t>
              </a:r>
            </a:p>
          </p:txBody>
        </p:sp>
        <p:sp>
          <p:nvSpPr>
            <p:cNvPr id="68" name="正方形/長方形 67">
              <a:extLst>
                <a:ext uri="{FF2B5EF4-FFF2-40B4-BE49-F238E27FC236}">
                  <a16:creationId xmlns:a16="http://schemas.microsoft.com/office/drawing/2014/main" id="{63789BF6-E710-CBBC-B382-18B87832BADF}"/>
                </a:ext>
              </a:extLst>
            </p:cNvPr>
            <p:cNvSpPr/>
            <p:nvPr/>
          </p:nvSpPr>
          <p:spPr>
            <a:xfrm>
              <a:off x="5722591" y="4336740"/>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CASTAR</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69" name="円柱 68">
              <a:extLst>
                <a:ext uri="{FF2B5EF4-FFF2-40B4-BE49-F238E27FC236}">
                  <a16:creationId xmlns:a16="http://schemas.microsoft.com/office/drawing/2014/main" id="{2B03344D-3FD5-986F-BBB5-B75BE0D37567}"/>
                </a:ext>
              </a:extLst>
            </p:cNvPr>
            <p:cNvSpPr/>
            <p:nvPr/>
          </p:nvSpPr>
          <p:spPr>
            <a:xfrm>
              <a:off x="6572008" y="4387660"/>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（ひかり電話</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70" name="正方形/長方形 69">
              <a:extLst>
                <a:ext uri="{FF2B5EF4-FFF2-40B4-BE49-F238E27FC236}">
                  <a16:creationId xmlns:a16="http://schemas.microsoft.com/office/drawing/2014/main" id="{E54E0436-6544-B952-D4D1-5EE88D139825}"/>
                </a:ext>
              </a:extLst>
            </p:cNvPr>
            <p:cNvSpPr/>
            <p:nvPr/>
          </p:nvSpPr>
          <p:spPr>
            <a:xfrm>
              <a:off x="7931468" y="4652039"/>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71" name="正方形/長方形 70">
              <a:extLst>
                <a:ext uri="{FF2B5EF4-FFF2-40B4-BE49-F238E27FC236}">
                  <a16:creationId xmlns:a16="http://schemas.microsoft.com/office/drawing/2014/main" id="{888EF290-5714-D0EB-EFDA-39FB3BA2EF68}"/>
                </a:ext>
              </a:extLst>
            </p:cNvPr>
            <p:cNvSpPr/>
            <p:nvPr/>
          </p:nvSpPr>
          <p:spPr>
            <a:xfrm>
              <a:off x="6844172" y="4652039"/>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72" name="正方形/長方形 71">
              <a:extLst>
                <a:ext uri="{FF2B5EF4-FFF2-40B4-BE49-F238E27FC236}">
                  <a16:creationId xmlns:a16="http://schemas.microsoft.com/office/drawing/2014/main" id="{1D5E61DB-A2FE-A1B3-02FF-9A14B1A681C3}"/>
                </a:ext>
              </a:extLst>
            </p:cNvPr>
            <p:cNvSpPr/>
            <p:nvPr/>
          </p:nvSpPr>
          <p:spPr>
            <a:xfrm>
              <a:off x="7931468" y="4794586"/>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73" name="正方形/長方形 72">
              <a:extLst>
                <a:ext uri="{FF2B5EF4-FFF2-40B4-BE49-F238E27FC236}">
                  <a16:creationId xmlns:a16="http://schemas.microsoft.com/office/drawing/2014/main" id="{7F747FBE-A4C1-DBA9-85DC-568AAAAA2BDE}"/>
                </a:ext>
              </a:extLst>
            </p:cNvPr>
            <p:cNvSpPr/>
            <p:nvPr/>
          </p:nvSpPr>
          <p:spPr>
            <a:xfrm>
              <a:off x="6844172" y="4794586"/>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74" name="直線コネクタ 73">
              <a:extLst>
                <a:ext uri="{FF2B5EF4-FFF2-40B4-BE49-F238E27FC236}">
                  <a16:creationId xmlns:a16="http://schemas.microsoft.com/office/drawing/2014/main" id="{81351C59-F7A1-D973-8848-339F11336981}"/>
                </a:ext>
              </a:extLst>
            </p:cNvPr>
            <p:cNvCxnSpPr>
              <a:stCxn id="71" idx="3"/>
              <a:endCxn id="70" idx="1"/>
            </p:cNvCxnSpPr>
            <p:nvPr/>
          </p:nvCxnSpPr>
          <p:spPr>
            <a:xfrm>
              <a:off x="7706627" y="4702008"/>
              <a:ext cx="224840" cy="0"/>
            </a:xfrm>
            <a:prstGeom prst="line">
              <a:avLst/>
            </a:prstGeom>
            <a:noFill/>
            <a:ln w="9525" cap="flat" cmpd="sng" algn="ctr">
              <a:solidFill>
                <a:srgbClr val="4F81BD">
                  <a:shade val="95000"/>
                  <a:satMod val="105000"/>
                </a:srgbClr>
              </a:solidFill>
              <a:prstDash val="solid"/>
            </a:ln>
            <a:effectLst/>
          </p:spPr>
        </p:cxnSp>
        <p:cxnSp>
          <p:nvCxnSpPr>
            <p:cNvPr id="75" name="直線コネクタ 74">
              <a:extLst>
                <a:ext uri="{FF2B5EF4-FFF2-40B4-BE49-F238E27FC236}">
                  <a16:creationId xmlns:a16="http://schemas.microsoft.com/office/drawing/2014/main" id="{B1DBBECE-DF60-1997-4620-B7DF1ABB5663}"/>
                </a:ext>
              </a:extLst>
            </p:cNvPr>
            <p:cNvCxnSpPr>
              <a:cxnSpLocks/>
              <a:stCxn id="73" idx="3"/>
              <a:endCxn id="72" idx="1"/>
            </p:cNvCxnSpPr>
            <p:nvPr/>
          </p:nvCxnSpPr>
          <p:spPr>
            <a:xfrm>
              <a:off x="7706627" y="4844555"/>
              <a:ext cx="224840" cy="0"/>
            </a:xfrm>
            <a:prstGeom prst="line">
              <a:avLst/>
            </a:prstGeom>
            <a:noFill/>
            <a:ln w="9525" cap="flat" cmpd="sng" algn="ctr">
              <a:solidFill>
                <a:srgbClr val="4F81BD">
                  <a:shade val="95000"/>
                  <a:satMod val="105000"/>
                </a:srgbClr>
              </a:solidFill>
              <a:prstDash val="solid"/>
            </a:ln>
            <a:effectLst/>
          </p:spPr>
        </p:cxnSp>
        <p:sp>
          <p:nvSpPr>
            <p:cNvPr id="76" name="テキスト ボックス 75">
              <a:extLst>
                <a:ext uri="{FF2B5EF4-FFF2-40B4-BE49-F238E27FC236}">
                  <a16:creationId xmlns:a16="http://schemas.microsoft.com/office/drawing/2014/main" id="{EE6C8BEB-BA09-1A2B-32E2-FF6C7AB8AEF8}"/>
                </a:ext>
              </a:extLst>
            </p:cNvPr>
            <p:cNvSpPr txBox="1"/>
            <p:nvPr/>
          </p:nvSpPr>
          <p:spPr>
            <a:xfrm>
              <a:off x="5352684" y="5295099"/>
              <a:ext cx="830677" cy="317266"/>
            </a:xfrm>
            <a:prstGeom prst="rect">
              <a:avLst/>
            </a:prstGeom>
            <a:noFill/>
          </p:spPr>
          <p:txBody>
            <a:bodyPr wrap="none" rtlCol="0">
              <a:spAutoFit/>
            </a:bodyPr>
            <a:lstStyle>
              <a:defPPr>
                <a:defRPr lang="ja-JP"/>
              </a:defPPr>
              <a:lvl1pPr algn="ctr">
                <a:defRPr sz="900">
                  <a:latin typeface="Meiryo UI" panose="020B0604030504040204" pitchFamily="50" charset="-128"/>
                  <a:ea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ひかり電話廃止</a:t>
              </a:r>
              <a:endParaRPr kumimoji="0" lang="en-US" altLang="ja-JP"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（カスコン参照）</a:t>
              </a:r>
            </a:p>
          </p:txBody>
        </p:sp>
        <p:sp>
          <p:nvSpPr>
            <p:cNvPr id="77" name="矢印: 折線 76">
              <a:extLst>
                <a:ext uri="{FF2B5EF4-FFF2-40B4-BE49-F238E27FC236}">
                  <a16:creationId xmlns:a16="http://schemas.microsoft.com/office/drawing/2014/main" id="{BE2DD938-AED3-C03E-8815-62E4660A6EF3}"/>
                </a:ext>
              </a:extLst>
            </p:cNvPr>
            <p:cNvSpPr/>
            <p:nvPr/>
          </p:nvSpPr>
          <p:spPr>
            <a:xfrm flipV="1">
              <a:off x="6083656" y="4863008"/>
              <a:ext cx="637865" cy="690506"/>
            </a:xfrm>
            <a:prstGeom prst="bentArrow">
              <a:avLst>
                <a:gd name="adj1" fmla="val 17325"/>
                <a:gd name="adj2" fmla="val 18036"/>
                <a:gd name="adj3" fmla="val 26916"/>
                <a:gd name="adj4" fmla="val 46823"/>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B6CF14FC-9A20-515E-961C-8F44BF526C29}"/>
                </a:ext>
              </a:extLst>
            </p:cNvPr>
            <p:cNvSpPr/>
            <p:nvPr/>
          </p:nvSpPr>
          <p:spPr>
            <a:xfrm>
              <a:off x="6790922" y="5247450"/>
              <a:ext cx="1083967" cy="387712"/>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N-GAIA</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79" name="正方形/長方形 78">
              <a:extLst>
                <a:ext uri="{FF2B5EF4-FFF2-40B4-BE49-F238E27FC236}">
                  <a16:creationId xmlns:a16="http://schemas.microsoft.com/office/drawing/2014/main" id="{F87BBF32-39E4-38D5-79EB-DC37FA9F4026}"/>
                </a:ext>
              </a:extLst>
            </p:cNvPr>
            <p:cNvSpPr/>
            <p:nvPr/>
          </p:nvSpPr>
          <p:spPr>
            <a:xfrm>
              <a:off x="8408025" y="5247450"/>
              <a:ext cx="1083967" cy="387712"/>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SSC</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80" name="矢印: 右 79">
              <a:extLst>
                <a:ext uri="{FF2B5EF4-FFF2-40B4-BE49-F238E27FC236}">
                  <a16:creationId xmlns:a16="http://schemas.microsoft.com/office/drawing/2014/main" id="{9194445C-17D2-ED23-89E4-91DE75F6091A}"/>
                </a:ext>
              </a:extLst>
            </p:cNvPr>
            <p:cNvSpPr/>
            <p:nvPr/>
          </p:nvSpPr>
          <p:spPr>
            <a:xfrm rot="10800000" flipH="1">
              <a:off x="7917868" y="5295099"/>
              <a:ext cx="420313" cy="258416"/>
            </a:xfrm>
            <a:prstGeom prst="rightArrow">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81" name="テキスト ボックス 80">
              <a:extLst>
                <a:ext uri="{FF2B5EF4-FFF2-40B4-BE49-F238E27FC236}">
                  <a16:creationId xmlns:a16="http://schemas.microsoft.com/office/drawing/2014/main" id="{4532999A-2DE9-C338-1C1A-6AFACEA0AC7C}"/>
                </a:ext>
              </a:extLst>
            </p:cNvPr>
            <p:cNvSpPr txBox="1"/>
            <p:nvPr/>
          </p:nvSpPr>
          <p:spPr>
            <a:xfrm>
              <a:off x="7836117" y="5056331"/>
              <a:ext cx="583814" cy="317266"/>
            </a:xfrm>
            <a:prstGeom prst="rect">
              <a:avLst/>
            </a:prstGeom>
            <a:noFill/>
          </p:spPr>
          <p:txBody>
            <a:bodyPr wrap="none" rtlCol="0">
              <a:spAutoFit/>
            </a:bodyPr>
            <a:lstStyle>
              <a:defPPr>
                <a:defRPr lang="ja-JP"/>
              </a:defPPr>
              <a:lvl1pPr algn="ctr">
                <a:defRPr sz="900">
                  <a:latin typeface="Meiryo UI" panose="020B0604030504040204" pitchFamily="50" charset="-128"/>
                  <a:ea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a:t>
              </a:r>
              <a:endParaRPr kumimoji="0" lang="en-US" altLang="ja-JP"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廃止</a:t>
              </a:r>
            </a:p>
          </p:txBody>
        </p:sp>
        <p:pic>
          <p:nvPicPr>
            <p:cNvPr id="82" name="Picture 98" descr="j0434874">
              <a:extLst>
                <a:ext uri="{FF2B5EF4-FFF2-40B4-BE49-F238E27FC236}">
                  <a16:creationId xmlns:a16="http://schemas.microsoft.com/office/drawing/2014/main" id="{7668AEF4-23F8-82F5-857B-4B04B8AB1BEA}"/>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161" y="2782837"/>
              <a:ext cx="357794" cy="32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テキスト ボックス 82">
              <a:extLst>
                <a:ext uri="{FF2B5EF4-FFF2-40B4-BE49-F238E27FC236}">
                  <a16:creationId xmlns:a16="http://schemas.microsoft.com/office/drawing/2014/main" id="{6B1AD00B-3C9E-0AFC-8D5E-03F0BC91D224}"/>
                </a:ext>
              </a:extLst>
            </p:cNvPr>
            <p:cNvSpPr txBox="1"/>
            <p:nvPr/>
          </p:nvSpPr>
          <p:spPr>
            <a:xfrm>
              <a:off x="6116594" y="2901115"/>
              <a:ext cx="910827" cy="204800"/>
            </a:xfrm>
            <a:prstGeom prst="rect">
              <a:avLst/>
            </a:prstGeom>
            <a:noFill/>
          </p:spPr>
          <p:txBody>
            <a:bodyPr wrap="none" rtlCol="0">
              <a:spAutoFit/>
            </a:bodyPr>
            <a:lstStyle/>
            <a:p>
              <a:r>
                <a:rPr lang="en-US" altLang="ja-JP" sz="731" dirty="0">
                  <a:solidFill>
                    <a:prstClr val="black"/>
                  </a:solidFill>
                  <a:latin typeface="Meiryo UI" panose="020B0604030504040204" pitchFamily="50" charset="-128"/>
                  <a:ea typeface="Meiryo UI" panose="020B0604030504040204" pitchFamily="50" charset="-128"/>
                </a:rPr>
                <a:t>BB-CASTAR</a:t>
              </a:r>
              <a:r>
                <a:rPr lang="ja-JP" altLang="en-US" sz="731" dirty="0">
                  <a:solidFill>
                    <a:prstClr val="black"/>
                  </a:solidFill>
                  <a:latin typeface="Meiryo UI" panose="020B0604030504040204" pitchFamily="50" charset="-128"/>
                  <a:ea typeface="Meiryo UI" panose="020B0604030504040204" pitchFamily="50" charset="-128"/>
                </a:rPr>
                <a:t>直投</a:t>
              </a:r>
            </a:p>
          </p:txBody>
        </p:sp>
        <p:sp>
          <p:nvSpPr>
            <p:cNvPr id="84" name="楕円 83">
              <a:extLst>
                <a:ext uri="{FF2B5EF4-FFF2-40B4-BE49-F238E27FC236}">
                  <a16:creationId xmlns:a16="http://schemas.microsoft.com/office/drawing/2014/main" id="{D991CDB9-C720-D497-0EEF-35941BD5A2B4}"/>
                </a:ext>
              </a:extLst>
            </p:cNvPr>
            <p:cNvSpPr/>
            <p:nvPr/>
          </p:nvSpPr>
          <p:spPr>
            <a:xfrm>
              <a:off x="5511399" y="2730407"/>
              <a:ext cx="3261871" cy="1133307"/>
            </a:xfrm>
            <a:prstGeom prst="ellipse">
              <a:avLst/>
            </a:prstGeom>
            <a:noFill/>
            <a:ln w="9525"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85" name="テキスト ボックス 84">
              <a:extLst>
                <a:ext uri="{FF2B5EF4-FFF2-40B4-BE49-F238E27FC236}">
                  <a16:creationId xmlns:a16="http://schemas.microsoft.com/office/drawing/2014/main" id="{EB7C8CC0-1C6A-858B-B70E-F3CE468B9FBC}"/>
                </a:ext>
              </a:extLst>
            </p:cNvPr>
            <p:cNvSpPr txBox="1"/>
            <p:nvPr/>
          </p:nvSpPr>
          <p:spPr>
            <a:xfrm>
              <a:off x="7149919" y="2650245"/>
              <a:ext cx="2174488" cy="429733"/>
            </a:xfrm>
            <a:prstGeom prst="rect">
              <a:avLst/>
            </a:prstGeom>
            <a:solidFill>
              <a:sysClr val="window" lastClr="FFFFFF">
                <a:lumMod val="95000"/>
              </a:sysClr>
            </a:solidFill>
            <a:ln w="9525">
              <a:solidFill>
                <a:sysClr val="windowText" lastClr="000000">
                  <a:lumMod val="50000"/>
                  <a:lumOff val="50000"/>
                </a:sysClr>
              </a:solidFill>
            </a:ln>
            <a:effectLst>
              <a:outerShdw blurRad="50800" dist="38100" dir="2700000" algn="tl" rotWithShape="0">
                <a:prstClr val="black">
                  <a:alpha val="40000"/>
                </a:prstClr>
              </a:outerShdw>
            </a:effectLst>
          </p:spPr>
          <p:txBody>
            <a:bodyPr wrap="square" rtlCol="0">
              <a:spAutoFit/>
            </a:bodyPr>
            <a:lstStyle>
              <a:defPPr>
                <a:defRPr lang="ja-JP"/>
              </a:defPPr>
              <a:lvl1pPr>
                <a:defRPr sz="1000">
                  <a:solidFill>
                    <a:srgbClr val="FF0000"/>
                  </a:solidFill>
                  <a:latin typeface="Meiryo UI" panose="020B0604030504040204" pitchFamily="50" charset="-128"/>
                  <a:ea typeface="Meiryo UI" panose="020B0604030504040204" pitchFamily="50" charset="-128"/>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コスト低減のため、</a:t>
              </a:r>
              <a:r>
                <a:rPr kumimoji="0" lang="en-US" altLang="ja-JP"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Frontier/</a:t>
              </a:r>
              <a:r>
                <a:rPr kumimoji="0" lang="ja-JP" altLang="en-US"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ひかり</a:t>
              </a:r>
              <a:r>
                <a:rPr kumimoji="0" lang="en-US" altLang="ja-JP"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HMI</a:t>
              </a:r>
              <a:r>
                <a:rPr kumimoji="0" lang="ja-JP" altLang="en-US"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からの、「番ポ申請キー情報」付でのひかり電話廃止オーダ登録は行わない（</a:t>
              </a:r>
              <a:r>
                <a:rPr kumimoji="0" lang="en-US" altLang="ja-JP"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BB-CASTAR</a:t>
              </a:r>
              <a:r>
                <a:rPr kumimoji="0" lang="ja-JP" altLang="en-US" sz="731" b="0" i="0" u="none" strike="noStrike" kern="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rPr>
                <a:t>直投に限定）</a:t>
              </a:r>
            </a:p>
          </p:txBody>
        </p:sp>
      </p:grpSp>
    </p:spTree>
    <p:extLst>
      <p:ext uri="{BB962C8B-B14F-4D97-AF65-F5344CB8AC3E}">
        <p14:creationId xmlns:p14="http://schemas.microsoft.com/office/powerpoint/2010/main" val="1263085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0B8DDC0-5C57-0B45-1A00-0DB4955D2A6A}"/>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3EC6B34-6B9F-4A5C-B95D-BA3640DD938C}"/>
              </a:ext>
            </a:extLst>
          </p:cNvPr>
          <p:cNvSpPr>
            <a:spLocks noGrp="1"/>
          </p:cNvSpPr>
          <p:nvPr>
            <p:ph type="sldNum" sz="quarter" idx="4"/>
          </p:nvPr>
        </p:nvSpPr>
        <p:spPr/>
        <p:txBody>
          <a:bodyPr/>
          <a:lstStyle/>
          <a:p>
            <a:r>
              <a:rPr lang="en-US" altLang="ja-JP"/>
              <a:t>01.1-</a:t>
            </a:r>
            <a:fld id="{4C5E2FD1-144F-442B-9A84-40AAF03513A2}" type="slidenum">
              <a:rPr lang="en-US" altLang="ja-JP" smtClean="0"/>
              <a:pPr/>
              <a:t>16</a:t>
            </a:fld>
            <a:endParaRPr lang="en-US" altLang="ja-JP" dirty="0"/>
          </a:p>
        </p:txBody>
      </p:sp>
      <p:grpSp>
        <p:nvGrpSpPr>
          <p:cNvPr id="2" name="グループ化 1">
            <a:extLst>
              <a:ext uri="{FF2B5EF4-FFF2-40B4-BE49-F238E27FC236}">
                <a16:creationId xmlns:a16="http://schemas.microsoft.com/office/drawing/2014/main" id="{95E464A1-F645-B332-F949-A519EBFD102C}"/>
              </a:ext>
            </a:extLst>
          </p:cNvPr>
          <p:cNvGrpSpPr/>
          <p:nvPr/>
        </p:nvGrpSpPr>
        <p:grpSpPr>
          <a:xfrm>
            <a:off x="1532602" y="2223422"/>
            <a:ext cx="9736397" cy="5221497"/>
            <a:chOff x="1395854" y="2223422"/>
            <a:chExt cx="9736397" cy="5221497"/>
          </a:xfrm>
        </p:grpSpPr>
        <p:sp>
          <p:nvSpPr>
            <p:cNvPr id="50" name="タイトル 1">
              <a:extLst>
                <a:ext uri="{FF2B5EF4-FFF2-40B4-BE49-F238E27FC236}">
                  <a16:creationId xmlns:a16="http://schemas.microsoft.com/office/drawing/2014/main" id="{7C8BE43D-C2F9-9A67-6D17-F714A6A3ABDF}"/>
                </a:ext>
              </a:extLst>
            </p:cNvPr>
            <p:cNvSpPr txBox="1">
              <a:spLocks/>
            </p:cNvSpPr>
            <p:nvPr/>
          </p:nvSpPr>
          <p:spPr>
            <a:xfrm>
              <a:off x="1395854" y="2223422"/>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移転元業務＜ひかり電話ポートアウト＞　業務３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17</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工事完了」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並行</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a:t>
              </a:r>
              <a:endPar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p:txBody>
        </p:sp>
        <p:sp>
          <p:nvSpPr>
            <p:cNvPr id="51" name="正方形/長方形 50">
              <a:extLst>
                <a:ext uri="{FF2B5EF4-FFF2-40B4-BE49-F238E27FC236}">
                  <a16:creationId xmlns:a16="http://schemas.microsoft.com/office/drawing/2014/main" id="{6D86FFB1-2CE4-FF0C-7863-FEC829B69935}"/>
                </a:ext>
              </a:extLst>
            </p:cNvPr>
            <p:cNvSpPr/>
            <p:nvPr/>
          </p:nvSpPr>
          <p:spPr>
            <a:xfrm>
              <a:off x="1511424" y="2835426"/>
              <a:ext cx="9620827" cy="751965"/>
            </a:xfrm>
            <a:prstGeom prst="rect">
              <a:avLst/>
            </a:prstGeom>
            <a:solidFill>
              <a:sysClr val="window" lastClr="FFFFFF"/>
            </a:solidFill>
            <a:ln w="9525" cap="flat" cmpd="sng" algn="ctr">
              <a:solidFill>
                <a:srgbClr val="4F81BD">
                  <a:shade val="15000"/>
                </a:srgbClr>
              </a:solidFill>
              <a:prstDash val="solid"/>
            </a:ln>
            <a:effectLst/>
          </p:spPr>
          <p:txBody>
            <a:bodyPr rtlCol="0" anchor="ctr"/>
            <a:lstStyle/>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・双方向番号ポータビリティでは、ひかり電話のポートアウトの時に、工事完了ステータスを見て廃止工事を流す仕組みを検討する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a:t>
              </a:r>
              <a:r>
                <a:rPr kumimoji="0" lang="zh-TW" altLang="en-US" sz="1000" b="0" i="0" u="none" strike="noStrike" kern="0" cap="none" spc="0" normalizeH="0" baseline="0" noProof="0" dirty="0">
                  <a:ln>
                    <a:noFill/>
                  </a:ln>
                  <a:solidFill>
                    <a:prstClr val="black"/>
                  </a:solidFill>
                  <a:effectLst/>
                  <a:uLnTx/>
                  <a:uFillTx/>
                  <a:latin typeface="Meiryo UI"/>
                  <a:ea typeface="Meiryo UI"/>
                  <a:cs typeface="+mn-cs"/>
                </a:rPr>
                <a:t>並行運用期間</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のオーダはオーダ流通システムへ登録されていないことから、工事完了ステータスのチェックは行えないため、ひかり電話のの廃止工事は全て運用対応となる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52" name="正方形/長方形 51">
              <a:extLst>
                <a:ext uri="{FF2B5EF4-FFF2-40B4-BE49-F238E27FC236}">
                  <a16:creationId xmlns:a16="http://schemas.microsoft.com/office/drawing/2014/main" id="{8BB56EDD-3B42-94F3-B096-191285C53BB6}"/>
                </a:ext>
              </a:extLst>
            </p:cNvPr>
            <p:cNvSpPr/>
            <p:nvPr/>
          </p:nvSpPr>
          <p:spPr>
            <a:xfrm>
              <a:off x="7091428" y="4966738"/>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CASTAR</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cxnSp>
          <p:nvCxnSpPr>
            <p:cNvPr id="53" name="直線コネクタ 52">
              <a:extLst>
                <a:ext uri="{FF2B5EF4-FFF2-40B4-BE49-F238E27FC236}">
                  <a16:creationId xmlns:a16="http://schemas.microsoft.com/office/drawing/2014/main" id="{E080DB0D-1BE3-23BA-8ABC-BBCF60FDCA40}"/>
                </a:ext>
              </a:extLst>
            </p:cNvPr>
            <p:cNvCxnSpPr/>
            <p:nvPr/>
          </p:nvCxnSpPr>
          <p:spPr>
            <a:xfrm>
              <a:off x="1533074" y="5860230"/>
              <a:ext cx="9448318" cy="0"/>
            </a:xfrm>
            <a:prstGeom prst="line">
              <a:avLst/>
            </a:prstGeom>
            <a:noFill/>
            <a:ln w="9525" cap="flat" cmpd="sng" algn="ctr">
              <a:solidFill>
                <a:srgbClr val="4F81BD">
                  <a:shade val="95000"/>
                  <a:satMod val="105000"/>
                </a:srgbClr>
              </a:solidFill>
              <a:prstDash val="dash"/>
            </a:ln>
            <a:effectLst/>
          </p:spPr>
        </p:cxnSp>
        <p:sp>
          <p:nvSpPr>
            <p:cNvPr id="54" name="テキスト ボックス 53">
              <a:extLst>
                <a:ext uri="{FF2B5EF4-FFF2-40B4-BE49-F238E27FC236}">
                  <a16:creationId xmlns:a16="http://schemas.microsoft.com/office/drawing/2014/main" id="{ED218CFF-2E66-7A80-2552-BB8C3266D8C4}"/>
                </a:ext>
              </a:extLst>
            </p:cNvPr>
            <p:cNvSpPr txBox="1"/>
            <p:nvPr/>
          </p:nvSpPr>
          <p:spPr>
            <a:xfrm>
              <a:off x="1501369" y="4694200"/>
              <a:ext cx="338554" cy="733535"/>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オーダ作成</a:t>
              </a:r>
            </a:p>
          </p:txBody>
        </p:sp>
        <p:sp>
          <p:nvSpPr>
            <p:cNvPr id="55" name="円柱 54">
              <a:extLst>
                <a:ext uri="{FF2B5EF4-FFF2-40B4-BE49-F238E27FC236}">
                  <a16:creationId xmlns:a16="http://schemas.microsoft.com/office/drawing/2014/main" id="{3D5AABBE-97EA-559C-659B-1E397C02F1AF}"/>
                </a:ext>
              </a:extLst>
            </p:cNvPr>
            <p:cNvSpPr/>
            <p:nvPr/>
          </p:nvSpPr>
          <p:spPr>
            <a:xfrm>
              <a:off x="7940845" y="5017659"/>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（ひかり電話</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56" name="正方形/長方形 55">
              <a:extLst>
                <a:ext uri="{FF2B5EF4-FFF2-40B4-BE49-F238E27FC236}">
                  <a16:creationId xmlns:a16="http://schemas.microsoft.com/office/drawing/2014/main" id="{AD530E8E-EC88-38F1-E1A6-7007D16DE351}"/>
                </a:ext>
              </a:extLst>
            </p:cNvPr>
            <p:cNvSpPr/>
            <p:nvPr/>
          </p:nvSpPr>
          <p:spPr>
            <a:xfrm>
              <a:off x="9300305" y="5282038"/>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57" name="正方形/長方形 56">
              <a:extLst>
                <a:ext uri="{FF2B5EF4-FFF2-40B4-BE49-F238E27FC236}">
                  <a16:creationId xmlns:a16="http://schemas.microsoft.com/office/drawing/2014/main" id="{E897C3EC-A70F-0FF6-CE65-04B50A2F335C}"/>
                </a:ext>
              </a:extLst>
            </p:cNvPr>
            <p:cNvSpPr/>
            <p:nvPr/>
          </p:nvSpPr>
          <p:spPr>
            <a:xfrm>
              <a:off x="8213009" y="5282038"/>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58" name="正方形/長方形 57">
              <a:extLst>
                <a:ext uri="{FF2B5EF4-FFF2-40B4-BE49-F238E27FC236}">
                  <a16:creationId xmlns:a16="http://schemas.microsoft.com/office/drawing/2014/main" id="{01FC846B-557D-1500-D872-5017436E6F27}"/>
                </a:ext>
              </a:extLst>
            </p:cNvPr>
            <p:cNvSpPr/>
            <p:nvPr/>
          </p:nvSpPr>
          <p:spPr>
            <a:xfrm>
              <a:off x="9300305" y="5424584"/>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59" name="正方形/長方形 58">
              <a:extLst>
                <a:ext uri="{FF2B5EF4-FFF2-40B4-BE49-F238E27FC236}">
                  <a16:creationId xmlns:a16="http://schemas.microsoft.com/office/drawing/2014/main" id="{25F925BE-AEC6-0700-737A-1A97F60E554A}"/>
                </a:ext>
              </a:extLst>
            </p:cNvPr>
            <p:cNvSpPr/>
            <p:nvPr/>
          </p:nvSpPr>
          <p:spPr>
            <a:xfrm>
              <a:off x="8213009" y="5424584"/>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60" name="直線コネクタ 59">
              <a:extLst>
                <a:ext uri="{FF2B5EF4-FFF2-40B4-BE49-F238E27FC236}">
                  <a16:creationId xmlns:a16="http://schemas.microsoft.com/office/drawing/2014/main" id="{7E7B30A0-38B4-50CE-4DAD-15E891E4A959}"/>
                </a:ext>
              </a:extLst>
            </p:cNvPr>
            <p:cNvCxnSpPr>
              <a:stCxn id="57" idx="3"/>
              <a:endCxn id="56" idx="1"/>
            </p:cNvCxnSpPr>
            <p:nvPr/>
          </p:nvCxnSpPr>
          <p:spPr>
            <a:xfrm>
              <a:off x="9075464" y="5332007"/>
              <a:ext cx="224840" cy="0"/>
            </a:xfrm>
            <a:prstGeom prst="line">
              <a:avLst/>
            </a:prstGeom>
            <a:noFill/>
            <a:ln w="9525" cap="flat" cmpd="sng" algn="ctr">
              <a:solidFill>
                <a:srgbClr val="4F81BD">
                  <a:shade val="95000"/>
                  <a:satMod val="105000"/>
                </a:srgbClr>
              </a:solidFill>
              <a:prstDash val="solid"/>
            </a:ln>
            <a:effectLst/>
          </p:spPr>
        </p:cxnSp>
        <p:cxnSp>
          <p:nvCxnSpPr>
            <p:cNvPr id="61" name="直線コネクタ 60">
              <a:extLst>
                <a:ext uri="{FF2B5EF4-FFF2-40B4-BE49-F238E27FC236}">
                  <a16:creationId xmlns:a16="http://schemas.microsoft.com/office/drawing/2014/main" id="{D4AB83E3-E7A1-D31A-429E-5300B0FF7CBF}"/>
                </a:ext>
              </a:extLst>
            </p:cNvPr>
            <p:cNvCxnSpPr>
              <a:cxnSpLocks/>
              <a:stCxn id="59" idx="3"/>
              <a:endCxn id="58" idx="1"/>
            </p:cNvCxnSpPr>
            <p:nvPr/>
          </p:nvCxnSpPr>
          <p:spPr>
            <a:xfrm>
              <a:off x="9075464" y="5474553"/>
              <a:ext cx="224840" cy="0"/>
            </a:xfrm>
            <a:prstGeom prst="line">
              <a:avLst/>
            </a:prstGeom>
            <a:noFill/>
            <a:ln w="9525" cap="flat" cmpd="sng" algn="ctr">
              <a:solidFill>
                <a:srgbClr val="4F81BD">
                  <a:shade val="95000"/>
                  <a:satMod val="105000"/>
                </a:srgbClr>
              </a:solidFill>
              <a:prstDash val="solid"/>
            </a:ln>
            <a:effectLst/>
          </p:spPr>
        </p:cxnSp>
        <p:sp>
          <p:nvSpPr>
            <p:cNvPr id="62" name="テキスト ボックス 61">
              <a:extLst>
                <a:ext uri="{FF2B5EF4-FFF2-40B4-BE49-F238E27FC236}">
                  <a16:creationId xmlns:a16="http://schemas.microsoft.com/office/drawing/2014/main" id="{AE948B97-7561-DD48-CECC-9ECED0046184}"/>
                </a:ext>
              </a:extLst>
            </p:cNvPr>
            <p:cNvSpPr txBox="1"/>
            <p:nvPr/>
          </p:nvSpPr>
          <p:spPr>
            <a:xfrm>
              <a:off x="1501369" y="6346202"/>
              <a:ext cx="338554" cy="605294"/>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廃止工事</a:t>
              </a:r>
            </a:p>
          </p:txBody>
        </p:sp>
        <p:sp>
          <p:nvSpPr>
            <p:cNvPr id="63" name="円柱 62">
              <a:extLst>
                <a:ext uri="{FF2B5EF4-FFF2-40B4-BE49-F238E27FC236}">
                  <a16:creationId xmlns:a16="http://schemas.microsoft.com/office/drawing/2014/main" id="{836F437A-DCF7-8A05-8FE8-8754FB6A9E7F}"/>
                </a:ext>
              </a:extLst>
            </p:cNvPr>
            <p:cNvSpPr/>
            <p:nvPr/>
          </p:nvSpPr>
          <p:spPr>
            <a:xfrm>
              <a:off x="4242344" y="6089406"/>
              <a:ext cx="2248231" cy="777866"/>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a:ln>
                    <a:noFill/>
                  </a:ln>
                  <a:solidFill>
                    <a:prstClr val="black"/>
                  </a:solidFill>
                  <a:effectLst/>
                  <a:uLnTx/>
                  <a:uFillTx/>
                  <a:latin typeface="Meiryo UI"/>
                  <a:ea typeface="Meiryo UI"/>
                  <a:cs typeface="+mn-cs"/>
                </a:rPr>
                <a:t>オーダ流通システム</a:t>
              </a:r>
            </a:p>
          </p:txBody>
        </p:sp>
        <p:sp>
          <p:nvSpPr>
            <p:cNvPr id="64" name="正方形/長方形 63">
              <a:extLst>
                <a:ext uri="{FF2B5EF4-FFF2-40B4-BE49-F238E27FC236}">
                  <a16:creationId xmlns:a16="http://schemas.microsoft.com/office/drawing/2014/main" id="{7084CCD5-475A-518B-12DA-A2F662D472DE}"/>
                </a:ext>
              </a:extLst>
            </p:cNvPr>
            <p:cNvSpPr/>
            <p:nvPr/>
          </p:nvSpPr>
          <p:spPr>
            <a:xfrm>
              <a:off x="4812758" y="6436565"/>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電番１</a:t>
              </a:r>
            </a:p>
          </p:txBody>
        </p:sp>
        <p:sp>
          <p:nvSpPr>
            <p:cNvPr id="65" name="正方形/長方形 64">
              <a:extLst>
                <a:ext uri="{FF2B5EF4-FFF2-40B4-BE49-F238E27FC236}">
                  <a16:creationId xmlns:a16="http://schemas.microsoft.com/office/drawing/2014/main" id="{21A0A939-AA17-5573-8247-0B54FE5513D7}"/>
                </a:ext>
              </a:extLst>
            </p:cNvPr>
            <p:cNvSpPr/>
            <p:nvPr/>
          </p:nvSpPr>
          <p:spPr>
            <a:xfrm>
              <a:off x="4812758" y="6579954"/>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電番２</a:t>
              </a:r>
            </a:p>
          </p:txBody>
        </p:sp>
        <p:sp>
          <p:nvSpPr>
            <p:cNvPr id="66" name="正方形/長方形 65">
              <a:extLst>
                <a:ext uri="{FF2B5EF4-FFF2-40B4-BE49-F238E27FC236}">
                  <a16:creationId xmlns:a16="http://schemas.microsoft.com/office/drawing/2014/main" id="{CCC97856-1BC9-4C6F-4D26-E4F26E089194}"/>
                </a:ext>
              </a:extLst>
            </p:cNvPr>
            <p:cNvSpPr/>
            <p:nvPr/>
          </p:nvSpPr>
          <p:spPr>
            <a:xfrm>
              <a:off x="5299901" y="6436565"/>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sp>
          <p:nvSpPr>
            <p:cNvPr id="67" name="正方形/長方形 66">
              <a:extLst>
                <a:ext uri="{FF2B5EF4-FFF2-40B4-BE49-F238E27FC236}">
                  <a16:creationId xmlns:a16="http://schemas.microsoft.com/office/drawing/2014/main" id="{98C69225-8463-91FE-738F-9B5AE0EA9640}"/>
                </a:ext>
              </a:extLst>
            </p:cNvPr>
            <p:cNvSpPr/>
            <p:nvPr/>
          </p:nvSpPr>
          <p:spPr>
            <a:xfrm>
              <a:off x="5299901" y="6579954"/>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cxnSp>
          <p:nvCxnSpPr>
            <p:cNvPr id="68" name="直線コネクタ 67">
              <a:extLst>
                <a:ext uri="{FF2B5EF4-FFF2-40B4-BE49-F238E27FC236}">
                  <a16:creationId xmlns:a16="http://schemas.microsoft.com/office/drawing/2014/main" id="{1D474C04-A3B0-5B9B-E170-79FC1DE005F4}"/>
                </a:ext>
              </a:extLst>
            </p:cNvPr>
            <p:cNvCxnSpPr>
              <a:cxnSpLocks/>
              <a:stCxn id="65" idx="3"/>
              <a:endCxn id="67" idx="1"/>
            </p:cNvCxnSpPr>
            <p:nvPr/>
          </p:nvCxnSpPr>
          <p:spPr>
            <a:xfrm>
              <a:off x="5215098" y="6629923"/>
              <a:ext cx="84802" cy="0"/>
            </a:xfrm>
            <a:prstGeom prst="line">
              <a:avLst/>
            </a:prstGeom>
            <a:noFill/>
            <a:ln w="9525" cap="flat" cmpd="sng" algn="ctr">
              <a:solidFill>
                <a:srgbClr val="4F81BD">
                  <a:shade val="95000"/>
                  <a:satMod val="105000"/>
                </a:srgbClr>
              </a:solidFill>
              <a:prstDash val="solid"/>
            </a:ln>
            <a:effectLst/>
          </p:spPr>
        </p:cxnSp>
        <p:cxnSp>
          <p:nvCxnSpPr>
            <p:cNvPr id="69" name="直線コネクタ 68">
              <a:extLst>
                <a:ext uri="{FF2B5EF4-FFF2-40B4-BE49-F238E27FC236}">
                  <a16:creationId xmlns:a16="http://schemas.microsoft.com/office/drawing/2014/main" id="{96918449-8F69-DD42-77B9-EE379BE4B5A8}"/>
                </a:ext>
              </a:extLst>
            </p:cNvPr>
            <p:cNvCxnSpPr>
              <a:cxnSpLocks/>
              <a:stCxn id="64" idx="3"/>
              <a:endCxn id="66" idx="1"/>
            </p:cNvCxnSpPr>
            <p:nvPr/>
          </p:nvCxnSpPr>
          <p:spPr>
            <a:xfrm>
              <a:off x="5215098" y="6486534"/>
              <a:ext cx="84802" cy="0"/>
            </a:xfrm>
            <a:prstGeom prst="line">
              <a:avLst/>
            </a:prstGeom>
            <a:noFill/>
            <a:ln w="9525" cap="flat" cmpd="sng" algn="ctr">
              <a:solidFill>
                <a:srgbClr val="4F81BD">
                  <a:shade val="95000"/>
                  <a:satMod val="105000"/>
                </a:srgbClr>
              </a:solidFill>
              <a:prstDash val="solid"/>
            </a:ln>
            <a:effectLst/>
          </p:spPr>
        </p:cxnSp>
        <p:sp>
          <p:nvSpPr>
            <p:cNvPr id="70" name="矢印: 右カーブ 69">
              <a:extLst>
                <a:ext uri="{FF2B5EF4-FFF2-40B4-BE49-F238E27FC236}">
                  <a16:creationId xmlns:a16="http://schemas.microsoft.com/office/drawing/2014/main" id="{0FAE13E1-FE74-7EED-F8AA-ECDD8C079A1A}"/>
                </a:ext>
              </a:extLst>
            </p:cNvPr>
            <p:cNvSpPr/>
            <p:nvPr/>
          </p:nvSpPr>
          <p:spPr>
            <a:xfrm>
              <a:off x="6439613" y="6470474"/>
              <a:ext cx="629393" cy="240892"/>
            </a:xfrm>
            <a:prstGeom prst="curvedRightArrow">
              <a:avLst>
                <a:gd name="adj1" fmla="val 25000"/>
                <a:gd name="adj2" fmla="val 48206"/>
                <a:gd name="adj3" fmla="val 25000"/>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71" name="テキスト ボックス 70">
              <a:extLst>
                <a:ext uri="{FF2B5EF4-FFF2-40B4-BE49-F238E27FC236}">
                  <a16:creationId xmlns:a16="http://schemas.microsoft.com/office/drawing/2014/main" id="{88237735-1941-6917-3BF6-D399F39CA308}"/>
                </a:ext>
              </a:extLst>
            </p:cNvPr>
            <p:cNvSpPr txBox="1"/>
            <p:nvPr/>
          </p:nvSpPr>
          <p:spPr>
            <a:xfrm>
              <a:off x="6467610" y="6154478"/>
              <a:ext cx="649537" cy="317266"/>
            </a:xfrm>
            <a:prstGeom prst="rect">
              <a:avLst/>
            </a:prstGeom>
            <a:noFill/>
          </p:spPr>
          <p:txBody>
            <a:bodyPr wrap="none" rtlCol="0">
              <a:spAutoFit/>
            </a:bodyPr>
            <a:lstStyle/>
            <a:p>
              <a:r>
                <a:rPr lang="ja-JP" altLang="en-US" sz="731" dirty="0">
                  <a:solidFill>
                    <a:prstClr val="black"/>
                  </a:solidFill>
                  <a:latin typeface="Meiryo UI" panose="020B0604030504040204" pitchFamily="50" charset="-128"/>
                  <a:ea typeface="Meiryo UI" panose="020B0604030504040204" pitchFamily="50" charset="-128"/>
                </a:rPr>
                <a:t>「工事完了」</a:t>
              </a:r>
              <a:endParaRPr lang="en-US" altLang="ja-JP" sz="731" dirty="0">
                <a:solidFill>
                  <a:prstClr val="black"/>
                </a:solidFill>
                <a:latin typeface="Meiryo UI" panose="020B0604030504040204" pitchFamily="50" charset="-128"/>
                <a:ea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rPr>
                <a:t>チェック</a:t>
              </a:r>
            </a:p>
          </p:txBody>
        </p:sp>
        <p:sp>
          <p:nvSpPr>
            <p:cNvPr id="72" name="正方形/長方形 71">
              <a:extLst>
                <a:ext uri="{FF2B5EF4-FFF2-40B4-BE49-F238E27FC236}">
                  <a16:creationId xmlns:a16="http://schemas.microsoft.com/office/drawing/2014/main" id="{41E3391B-E1C2-1FDC-5623-0155D241CB05}"/>
                </a:ext>
              </a:extLst>
            </p:cNvPr>
            <p:cNvSpPr/>
            <p:nvPr/>
          </p:nvSpPr>
          <p:spPr>
            <a:xfrm>
              <a:off x="7091428" y="6146497"/>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CASTAR</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73" name="円柱 72">
              <a:extLst>
                <a:ext uri="{FF2B5EF4-FFF2-40B4-BE49-F238E27FC236}">
                  <a16:creationId xmlns:a16="http://schemas.microsoft.com/office/drawing/2014/main" id="{2ED3A1C7-22A2-50D0-C665-44A02A2E3D88}"/>
                </a:ext>
              </a:extLst>
            </p:cNvPr>
            <p:cNvSpPr/>
            <p:nvPr/>
          </p:nvSpPr>
          <p:spPr>
            <a:xfrm>
              <a:off x="7940845" y="6197417"/>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BB-CASTAR</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（ひかり電話</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74" name="正方形/長方形 73">
              <a:extLst>
                <a:ext uri="{FF2B5EF4-FFF2-40B4-BE49-F238E27FC236}">
                  <a16:creationId xmlns:a16="http://schemas.microsoft.com/office/drawing/2014/main" id="{6B4333B1-9A85-7AB8-9626-1BF379273CAF}"/>
                </a:ext>
              </a:extLst>
            </p:cNvPr>
            <p:cNvSpPr/>
            <p:nvPr/>
          </p:nvSpPr>
          <p:spPr>
            <a:xfrm>
              <a:off x="9300305" y="6461796"/>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75" name="正方形/長方形 74">
              <a:extLst>
                <a:ext uri="{FF2B5EF4-FFF2-40B4-BE49-F238E27FC236}">
                  <a16:creationId xmlns:a16="http://schemas.microsoft.com/office/drawing/2014/main" id="{93125F53-D419-F3A5-E1DF-BB7A3CB55EE7}"/>
                </a:ext>
              </a:extLst>
            </p:cNvPr>
            <p:cNvSpPr/>
            <p:nvPr/>
          </p:nvSpPr>
          <p:spPr>
            <a:xfrm>
              <a:off x="8213009" y="6461796"/>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76" name="正方形/長方形 75">
              <a:extLst>
                <a:ext uri="{FF2B5EF4-FFF2-40B4-BE49-F238E27FC236}">
                  <a16:creationId xmlns:a16="http://schemas.microsoft.com/office/drawing/2014/main" id="{53A1D4C2-3B14-99B7-3CD8-83CA6DE9FC48}"/>
                </a:ext>
              </a:extLst>
            </p:cNvPr>
            <p:cNvSpPr/>
            <p:nvPr/>
          </p:nvSpPr>
          <p:spPr>
            <a:xfrm>
              <a:off x="9300305" y="6604343"/>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77" name="正方形/長方形 76">
              <a:extLst>
                <a:ext uri="{FF2B5EF4-FFF2-40B4-BE49-F238E27FC236}">
                  <a16:creationId xmlns:a16="http://schemas.microsoft.com/office/drawing/2014/main" id="{3685CE3C-AB71-5685-903D-7F68F06896FD}"/>
                </a:ext>
              </a:extLst>
            </p:cNvPr>
            <p:cNvSpPr/>
            <p:nvPr/>
          </p:nvSpPr>
          <p:spPr>
            <a:xfrm>
              <a:off x="8213009" y="6604343"/>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78" name="直線コネクタ 77">
              <a:extLst>
                <a:ext uri="{FF2B5EF4-FFF2-40B4-BE49-F238E27FC236}">
                  <a16:creationId xmlns:a16="http://schemas.microsoft.com/office/drawing/2014/main" id="{6D8FEE40-4A16-8911-FA5A-4EFC5A63B3DE}"/>
                </a:ext>
              </a:extLst>
            </p:cNvPr>
            <p:cNvCxnSpPr>
              <a:stCxn id="75" idx="3"/>
              <a:endCxn id="74" idx="1"/>
            </p:cNvCxnSpPr>
            <p:nvPr/>
          </p:nvCxnSpPr>
          <p:spPr>
            <a:xfrm>
              <a:off x="9075464" y="6511765"/>
              <a:ext cx="224840" cy="0"/>
            </a:xfrm>
            <a:prstGeom prst="line">
              <a:avLst/>
            </a:prstGeom>
            <a:noFill/>
            <a:ln w="9525" cap="flat" cmpd="sng" algn="ctr">
              <a:solidFill>
                <a:srgbClr val="4F81BD">
                  <a:shade val="95000"/>
                  <a:satMod val="105000"/>
                </a:srgbClr>
              </a:solidFill>
              <a:prstDash val="solid"/>
            </a:ln>
            <a:effectLst/>
          </p:spPr>
        </p:cxnSp>
        <p:cxnSp>
          <p:nvCxnSpPr>
            <p:cNvPr id="79" name="直線コネクタ 78">
              <a:extLst>
                <a:ext uri="{FF2B5EF4-FFF2-40B4-BE49-F238E27FC236}">
                  <a16:creationId xmlns:a16="http://schemas.microsoft.com/office/drawing/2014/main" id="{733828C9-0AE7-498C-A210-D2F85C05A939}"/>
                </a:ext>
              </a:extLst>
            </p:cNvPr>
            <p:cNvCxnSpPr>
              <a:cxnSpLocks/>
              <a:stCxn id="77" idx="3"/>
              <a:endCxn id="76" idx="1"/>
            </p:cNvCxnSpPr>
            <p:nvPr/>
          </p:nvCxnSpPr>
          <p:spPr>
            <a:xfrm>
              <a:off x="9075464" y="6654312"/>
              <a:ext cx="224840" cy="0"/>
            </a:xfrm>
            <a:prstGeom prst="line">
              <a:avLst/>
            </a:prstGeom>
            <a:noFill/>
            <a:ln w="9525" cap="flat" cmpd="sng" algn="ctr">
              <a:solidFill>
                <a:srgbClr val="4F81BD">
                  <a:shade val="95000"/>
                  <a:satMod val="105000"/>
                </a:srgbClr>
              </a:solidFill>
              <a:prstDash val="solid"/>
            </a:ln>
            <a:effectLst/>
          </p:spPr>
        </p:cxnSp>
        <p:sp>
          <p:nvSpPr>
            <p:cNvPr id="80" name="テキスト ボックス 79">
              <a:extLst>
                <a:ext uri="{FF2B5EF4-FFF2-40B4-BE49-F238E27FC236}">
                  <a16:creationId xmlns:a16="http://schemas.microsoft.com/office/drawing/2014/main" id="{CDD70D83-5AC9-3D60-B55B-BEDECA5E0D7A}"/>
                </a:ext>
              </a:extLst>
            </p:cNvPr>
            <p:cNvSpPr txBox="1"/>
            <p:nvPr/>
          </p:nvSpPr>
          <p:spPr>
            <a:xfrm>
              <a:off x="6721521" y="7104856"/>
              <a:ext cx="830677" cy="317266"/>
            </a:xfrm>
            <a:prstGeom prst="rect">
              <a:avLst/>
            </a:prstGeom>
            <a:noFill/>
          </p:spPr>
          <p:txBody>
            <a:bodyPr wrap="none" rtlCol="0">
              <a:spAutoFit/>
            </a:bodyPr>
            <a:lstStyle>
              <a:defPPr>
                <a:defRPr lang="ja-JP"/>
              </a:defPPr>
              <a:lvl1pPr algn="ctr">
                <a:defRPr sz="900">
                  <a:latin typeface="Meiryo UI" panose="020B0604030504040204" pitchFamily="50" charset="-128"/>
                  <a:ea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ひかり電話廃止</a:t>
              </a:r>
              <a:endParaRPr kumimoji="0" lang="en-US" altLang="ja-JP"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（カスコン参照）</a:t>
              </a:r>
            </a:p>
          </p:txBody>
        </p:sp>
        <p:sp>
          <p:nvSpPr>
            <p:cNvPr id="81" name="矢印: 折線 80">
              <a:extLst>
                <a:ext uri="{FF2B5EF4-FFF2-40B4-BE49-F238E27FC236}">
                  <a16:creationId xmlns:a16="http://schemas.microsoft.com/office/drawing/2014/main" id="{6C8727D7-FA84-8E38-D085-335F43B62D14}"/>
                </a:ext>
              </a:extLst>
            </p:cNvPr>
            <p:cNvSpPr/>
            <p:nvPr/>
          </p:nvSpPr>
          <p:spPr>
            <a:xfrm flipV="1">
              <a:off x="7452493" y="6672765"/>
              <a:ext cx="637865" cy="690506"/>
            </a:xfrm>
            <a:prstGeom prst="bentArrow">
              <a:avLst>
                <a:gd name="adj1" fmla="val 17325"/>
                <a:gd name="adj2" fmla="val 18036"/>
                <a:gd name="adj3" fmla="val 26916"/>
                <a:gd name="adj4" fmla="val 46823"/>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82" name="正方形/長方形 81">
              <a:extLst>
                <a:ext uri="{FF2B5EF4-FFF2-40B4-BE49-F238E27FC236}">
                  <a16:creationId xmlns:a16="http://schemas.microsoft.com/office/drawing/2014/main" id="{AD8D0E2E-6C90-31C4-43F1-EECBDBC00F22}"/>
                </a:ext>
              </a:extLst>
            </p:cNvPr>
            <p:cNvSpPr/>
            <p:nvPr/>
          </p:nvSpPr>
          <p:spPr>
            <a:xfrm>
              <a:off x="8159759" y="7057207"/>
              <a:ext cx="1083967" cy="387712"/>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N-GAIA</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83" name="正方形/長方形 82">
              <a:extLst>
                <a:ext uri="{FF2B5EF4-FFF2-40B4-BE49-F238E27FC236}">
                  <a16:creationId xmlns:a16="http://schemas.microsoft.com/office/drawing/2014/main" id="{59344B78-B390-1381-D8A4-410EB5EA97BA}"/>
                </a:ext>
              </a:extLst>
            </p:cNvPr>
            <p:cNvSpPr/>
            <p:nvPr/>
          </p:nvSpPr>
          <p:spPr>
            <a:xfrm>
              <a:off x="9776862" y="7057207"/>
              <a:ext cx="1083967" cy="387712"/>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SSC</a:t>
              </a:r>
              <a:endParaRPr kumimoji="0" lang="ja-JP" altLang="en-US" sz="975"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84" name="矢印: 右 83">
              <a:extLst>
                <a:ext uri="{FF2B5EF4-FFF2-40B4-BE49-F238E27FC236}">
                  <a16:creationId xmlns:a16="http://schemas.microsoft.com/office/drawing/2014/main" id="{8E6C984E-89B0-8273-F51E-64806B437745}"/>
                </a:ext>
              </a:extLst>
            </p:cNvPr>
            <p:cNvSpPr/>
            <p:nvPr/>
          </p:nvSpPr>
          <p:spPr>
            <a:xfrm rot="10800000" flipH="1">
              <a:off x="9286705" y="7104856"/>
              <a:ext cx="420313" cy="258416"/>
            </a:xfrm>
            <a:prstGeom prst="rightArrow">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85" name="テキスト ボックス 84">
              <a:extLst>
                <a:ext uri="{FF2B5EF4-FFF2-40B4-BE49-F238E27FC236}">
                  <a16:creationId xmlns:a16="http://schemas.microsoft.com/office/drawing/2014/main" id="{80704B79-8063-8926-E539-A8667B361935}"/>
                </a:ext>
              </a:extLst>
            </p:cNvPr>
            <p:cNvSpPr txBox="1"/>
            <p:nvPr/>
          </p:nvSpPr>
          <p:spPr>
            <a:xfrm>
              <a:off x="9204954" y="6866088"/>
              <a:ext cx="583814" cy="317266"/>
            </a:xfrm>
            <a:prstGeom prst="rect">
              <a:avLst/>
            </a:prstGeom>
            <a:noFill/>
          </p:spPr>
          <p:txBody>
            <a:bodyPr wrap="none" rtlCol="0">
              <a:spAutoFit/>
            </a:bodyPr>
            <a:lstStyle>
              <a:defPPr>
                <a:defRPr lang="ja-JP"/>
              </a:defPPr>
              <a:lvl1pPr algn="ctr">
                <a:defRPr sz="900">
                  <a:latin typeface="Meiryo UI" panose="020B0604030504040204" pitchFamily="50" charset="-128"/>
                  <a:ea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a:t>
              </a:r>
              <a:endParaRPr kumimoji="0" lang="en-US" altLang="ja-JP"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廃止</a:t>
              </a:r>
            </a:p>
          </p:txBody>
        </p:sp>
        <p:sp>
          <p:nvSpPr>
            <p:cNvPr id="86" name="矢印: 右 85">
              <a:extLst>
                <a:ext uri="{FF2B5EF4-FFF2-40B4-BE49-F238E27FC236}">
                  <a16:creationId xmlns:a16="http://schemas.microsoft.com/office/drawing/2014/main" id="{15775349-411F-876D-9C51-97056CF83C02}"/>
                </a:ext>
              </a:extLst>
            </p:cNvPr>
            <p:cNvSpPr/>
            <p:nvPr/>
          </p:nvSpPr>
          <p:spPr>
            <a:xfrm rot="5400000">
              <a:off x="8148904" y="5820136"/>
              <a:ext cx="280125" cy="258416"/>
            </a:xfrm>
            <a:prstGeom prst="rightArrow">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pic>
          <p:nvPicPr>
            <p:cNvPr id="87" name="Picture 98" descr="j0434874">
              <a:extLst>
                <a:ext uri="{FF2B5EF4-FFF2-40B4-BE49-F238E27FC236}">
                  <a16:creationId xmlns:a16="http://schemas.microsoft.com/office/drawing/2014/main" id="{C040DE7F-5090-7C92-71A0-E434DCFF35CE}"/>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998" y="4592594"/>
              <a:ext cx="357794" cy="32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テキスト ボックス 87">
              <a:extLst>
                <a:ext uri="{FF2B5EF4-FFF2-40B4-BE49-F238E27FC236}">
                  <a16:creationId xmlns:a16="http://schemas.microsoft.com/office/drawing/2014/main" id="{F4D41F1C-71DC-C23C-7CB2-2820370F9600}"/>
                </a:ext>
              </a:extLst>
            </p:cNvPr>
            <p:cNvSpPr txBox="1"/>
            <p:nvPr/>
          </p:nvSpPr>
          <p:spPr>
            <a:xfrm>
              <a:off x="7485431" y="4710872"/>
              <a:ext cx="910827" cy="204800"/>
            </a:xfrm>
            <a:prstGeom prst="rect">
              <a:avLst/>
            </a:prstGeom>
            <a:noFill/>
          </p:spPr>
          <p:txBody>
            <a:bodyPr wrap="none" rtlCol="0">
              <a:spAutoFit/>
            </a:bodyPr>
            <a:lstStyle/>
            <a:p>
              <a:r>
                <a:rPr lang="en-US" altLang="ja-JP" sz="731" dirty="0">
                  <a:solidFill>
                    <a:prstClr val="black"/>
                  </a:solidFill>
                  <a:latin typeface="Meiryo UI" panose="020B0604030504040204" pitchFamily="50" charset="-128"/>
                  <a:ea typeface="Meiryo UI" panose="020B0604030504040204" pitchFamily="50" charset="-128"/>
                </a:rPr>
                <a:t>BB-CASTAR</a:t>
              </a:r>
              <a:r>
                <a:rPr lang="ja-JP" altLang="en-US" sz="731" dirty="0">
                  <a:solidFill>
                    <a:prstClr val="black"/>
                  </a:solidFill>
                  <a:latin typeface="Meiryo UI" panose="020B0604030504040204" pitchFamily="50" charset="-128"/>
                  <a:ea typeface="Meiryo UI" panose="020B0604030504040204" pitchFamily="50" charset="-128"/>
                </a:rPr>
                <a:t>直投</a:t>
              </a:r>
            </a:p>
          </p:txBody>
        </p:sp>
        <p:sp>
          <p:nvSpPr>
            <p:cNvPr id="89" name="楕円 88">
              <a:extLst>
                <a:ext uri="{FF2B5EF4-FFF2-40B4-BE49-F238E27FC236}">
                  <a16:creationId xmlns:a16="http://schemas.microsoft.com/office/drawing/2014/main" id="{2EFD66E5-8E0D-E558-7EEB-26FE5F6364D3}"/>
                </a:ext>
              </a:extLst>
            </p:cNvPr>
            <p:cNvSpPr/>
            <p:nvPr/>
          </p:nvSpPr>
          <p:spPr>
            <a:xfrm>
              <a:off x="6238801" y="6002446"/>
              <a:ext cx="1092618" cy="1016161"/>
            </a:xfrm>
            <a:prstGeom prst="ellipse">
              <a:avLst/>
            </a:prstGeom>
            <a:noFill/>
            <a:ln w="9525" cap="flat" cmpd="sng" algn="ctr">
              <a:solidFill>
                <a:srgbClr val="FF0000"/>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grpSp>
          <p:nvGrpSpPr>
            <p:cNvPr id="90" name="グループ化 89">
              <a:extLst>
                <a:ext uri="{FF2B5EF4-FFF2-40B4-BE49-F238E27FC236}">
                  <a16:creationId xmlns:a16="http://schemas.microsoft.com/office/drawing/2014/main" id="{321ED3D5-92FD-DFF0-0089-07FC5B0C31E4}"/>
                </a:ext>
              </a:extLst>
            </p:cNvPr>
            <p:cNvGrpSpPr/>
            <p:nvPr/>
          </p:nvGrpSpPr>
          <p:grpSpPr>
            <a:xfrm>
              <a:off x="6498441" y="6229484"/>
              <a:ext cx="588013" cy="588013"/>
              <a:chOff x="6911841" y="3558830"/>
              <a:chExt cx="723708" cy="723708"/>
            </a:xfrm>
          </p:grpSpPr>
          <p:cxnSp>
            <p:nvCxnSpPr>
              <p:cNvPr id="91" name="直線コネクタ 90">
                <a:extLst>
                  <a:ext uri="{FF2B5EF4-FFF2-40B4-BE49-F238E27FC236}">
                    <a16:creationId xmlns:a16="http://schemas.microsoft.com/office/drawing/2014/main" id="{F38C6554-BE66-B8B8-577D-A26BF6708C0A}"/>
                  </a:ext>
                </a:extLst>
              </p:cNvPr>
              <p:cNvCxnSpPr>
                <a:cxnSpLocks/>
              </p:cNvCxnSpPr>
              <p:nvPr/>
            </p:nvCxnSpPr>
            <p:spPr>
              <a:xfrm>
                <a:off x="6911841" y="3558830"/>
                <a:ext cx="723708" cy="723708"/>
              </a:xfrm>
              <a:prstGeom prst="line">
                <a:avLst/>
              </a:prstGeom>
              <a:noFill/>
              <a:ln w="28575" cap="flat" cmpd="sng" algn="ctr">
                <a:solidFill>
                  <a:srgbClr val="FF0000"/>
                </a:solidFill>
                <a:prstDash val="solid"/>
              </a:ln>
              <a:effectLst>
                <a:outerShdw blurRad="50800" dist="38100" dir="2700000" algn="tl" rotWithShape="0">
                  <a:prstClr val="black">
                    <a:alpha val="40000"/>
                  </a:prstClr>
                </a:outerShdw>
              </a:effectLst>
            </p:spPr>
          </p:cxnSp>
          <p:cxnSp>
            <p:nvCxnSpPr>
              <p:cNvPr id="92" name="直線コネクタ 91">
                <a:extLst>
                  <a:ext uri="{FF2B5EF4-FFF2-40B4-BE49-F238E27FC236}">
                    <a16:creationId xmlns:a16="http://schemas.microsoft.com/office/drawing/2014/main" id="{7B642230-0C0B-5EE0-CBB0-8B3C970DDC77}"/>
                  </a:ext>
                </a:extLst>
              </p:cNvPr>
              <p:cNvCxnSpPr>
                <a:cxnSpLocks/>
              </p:cNvCxnSpPr>
              <p:nvPr/>
            </p:nvCxnSpPr>
            <p:spPr>
              <a:xfrm flipV="1">
                <a:off x="6911841" y="3558830"/>
                <a:ext cx="723708" cy="723708"/>
              </a:xfrm>
              <a:prstGeom prst="line">
                <a:avLst/>
              </a:prstGeom>
              <a:noFill/>
              <a:ln w="28575" cap="flat" cmpd="sng" algn="ctr">
                <a:solidFill>
                  <a:srgbClr val="FF0000"/>
                </a:solidFill>
                <a:prstDash val="solid"/>
              </a:ln>
              <a:effectLst>
                <a:outerShdw blurRad="50800" dist="38100" dir="2700000" algn="tl" rotWithShape="0">
                  <a:prstClr val="black">
                    <a:alpha val="40000"/>
                  </a:prstClr>
                </a:outerShdw>
              </a:effectLst>
            </p:spPr>
          </p:cxnSp>
        </p:grpSp>
        <p:sp>
          <p:nvSpPr>
            <p:cNvPr id="93" name="正方形/長方形 92">
              <a:extLst>
                <a:ext uri="{FF2B5EF4-FFF2-40B4-BE49-F238E27FC236}">
                  <a16:creationId xmlns:a16="http://schemas.microsoft.com/office/drawing/2014/main" id="{A9FFD51F-BF42-F3DC-3A10-F224B44F18FB}"/>
                </a:ext>
              </a:extLst>
            </p:cNvPr>
            <p:cNvSpPr/>
            <p:nvPr/>
          </p:nvSpPr>
          <p:spPr>
            <a:xfrm>
              <a:off x="3939380" y="5405287"/>
              <a:ext cx="2884473" cy="342530"/>
            </a:xfrm>
            <a:prstGeom prst="rect">
              <a:avLst/>
            </a:prstGeom>
            <a:solidFill>
              <a:srgbClr val="FF0000"/>
            </a:solidFill>
          </p:spPr>
          <p:txBody>
            <a:bodyPr wrap="square" rtlCol="0">
              <a:spAutoFit/>
            </a:bodyPr>
            <a:lstStyle/>
            <a:p>
              <a:r>
                <a:rPr lang="ja-JP" altLang="en-US" sz="813" dirty="0">
                  <a:solidFill>
                    <a:prstClr val="white"/>
                  </a:solidFill>
                  <a:latin typeface="Meiryo UI" panose="020B0604030504040204" pitchFamily="50" charset="-128"/>
                  <a:ea typeface="Meiryo UI" panose="020B0604030504040204" pitchFamily="50" charset="-128"/>
                </a:rPr>
                <a:t>オーダ流通システムの工事完了ステータスチェックが行えないため、廃止工事は手動で対応が必要</a:t>
              </a:r>
              <a:endParaRPr lang="en-US" altLang="ja-JP" sz="813" dirty="0">
                <a:solidFill>
                  <a:prstClr val="white"/>
                </a:solidFill>
                <a:latin typeface="Meiryo UI" panose="020B0604030504040204" pitchFamily="50" charset="-128"/>
                <a:ea typeface="Meiryo UI" panose="020B0604030504040204" pitchFamily="50" charset="-128"/>
              </a:endParaRPr>
            </a:p>
          </p:txBody>
        </p:sp>
        <p:cxnSp>
          <p:nvCxnSpPr>
            <p:cNvPr id="94" name="直線コネクタ 93">
              <a:extLst>
                <a:ext uri="{FF2B5EF4-FFF2-40B4-BE49-F238E27FC236}">
                  <a16:creationId xmlns:a16="http://schemas.microsoft.com/office/drawing/2014/main" id="{833DE403-A088-A8DC-A136-2D0E952371F5}"/>
                </a:ext>
              </a:extLst>
            </p:cNvPr>
            <p:cNvCxnSpPr>
              <a:cxnSpLocks/>
              <a:stCxn id="89" idx="0"/>
              <a:endCxn id="93" idx="2"/>
            </p:cNvCxnSpPr>
            <p:nvPr/>
          </p:nvCxnSpPr>
          <p:spPr>
            <a:xfrm flipH="1" flipV="1">
              <a:off x="5381617" y="5747817"/>
              <a:ext cx="1403493" cy="254629"/>
            </a:xfrm>
            <a:prstGeom prst="line">
              <a:avLst/>
            </a:prstGeom>
            <a:noFill/>
            <a:ln w="9525" cap="flat" cmpd="sng" algn="ctr">
              <a:solidFill>
                <a:srgbClr val="FF0000"/>
              </a:solidFill>
              <a:prstDash val="solid"/>
            </a:ln>
            <a:effectLst>
              <a:outerShdw blurRad="50800" dist="38100" dir="2700000" algn="tl" rotWithShape="0">
                <a:prstClr val="black">
                  <a:alpha val="40000"/>
                </a:prstClr>
              </a:outerShdw>
            </a:effectLst>
          </p:spPr>
        </p:cxnSp>
        <p:sp>
          <p:nvSpPr>
            <p:cNvPr id="95" name="テキスト ボックス 94">
              <a:extLst>
                <a:ext uri="{FF2B5EF4-FFF2-40B4-BE49-F238E27FC236}">
                  <a16:creationId xmlns:a16="http://schemas.microsoft.com/office/drawing/2014/main" id="{38BCCAFF-D3E6-3FAE-A810-3D4D0533B573}"/>
                </a:ext>
              </a:extLst>
            </p:cNvPr>
            <p:cNvSpPr txBox="1"/>
            <p:nvPr/>
          </p:nvSpPr>
          <p:spPr>
            <a:xfrm>
              <a:off x="1539841" y="3929462"/>
              <a:ext cx="5692405" cy="292388"/>
            </a:xfrm>
            <a:prstGeom prst="rect">
              <a:avLst/>
            </a:prstGeom>
            <a:noFill/>
          </p:spPr>
          <p:txBody>
            <a:bodyPr wrap="square" rtlCol="0">
              <a:spAutoFit/>
            </a:bodyPr>
            <a:lstStyle/>
            <a:p>
              <a:pPr algn="l"/>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参考：　双方向番号ポータビリティの仕組みが利用できない理由</a:t>
              </a:r>
              <a:r>
                <a:rPr lang="en-US" altLang="ja-JP" b="1" dirty="0">
                  <a:solidFill>
                    <a:srgbClr val="FF0000"/>
                  </a:solidFill>
                  <a:latin typeface="Meiryo UI" panose="020B0604030504040204" pitchFamily="50" charset="-128"/>
                  <a:ea typeface="Meiryo UI" panose="020B0604030504040204" pitchFamily="50" charset="-128"/>
                </a:rPr>
                <a:t>》</a:t>
              </a:r>
              <a:endParaRPr lang="ja-JP" altLang="en-US" b="1" dirty="0">
                <a:solidFill>
                  <a:srgbClr val="FF0000"/>
                </a:solidFill>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F17FE194-6BD6-FC40-6C80-01ACD55B6857}"/>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spTree>
    <p:extLst>
      <p:ext uri="{BB962C8B-B14F-4D97-AF65-F5344CB8AC3E}">
        <p14:creationId xmlns:p14="http://schemas.microsoft.com/office/powerpoint/2010/main" val="1820740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AF0A87-75C4-CD5F-0918-C4A71FF5875E}"/>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84C34EF-4B05-7D5D-82B7-CCC85BFC8AE1}"/>
              </a:ext>
            </a:extLst>
          </p:cNvPr>
          <p:cNvSpPr>
            <a:spLocks noGrp="1"/>
          </p:cNvSpPr>
          <p:nvPr>
            <p:ph type="sldNum" sz="quarter" idx="4"/>
          </p:nvPr>
        </p:nvSpPr>
        <p:spPr/>
        <p:txBody>
          <a:bodyPr/>
          <a:lstStyle/>
          <a:p>
            <a:r>
              <a:rPr lang="en-US" altLang="ja-JP"/>
              <a:t>01.1-</a:t>
            </a:r>
            <a:fld id="{4C5E2FD1-144F-442B-9A84-40AAF03513A2}" type="slidenum">
              <a:rPr lang="en-US" altLang="ja-JP" smtClean="0"/>
              <a:pPr/>
              <a:t>17</a:t>
            </a:fld>
            <a:endParaRPr lang="en-US" altLang="ja-JP" dirty="0"/>
          </a:p>
        </p:txBody>
      </p:sp>
      <p:grpSp>
        <p:nvGrpSpPr>
          <p:cNvPr id="2" name="グループ化 1">
            <a:extLst>
              <a:ext uri="{FF2B5EF4-FFF2-40B4-BE49-F238E27FC236}">
                <a16:creationId xmlns:a16="http://schemas.microsoft.com/office/drawing/2014/main" id="{39E8AB5A-703D-757D-B82D-AC4427E515BC}"/>
              </a:ext>
            </a:extLst>
          </p:cNvPr>
          <p:cNvGrpSpPr/>
          <p:nvPr/>
        </p:nvGrpSpPr>
        <p:grpSpPr>
          <a:xfrm>
            <a:off x="1532602" y="2208312"/>
            <a:ext cx="9736397" cy="5152124"/>
            <a:chOff x="1729143" y="2659039"/>
            <a:chExt cx="9736397" cy="5152124"/>
          </a:xfrm>
        </p:grpSpPr>
        <p:sp>
          <p:nvSpPr>
            <p:cNvPr id="7" name="タイトル 1">
              <a:extLst>
                <a:ext uri="{FF2B5EF4-FFF2-40B4-BE49-F238E27FC236}">
                  <a16:creationId xmlns:a16="http://schemas.microsoft.com/office/drawing/2014/main" id="{FB9A2366-8285-E6CC-0FA5-7EAEDA3D1EAE}"/>
                </a:ext>
              </a:extLst>
            </p:cNvPr>
            <p:cNvSpPr txBox="1">
              <a:spLocks/>
            </p:cNvSpPr>
            <p:nvPr/>
          </p:nvSpPr>
          <p:spPr>
            <a:xfrm>
              <a:off x="1729143" y="2659039"/>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移転元業務＜暫定</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PSTN</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ポートアウト＞　業務３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17</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工事完了」</a:t>
              </a:r>
            </a:p>
          </p:txBody>
        </p:sp>
        <p:sp>
          <p:nvSpPr>
            <p:cNvPr id="8" name="正方形/長方形 7">
              <a:extLst>
                <a:ext uri="{FF2B5EF4-FFF2-40B4-BE49-F238E27FC236}">
                  <a16:creationId xmlns:a16="http://schemas.microsoft.com/office/drawing/2014/main" id="{01986FFE-5E90-8137-A736-BBC93C5A1690}"/>
                </a:ext>
              </a:extLst>
            </p:cNvPr>
            <p:cNvSpPr/>
            <p:nvPr/>
          </p:nvSpPr>
          <p:spPr>
            <a:xfrm>
              <a:off x="1844713" y="3271043"/>
              <a:ext cx="9620827" cy="751965"/>
            </a:xfrm>
            <a:prstGeom prst="rect">
              <a:avLst/>
            </a:prstGeom>
            <a:solidFill>
              <a:sysClr val="window" lastClr="FFFFFF"/>
            </a:solidFill>
            <a:ln w="9525" cap="flat" cmpd="sng" algn="ctr">
              <a:solidFill>
                <a:srgbClr val="4F81BD">
                  <a:shade val="15000"/>
                </a:srgbClr>
              </a:solidFill>
              <a:prstDash val="solid"/>
            </a:ln>
            <a:effectLst/>
          </p:spPr>
          <p:txBody>
            <a:bodyPr rtlCol="0" anchor="ctr"/>
            <a:lstStyle/>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・双方向番号ポータビリティでは、ポートアウトの電話廃止工事は、番号管理事業者の工事完了が行われてから実施する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・既存の</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PSTN</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の仕組みでは、ポートアウトの廃止工事完了をもって、所内工事廃止を流通仕組みを追加開発することはできないことから、手動での対応とする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8DA17A1C-9753-A65C-DF96-51BBA5232929}"/>
                </a:ext>
              </a:extLst>
            </p:cNvPr>
            <p:cNvSpPr/>
            <p:nvPr/>
          </p:nvSpPr>
          <p:spPr>
            <a:xfrm>
              <a:off x="2800400" y="4800600"/>
              <a:ext cx="7629773" cy="3010563"/>
            </a:xfrm>
            <a:prstGeom prst="rect">
              <a:avLst/>
            </a:prstGeom>
            <a:solidFill>
              <a:srgbClr val="FFCCCC"/>
            </a:solidFill>
            <a:ln w="9525" cap="flat" cmpd="sng" algn="ctr">
              <a:solidFill>
                <a:srgbClr val="4F81BD">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暫定運用期間中は、工事完了をもって、廃止工事を流すシステム化対応は不可</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そのため、すべて手動工事での対応が必要</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双方向番ポ申請は手動での連絡が来ないので、オーダ流通システムで工事完了ステータスに切り替わっているかの確認を行ってから廃止工事を行う</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（工事時間が夜の遅い時間の場合、対応不可と想定される）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grpSp>
      <p:sp>
        <p:nvSpPr>
          <p:cNvPr id="11" name="テキスト ボックス 10">
            <a:extLst>
              <a:ext uri="{FF2B5EF4-FFF2-40B4-BE49-F238E27FC236}">
                <a16:creationId xmlns:a16="http://schemas.microsoft.com/office/drawing/2014/main" id="{39D2D277-5B61-D90D-EB25-5A00D3353815}"/>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spTree>
    <p:extLst>
      <p:ext uri="{BB962C8B-B14F-4D97-AF65-F5344CB8AC3E}">
        <p14:creationId xmlns:p14="http://schemas.microsoft.com/office/powerpoint/2010/main" val="30246458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EF33D35-D137-A3A1-CACF-CC53C131AC0A}"/>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CBD9360-1FAE-58B1-077D-B1F502659DC8}"/>
              </a:ext>
            </a:extLst>
          </p:cNvPr>
          <p:cNvSpPr>
            <a:spLocks noGrp="1"/>
          </p:cNvSpPr>
          <p:nvPr>
            <p:ph type="sldNum" sz="quarter" idx="4"/>
          </p:nvPr>
        </p:nvSpPr>
        <p:spPr/>
        <p:txBody>
          <a:bodyPr/>
          <a:lstStyle/>
          <a:p>
            <a:r>
              <a:rPr lang="en-US" altLang="ja-JP"/>
              <a:t>01.1-</a:t>
            </a:r>
            <a:fld id="{4C5E2FD1-144F-442B-9A84-40AAF03513A2}" type="slidenum">
              <a:rPr lang="en-US" altLang="ja-JP" smtClean="0"/>
              <a:pPr/>
              <a:t>18</a:t>
            </a:fld>
            <a:endParaRPr lang="en-US" altLang="ja-JP" dirty="0"/>
          </a:p>
        </p:txBody>
      </p:sp>
      <p:grpSp>
        <p:nvGrpSpPr>
          <p:cNvPr id="2" name="グループ化 1">
            <a:extLst>
              <a:ext uri="{FF2B5EF4-FFF2-40B4-BE49-F238E27FC236}">
                <a16:creationId xmlns:a16="http://schemas.microsoft.com/office/drawing/2014/main" id="{43C1CF53-EEAA-0F00-C625-EE27862D69EE}"/>
              </a:ext>
            </a:extLst>
          </p:cNvPr>
          <p:cNvGrpSpPr/>
          <p:nvPr/>
        </p:nvGrpSpPr>
        <p:grpSpPr>
          <a:xfrm>
            <a:off x="1532602" y="2136304"/>
            <a:ext cx="9736397" cy="5152084"/>
            <a:chOff x="1657135" y="2731087"/>
            <a:chExt cx="9736397" cy="5152084"/>
          </a:xfrm>
        </p:grpSpPr>
        <p:sp>
          <p:nvSpPr>
            <p:cNvPr id="10" name="タイトル 1">
              <a:extLst>
                <a:ext uri="{FF2B5EF4-FFF2-40B4-BE49-F238E27FC236}">
                  <a16:creationId xmlns:a16="http://schemas.microsoft.com/office/drawing/2014/main" id="{57560E55-E642-5ABB-A394-A311D970BDE3}"/>
                </a:ext>
              </a:extLst>
            </p:cNvPr>
            <p:cNvSpPr txBox="1">
              <a:spLocks/>
            </p:cNvSpPr>
            <p:nvPr/>
          </p:nvSpPr>
          <p:spPr>
            <a:xfrm>
              <a:off x="1657135" y="2731087"/>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移転元業務＜暫定</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PSTN</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ポートアウト＞　業務３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17</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工事完了」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並行</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a:t>
              </a:r>
              <a:endPar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endParaRPr>
            </a:p>
          </p:txBody>
        </p:sp>
        <p:sp>
          <p:nvSpPr>
            <p:cNvPr id="11" name="正方形/長方形 10">
              <a:extLst>
                <a:ext uri="{FF2B5EF4-FFF2-40B4-BE49-F238E27FC236}">
                  <a16:creationId xmlns:a16="http://schemas.microsoft.com/office/drawing/2014/main" id="{7EE91771-46D1-416A-E213-DAC6EDA8447A}"/>
                </a:ext>
              </a:extLst>
            </p:cNvPr>
            <p:cNvSpPr/>
            <p:nvPr/>
          </p:nvSpPr>
          <p:spPr>
            <a:xfrm>
              <a:off x="1772705" y="3343051"/>
              <a:ext cx="9620827" cy="751965"/>
            </a:xfrm>
            <a:prstGeom prst="rect">
              <a:avLst/>
            </a:prstGeom>
            <a:solidFill>
              <a:sysClr val="window" lastClr="FFFFFF"/>
            </a:solidFill>
            <a:ln w="9525" cap="flat" cmpd="sng" algn="ctr">
              <a:solidFill>
                <a:srgbClr val="4F81BD">
                  <a:shade val="15000"/>
                </a:srgbClr>
              </a:solidFill>
              <a:prstDash val="solid"/>
            </a:ln>
            <a:effectLst/>
          </p:spPr>
          <p:txBody>
            <a:bodyPr rtlCol="0" anchor="ctr"/>
            <a:lstStyle/>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・片方向番ポの仕組みで対応するため、工事完了をもって廃止工事を流す仕組みについては検討不要であり、既存の運用を踏襲</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2" name="正方形/長方形 11">
              <a:extLst>
                <a:ext uri="{FF2B5EF4-FFF2-40B4-BE49-F238E27FC236}">
                  <a16:creationId xmlns:a16="http://schemas.microsoft.com/office/drawing/2014/main" id="{454C138B-D187-2B68-87C9-08EEA3EFED35}"/>
                </a:ext>
              </a:extLst>
            </p:cNvPr>
            <p:cNvSpPr/>
            <p:nvPr/>
          </p:nvSpPr>
          <p:spPr>
            <a:xfrm>
              <a:off x="2728392" y="4872608"/>
              <a:ext cx="7629773" cy="3010563"/>
            </a:xfrm>
            <a:prstGeom prst="rect">
              <a:avLst/>
            </a:prstGeom>
            <a:solidFill>
              <a:srgbClr val="FFCCCC"/>
            </a:solidFill>
            <a:ln w="9525" cap="flat" cmpd="sng" algn="ctr">
              <a:solidFill>
                <a:srgbClr val="4F81BD">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検討不要</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grpSp>
      <p:sp>
        <p:nvSpPr>
          <p:cNvPr id="7" name="テキスト ボックス 6">
            <a:extLst>
              <a:ext uri="{FF2B5EF4-FFF2-40B4-BE49-F238E27FC236}">
                <a16:creationId xmlns:a16="http://schemas.microsoft.com/office/drawing/2014/main" id="{AF5473D6-610B-1898-C86E-C5E68EFF0B3C}"/>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spTree>
    <p:extLst>
      <p:ext uri="{BB962C8B-B14F-4D97-AF65-F5344CB8AC3E}">
        <p14:creationId xmlns:p14="http://schemas.microsoft.com/office/powerpoint/2010/main" val="5659214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633BDDD-A0CA-81CE-A622-5D4563D313C1}"/>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098FF1-6B68-C285-BDC7-754CD40DB9CC}"/>
              </a:ext>
            </a:extLst>
          </p:cNvPr>
          <p:cNvSpPr>
            <a:spLocks noGrp="1"/>
          </p:cNvSpPr>
          <p:nvPr>
            <p:ph type="sldNum" sz="quarter" idx="4"/>
          </p:nvPr>
        </p:nvSpPr>
        <p:spPr/>
        <p:txBody>
          <a:bodyPr/>
          <a:lstStyle/>
          <a:p>
            <a:r>
              <a:rPr lang="en-US" altLang="ja-JP"/>
              <a:t>01.1-</a:t>
            </a:r>
            <a:fld id="{4C5E2FD1-144F-442B-9A84-40AAF03513A2}" type="slidenum">
              <a:rPr lang="en-US" altLang="ja-JP" smtClean="0"/>
              <a:pPr/>
              <a:t>19</a:t>
            </a:fld>
            <a:endParaRPr lang="en-US" altLang="ja-JP" dirty="0"/>
          </a:p>
        </p:txBody>
      </p:sp>
      <p:grpSp>
        <p:nvGrpSpPr>
          <p:cNvPr id="2" name="グループ化 1">
            <a:extLst>
              <a:ext uri="{FF2B5EF4-FFF2-40B4-BE49-F238E27FC236}">
                <a16:creationId xmlns:a16="http://schemas.microsoft.com/office/drawing/2014/main" id="{384C3852-658A-11F2-A5C7-7F275382BA86}"/>
              </a:ext>
            </a:extLst>
          </p:cNvPr>
          <p:cNvGrpSpPr/>
          <p:nvPr/>
        </p:nvGrpSpPr>
        <p:grpSpPr>
          <a:xfrm>
            <a:off x="1507539" y="2091389"/>
            <a:ext cx="9786523" cy="5139809"/>
            <a:chOff x="1608595" y="2091389"/>
            <a:chExt cx="9786523" cy="5139809"/>
          </a:xfrm>
        </p:grpSpPr>
        <p:sp>
          <p:nvSpPr>
            <p:cNvPr id="39" name="タイトル 1">
              <a:extLst>
                <a:ext uri="{FF2B5EF4-FFF2-40B4-BE49-F238E27FC236}">
                  <a16:creationId xmlns:a16="http://schemas.microsoft.com/office/drawing/2014/main" id="{BAE7D03A-8017-25B5-C7C8-919F7F3A9E8B}"/>
                </a:ext>
              </a:extLst>
            </p:cNvPr>
            <p:cNvSpPr txBox="1">
              <a:spLocks/>
            </p:cNvSpPr>
            <p:nvPr/>
          </p:nvSpPr>
          <p:spPr>
            <a:xfrm>
              <a:off x="1608595" y="2091389"/>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移転元業務＜本格</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PSTN</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ポートアウト＞　業務３　「</a:t>
              </a:r>
              <a:r>
                <a:rPr kumimoji="1" lang="en-US" altLang="ja-JP"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17</a:t>
              </a: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 工事完了」</a:t>
              </a:r>
            </a:p>
          </p:txBody>
        </p:sp>
        <p:sp>
          <p:nvSpPr>
            <p:cNvPr id="40" name="正方形/長方形 39">
              <a:extLst>
                <a:ext uri="{FF2B5EF4-FFF2-40B4-BE49-F238E27FC236}">
                  <a16:creationId xmlns:a16="http://schemas.microsoft.com/office/drawing/2014/main" id="{2BE11C8E-A579-8342-A51C-6E1EED07CA3C}"/>
                </a:ext>
              </a:extLst>
            </p:cNvPr>
            <p:cNvSpPr/>
            <p:nvPr/>
          </p:nvSpPr>
          <p:spPr>
            <a:xfrm>
              <a:off x="1724165" y="2703353"/>
              <a:ext cx="9670953" cy="751965"/>
            </a:xfrm>
            <a:prstGeom prst="rect">
              <a:avLst/>
            </a:prstGeom>
            <a:solidFill>
              <a:sysClr val="window" lastClr="FFFFFF"/>
            </a:solidFill>
            <a:ln w="9525" cap="flat" cmpd="sng" algn="ctr">
              <a:solidFill>
                <a:srgbClr val="4F81BD">
                  <a:shade val="15000"/>
                </a:srgbClr>
              </a:solidFill>
              <a:prstDash val="solid"/>
            </a:ln>
            <a:effectLst/>
          </p:spPr>
          <p:txBody>
            <a:bodyPr rtlCol="0" anchor="ctr"/>
            <a:lstStyle/>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PSTN</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のポートアウトの廃止オーダは、番号管理事業者の切替工事完了（工事完了ステータス）を待ってから実施するため、オーダ情報に番ポ申請のキー情報の登録が必要</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・ポートアウトの</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PSTN</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廃止オーダは、メタル</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IP</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電話システムから登録を受け付けて、その際に、合わせて番ポ申請のキー情報の登録を行う</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a:p>
              <a:pPr marL="74613" marR="0" lvl="0" indent="-74613" algn="l" defTabSz="914400" eaLnBrk="1" fontAlgn="auto" latinLnBrk="0" hangingPunct="1">
                <a:lnSpc>
                  <a:spcPct val="100000"/>
                </a:lnSpc>
                <a:spcBef>
                  <a:spcPts val="244"/>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・廃止工事日時に到達したタイミングより、メタル</a:t>
              </a:r>
              <a:r>
                <a:rPr kumimoji="0" lang="en-US" altLang="ja-JP" sz="1000" b="0" i="0" u="none" strike="noStrike" kern="0" cap="none" spc="0" normalizeH="0" baseline="0" noProof="0" dirty="0">
                  <a:ln>
                    <a:noFill/>
                  </a:ln>
                  <a:solidFill>
                    <a:prstClr val="black"/>
                  </a:solidFill>
                  <a:effectLst/>
                  <a:uLnTx/>
                  <a:uFillTx/>
                  <a:latin typeface="Meiryo UI"/>
                  <a:ea typeface="Meiryo UI"/>
                  <a:cs typeface="+mn-cs"/>
                </a:rPr>
                <a:t>IP</a:t>
              </a:r>
              <a:r>
                <a:rPr kumimoji="0" lang="ja-JP" altLang="en-US" sz="1000" b="0" i="0" u="none" strike="noStrike" kern="0" cap="none" spc="0" normalizeH="0" baseline="0" noProof="0" dirty="0">
                  <a:ln>
                    <a:noFill/>
                  </a:ln>
                  <a:solidFill>
                    <a:prstClr val="black"/>
                  </a:solidFill>
                  <a:effectLst/>
                  <a:uLnTx/>
                  <a:uFillTx/>
                  <a:latin typeface="Meiryo UI"/>
                  <a:ea typeface="Meiryo UI"/>
                  <a:cs typeface="+mn-cs"/>
                </a:rPr>
                <a:t>電話システムはオーダ流通システムに該当する切替工事が完了したかの確認を行い、工事完了の確認をもって、ひかり電話の廃止工事を行う</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41" name="正方形/長方形 40">
              <a:extLst>
                <a:ext uri="{FF2B5EF4-FFF2-40B4-BE49-F238E27FC236}">
                  <a16:creationId xmlns:a16="http://schemas.microsoft.com/office/drawing/2014/main" id="{E6B9587F-4E3C-323A-ECCF-BC725BB2CBE9}"/>
                </a:ext>
              </a:extLst>
            </p:cNvPr>
            <p:cNvSpPr/>
            <p:nvPr/>
          </p:nvSpPr>
          <p:spPr>
            <a:xfrm>
              <a:off x="7304169" y="4834665"/>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メタル</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IP</a:t>
              </a: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電話システム</a:t>
              </a:r>
            </a:p>
          </p:txBody>
        </p:sp>
        <p:cxnSp>
          <p:nvCxnSpPr>
            <p:cNvPr id="42" name="直線コネクタ 41">
              <a:extLst>
                <a:ext uri="{FF2B5EF4-FFF2-40B4-BE49-F238E27FC236}">
                  <a16:creationId xmlns:a16="http://schemas.microsoft.com/office/drawing/2014/main" id="{FA755CC7-CAB8-DFAB-AC24-78B08519512C}"/>
                </a:ext>
              </a:extLst>
            </p:cNvPr>
            <p:cNvCxnSpPr/>
            <p:nvPr/>
          </p:nvCxnSpPr>
          <p:spPr>
            <a:xfrm>
              <a:off x="1745815" y="5728157"/>
              <a:ext cx="9448318" cy="0"/>
            </a:xfrm>
            <a:prstGeom prst="line">
              <a:avLst/>
            </a:prstGeom>
            <a:noFill/>
            <a:ln w="9525" cap="flat" cmpd="sng" algn="ctr">
              <a:solidFill>
                <a:srgbClr val="4F81BD">
                  <a:shade val="95000"/>
                  <a:satMod val="105000"/>
                </a:srgbClr>
              </a:solidFill>
              <a:prstDash val="dash"/>
            </a:ln>
            <a:effectLst/>
          </p:spPr>
        </p:cxnSp>
        <p:sp>
          <p:nvSpPr>
            <p:cNvPr id="43" name="テキスト ボックス 42">
              <a:extLst>
                <a:ext uri="{FF2B5EF4-FFF2-40B4-BE49-F238E27FC236}">
                  <a16:creationId xmlns:a16="http://schemas.microsoft.com/office/drawing/2014/main" id="{A5F0AEBC-C741-461A-7573-0C97755EF716}"/>
                </a:ext>
              </a:extLst>
            </p:cNvPr>
            <p:cNvSpPr txBox="1"/>
            <p:nvPr/>
          </p:nvSpPr>
          <p:spPr>
            <a:xfrm>
              <a:off x="1714110" y="4562127"/>
              <a:ext cx="338554" cy="733535"/>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オーダ作成</a:t>
              </a:r>
            </a:p>
          </p:txBody>
        </p:sp>
        <p:sp>
          <p:nvSpPr>
            <p:cNvPr id="44" name="円柱 43">
              <a:extLst>
                <a:ext uri="{FF2B5EF4-FFF2-40B4-BE49-F238E27FC236}">
                  <a16:creationId xmlns:a16="http://schemas.microsoft.com/office/drawing/2014/main" id="{6F41D544-1509-34D9-618A-0288050F067D}"/>
                </a:ext>
              </a:extLst>
            </p:cNvPr>
            <p:cNvSpPr/>
            <p:nvPr/>
          </p:nvSpPr>
          <p:spPr>
            <a:xfrm>
              <a:off x="8153586" y="4885586"/>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メタル</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IP</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電話システム（</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PSTN</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45" name="正方形/長方形 44">
              <a:extLst>
                <a:ext uri="{FF2B5EF4-FFF2-40B4-BE49-F238E27FC236}">
                  <a16:creationId xmlns:a16="http://schemas.microsoft.com/office/drawing/2014/main" id="{FBB1EDFC-F37C-6F43-65B4-E1A7500F8D5B}"/>
                </a:ext>
              </a:extLst>
            </p:cNvPr>
            <p:cNvSpPr/>
            <p:nvPr/>
          </p:nvSpPr>
          <p:spPr>
            <a:xfrm>
              <a:off x="9513046" y="5149965"/>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46" name="正方形/長方形 45">
              <a:extLst>
                <a:ext uri="{FF2B5EF4-FFF2-40B4-BE49-F238E27FC236}">
                  <a16:creationId xmlns:a16="http://schemas.microsoft.com/office/drawing/2014/main" id="{24CB849B-3435-B0DC-E3F3-4F7169C67213}"/>
                </a:ext>
              </a:extLst>
            </p:cNvPr>
            <p:cNvSpPr/>
            <p:nvPr/>
          </p:nvSpPr>
          <p:spPr>
            <a:xfrm>
              <a:off x="8425750" y="5149965"/>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47" name="正方形/長方形 46">
              <a:extLst>
                <a:ext uri="{FF2B5EF4-FFF2-40B4-BE49-F238E27FC236}">
                  <a16:creationId xmlns:a16="http://schemas.microsoft.com/office/drawing/2014/main" id="{80D663ED-701F-4C64-FA31-46BCFDA1A417}"/>
                </a:ext>
              </a:extLst>
            </p:cNvPr>
            <p:cNvSpPr/>
            <p:nvPr/>
          </p:nvSpPr>
          <p:spPr>
            <a:xfrm>
              <a:off x="9513046" y="5292511"/>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48" name="正方形/長方形 47">
              <a:extLst>
                <a:ext uri="{FF2B5EF4-FFF2-40B4-BE49-F238E27FC236}">
                  <a16:creationId xmlns:a16="http://schemas.microsoft.com/office/drawing/2014/main" id="{9D71DDBD-E68C-59DA-98EC-B0CB754F6E60}"/>
                </a:ext>
              </a:extLst>
            </p:cNvPr>
            <p:cNvSpPr/>
            <p:nvPr/>
          </p:nvSpPr>
          <p:spPr>
            <a:xfrm>
              <a:off x="8425750" y="5292511"/>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49" name="直線コネクタ 48">
              <a:extLst>
                <a:ext uri="{FF2B5EF4-FFF2-40B4-BE49-F238E27FC236}">
                  <a16:creationId xmlns:a16="http://schemas.microsoft.com/office/drawing/2014/main" id="{6EE2E690-F25C-AEDC-7131-556347244E6F}"/>
                </a:ext>
              </a:extLst>
            </p:cNvPr>
            <p:cNvCxnSpPr>
              <a:stCxn id="46" idx="3"/>
              <a:endCxn id="45" idx="1"/>
            </p:cNvCxnSpPr>
            <p:nvPr/>
          </p:nvCxnSpPr>
          <p:spPr>
            <a:xfrm>
              <a:off x="9288205" y="5199934"/>
              <a:ext cx="224840" cy="0"/>
            </a:xfrm>
            <a:prstGeom prst="line">
              <a:avLst/>
            </a:prstGeom>
            <a:noFill/>
            <a:ln w="9525" cap="flat" cmpd="sng" algn="ctr">
              <a:solidFill>
                <a:srgbClr val="4F81BD">
                  <a:shade val="95000"/>
                  <a:satMod val="105000"/>
                </a:srgbClr>
              </a:solidFill>
              <a:prstDash val="solid"/>
            </a:ln>
            <a:effectLst/>
          </p:spPr>
        </p:cxnSp>
        <p:cxnSp>
          <p:nvCxnSpPr>
            <p:cNvPr id="50" name="直線コネクタ 49">
              <a:extLst>
                <a:ext uri="{FF2B5EF4-FFF2-40B4-BE49-F238E27FC236}">
                  <a16:creationId xmlns:a16="http://schemas.microsoft.com/office/drawing/2014/main" id="{BF5CBA0A-F56B-6F8D-EB23-7E49A4B3E1A1}"/>
                </a:ext>
              </a:extLst>
            </p:cNvPr>
            <p:cNvCxnSpPr>
              <a:cxnSpLocks/>
              <a:stCxn id="48" idx="3"/>
              <a:endCxn id="47" idx="1"/>
            </p:cNvCxnSpPr>
            <p:nvPr/>
          </p:nvCxnSpPr>
          <p:spPr>
            <a:xfrm>
              <a:off x="9288205" y="5342480"/>
              <a:ext cx="224840" cy="0"/>
            </a:xfrm>
            <a:prstGeom prst="line">
              <a:avLst/>
            </a:prstGeom>
            <a:noFill/>
            <a:ln w="9525" cap="flat" cmpd="sng" algn="ctr">
              <a:solidFill>
                <a:srgbClr val="4F81BD">
                  <a:shade val="95000"/>
                  <a:satMod val="105000"/>
                </a:srgbClr>
              </a:solidFill>
              <a:prstDash val="solid"/>
            </a:ln>
            <a:effectLst/>
          </p:spPr>
        </p:cxnSp>
        <p:sp>
          <p:nvSpPr>
            <p:cNvPr id="51" name="テキスト ボックス 50">
              <a:extLst>
                <a:ext uri="{FF2B5EF4-FFF2-40B4-BE49-F238E27FC236}">
                  <a16:creationId xmlns:a16="http://schemas.microsoft.com/office/drawing/2014/main" id="{B79E79E1-604E-D835-5021-D957A8EE0870}"/>
                </a:ext>
              </a:extLst>
            </p:cNvPr>
            <p:cNvSpPr txBox="1"/>
            <p:nvPr/>
          </p:nvSpPr>
          <p:spPr>
            <a:xfrm>
              <a:off x="1714110" y="6214129"/>
              <a:ext cx="338554" cy="605294"/>
            </a:xfrm>
            <a:prstGeom prst="rect">
              <a:avLst/>
            </a:prstGeom>
            <a:noFill/>
          </p:spPr>
          <p:txBody>
            <a:bodyPr vert="eaVert" wrap="non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廃止工事</a:t>
              </a:r>
            </a:p>
          </p:txBody>
        </p:sp>
        <p:sp>
          <p:nvSpPr>
            <p:cNvPr id="52" name="円柱 51">
              <a:extLst>
                <a:ext uri="{FF2B5EF4-FFF2-40B4-BE49-F238E27FC236}">
                  <a16:creationId xmlns:a16="http://schemas.microsoft.com/office/drawing/2014/main" id="{462F151D-614F-F1DF-3566-11F01F8725EF}"/>
                </a:ext>
              </a:extLst>
            </p:cNvPr>
            <p:cNvSpPr/>
            <p:nvPr/>
          </p:nvSpPr>
          <p:spPr>
            <a:xfrm>
              <a:off x="4455085" y="5957333"/>
              <a:ext cx="2248231" cy="777866"/>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a:ln>
                    <a:noFill/>
                  </a:ln>
                  <a:solidFill>
                    <a:prstClr val="black"/>
                  </a:solidFill>
                  <a:effectLst/>
                  <a:uLnTx/>
                  <a:uFillTx/>
                  <a:latin typeface="Meiryo UI"/>
                  <a:ea typeface="Meiryo UI"/>
                  <a:cs typeface="+mn-cs"/>
                </a:rPr>
                <a:t>オーダ流通システム</a:t>
              </a:r>
            </a:p>
          </p:txBody>
        </p:sp>
        <p:sp>
          <p:nvSpPr>
            <p:cNvPr id="53" name="正方形/長方形 52">
              <a:extLst>
                <a:ext uri="{FF2B5EF4-FFF2-40B4-BE49-F238E27FC236}">
                  <a16:creationId xmlns:a16="http://schemas.microsoft.com/office/drawing/2014/main" id="{7C230D68-F525-4ED9-30F0-14C7586D6D94}"/>
                </a:ext>
              </a:extLst>
            </p:cNvPr>
            <p:cNvSpPr/>
            <p:nvPr/>
          </p:nvSpPr>
          <p:spPr>
            <a:xfrm>
              <a:off x="5025499" y="6304492"/>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電番１</a:t>
              </a:r>
            </a:p>
          </p:txBody>
        </p:sp>
        <p:sp>
          <p:nvSpPr>
            <p:cNvPr id="54" name="正方形/長方形 53">
              <a:extLst>
                <a:ext uri="{FF2B5EF4-FFF2-40B4-BE49-F238E27FC236}">
                  <a16:creationId xmlns:a16="http://schemas.microsoft.com/office/drawing/2014/main" id="{1656D9F6-93C6-5427-C13E-81F13C87DBBD}"/>
                </a:ext>
              </a:extLst>
            </p:cNvPr>
            <p:cNvSpPr/>
            <p:nvPr/>
          </p:nvSpPr>
          <p:spPr>
            <a:xfrm>
              <a:off x="5025499" y="6447881"/>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a:ln>
                    <a:noFill/>
                  </a:ln>
                  <a:solidFill>
                    <a:prstClr val="black"/>
                  </a:solidFill>
                  <a:effectLst/>
                  <a:uLnTx/>
                  <a:uFillTx/>
                  <a:latin typeface="Meiryo UI"/>
                  <a:ea typeface="Meiryo UI"/>
                  <a:cs typeface="+mn-cs"/>
                </a:rPr>
                <a:t>電番２</a:t>
              </a:r>
            </a:p>
          </p:txBody>
        </p:sp>
        <p:sp>
          <p:nvSpPr>
            <p:cNvPr id="55" name="正方形/長方形 54">
              <a:extLst>
                <a:ext uri="{FF2B5EF4-FFF2-40B4-BE49-F238E27FC236}">
                  <a16:creationId xmlns:a16="http://schemas.microsoft.com/office/drawing/2014/main" id="{AD537D3D-8DAB-5CCE-DADF-3AB169BC445F}"/>
                </a:ext>
              </a:extLst>
            </p:cNvPr>
            <p:cNvSpPr/>
            <p:nvPr/>
          </p:nvSpPr>
          <p:spPr>
            <a:xfrm>
              <a:off x="5512642" y="6304492"/>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sp>
          <p:nvSpPr>
            <p:cNvPr id="56" name="正方形/長方形 55">
              <a:extLst>
                <a:ext uri="{FF2B5EF4-FFF2-40B4-BE49-F238E27FC236}">
                  <a16:creationId xmlns:a16="http://schemas.microsoft.com/office/drawing/2014/main" id="{D7D5577B-62D6-CA5E-5B3C-5A9FA5A97F1B}"/>
                </a:ext>
              </a:extLst>
            </p:cNvPr>
            <p:cNvSpPr/>
            <p:nvPr/>
          </p:nvSpPr>
          <p:spPr>
            <a:xfrm>
              <a:off x="5512642" y="6447881"/>
              <a:ext cx="589068"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工事完了</a:t>
              </a:r>
            </a:p>
          </p:txBody>
        </p:sp>
        <p:cxnSp>
          <p:nvCxnSpPr>
            <p:cNvPr id="57" name="直線コネクタ 56">
              <a:extLst>
                <a:ext uri="{FF2B5EF4-FFF2-40B4-BE49-F238E27FC236}">
                  <a16:creationId xmlns:a16="http://schemas.microsoft.com/office/drawing/2014/main" id="{BADF1C34-B37C-917A-53CC-C9D8E563EBBF}"/>
                </a:ext>
              </a:extLst>
            </p:cNvPr>
            <p:cNvCxnSpPr>
              <a:cxnSpLocks/>
              <a:stCxn id="54" idx="3"/>
              <a:endCxn id="56" idx="1"/>
            </p:cNvCxnSpPr>
            <p:nvPr/>
          </p:nvCxnSpPr>
          <p:spPr>
            <a:xfrm>
              <a:off x="5427839" y="6497850"/>
              <a:ext cx="84802" cy="0"/>
            </a:xfrm>
            <a:prstGeom prst="line">
              <a:avLst/>
            </a:prstGeom>
            <a:noFill/>
            <a:ln w="9525" cap="flat" cmpd="sng" algn="ctr">
              <a:solidFill>
                <a:srgbClr val="4F81BD">
                  <a:shade val="95000"/>
                  <a:satMod val="105000"/>
                </a:srgbClr>
              </a:solidFill>
              <a:prstDash val="solid"/>
            </a:ln>
            <a:effectLst/>
          </p:spPr>
        </p:cxnSp>
        <p:cxnSp>
          <p:nvCxnSpPr>
            <p:cNvPr id="58" name="直線コネクタ 57">
              <a:extLst>
                <a:ext uri="{FF2B5EF4-FFF2-40B4-BE49-F238E27FC236}">
                  <a16:creationId xmlns:a16="http://schemas.microsoft.com/office/drawing/2014/main" id="{C7BCE896-4AE6-B5EF-BF56-C6F61B0C0B8D}"/>
                </a:ext>
              </a:extLst>
            </p:cNvPr>
            <p:cNvCxnSpPr>
              <a:cxnSpLocks/>
              <a:stCxn id="53" idx="3"/>
              <a:endCxn id="55" idx="1"/>
            </p:cNvCxnSpPr>
            <p:nvPr/>
          </p:nvCxnSpPr>
          <p:spPr>
            <a:xfrm>
              <a:off x="5427839" y="6354461"/>
              <a:ext cx="84802" cy="0"/>
            </a:xfrm>
            <a:prstGeom prst="line">
              <a:avLst/>
            </a:prstGeom>
            <a:noFill/>
            <a:ln w="9525" cap="flat" cmpd="sng" algn="ctr">
              <a:solidFill>
                <a:srgbClr val="4F81BD">
                  <a:shade val="95000"/>
                  <a:satMod val="105000"/>
                </a:srgbClr>
              </a:solidFill>
              <a:prstDash val="solid"/>
            </a:ln>
            <a:effectLst/>
          </p:spPr>
        </p:cxnSp>
        <p:sp>
          <p:nvSpPr>
            <p:cNvPr id="59" name="矢印: 右カーブ 58">
              <a:extLst>
                <a:ext uri="{FF2B5EF4-FFF2-40B4-BE49-F238E27FC236}">
                  <a16:creationId xmlns:a16="http://schemas.microsoft.com/office/drawing/2014/main" id="{75B54F28-E794-86D6-986C-AE15AF458216}"/>
                </a:ext>
              </a:extLst>
            </p:cNvPr>
            <p:cNvSpPr/>
            <p:nvPr/>
          </p:nvSpPr>
          <p:spPr>
            <a:xfrm>
              <a:off x="6652354" y="6338401"/>
              <a:ext cx="629393" cy="240892"/>
            </a:xfrm>
            <a:prstGeom prst="curvedRightArrow">
              <a:avLst>
                <a:gd name="adj1" fmla="val 25000"/>
                <a:gd name="adj2" fmla="val 48206"/>
                <a:gd name="adj3" fmla="val 25000"/>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sp>
          <p:nvSpPr>
            <p:cNvPr id="60" name="テキスト ボックス 59">
              <a:extLst>
                <a:ext uri="{FF2B5EF4-FFF2-40B4-BE49-F238E27FC236}">
                  <a16:creationId xmlns:a16="http://schemas.microsoft.com/office/drawing/2014/main" id="{575D1A9A-8C69-9A3B-1244-D2F3E1F77C74}"/>
                </a:ext>
              </a:extLst>
            </p:cNvPr>
            <p:cNvSpPr txBox="1"/>
            <p:nvPr/>
          </p:nvSpPr>
          <p:spPr>
            <a:xfrm>
              <a:off x="6680351" y="6022405"/>
              <a:ext cx="649537" cy="317266"/>
            </a:xfrm>
            <a:prstGeom prst="rect">
              <a:avLst/>
            </a:prstGeom>
            <a:noFill/>
          </p:spPr>
          <p:txBody>
            <a:bodyPr wrap="none" rtlCol="0">
              <a:spAutoFit/>
            </a:bodyPr>
            <a:lstStyle/>
            <a:p>
              <a:r>
                <a:rPr lang="ja-JP" altLang="en-US" sz="731" dirty="0">
                  <a:solidFill>
                    <a:prstClr val="black"/>
                  </a:solidFill>
                  <a:latin typeface="Meiryo UI" panose="020B0604030504040204" pitchFamily="50" charset="-128"/>
                  <a:ea typeface="Meiryo UI" panose="020B0604030504040204" pitchFamily="50" charset="-128"/>
                </a:rPr>
                <a:t>「工事完了」</a:t>
              </a:r>
              <a:endParaRPr lang="en-US" altLang="ja-JP" sz="731" dirty="0">
                <a:solidFill>
                  <a:prstClr val="black"/>
                </a:solidFill>
                <a:latin typeface="Meiryo UI" panose="020B0604030504040204" pitchFamily="50" charset="-128"/>
                <a:ea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rPr>
                <a:t>チェック</a:t>
              </a:r>
            </a:p>
          </p:txBody>
        </p:sp>
        <p:sp>
          <p:nvSpPr>
            <p:cNvPr id="61" name="正方形/長方形 60">
              <a:extLst>
                <a:ext uri="{FF2B5EF4-FFF2-40B4-BE49-F238E27FC236}">
                  <a16:creationId xmlns:a16="http://schemas.microsoft.com/office/drawing/2014/main" id="{9D561F41-B949-1EDC-9558-120A43A42163}"/>
                </a:ext>
              </a:extLst>
            </p:cNvPr>
            <p:cNvSpPr/>
            <p:nvPr/>
          </p:nvSpPr>
          <p:spPr>
            <a:xfrm>
              <a:off x="7304169" y="6014424"/>
              <a:ext cx="2248231" cy="664804"/>
            </a:xfrm>
            <a:prstGeom prst="rect">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メタル</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IP</a:t>
              </a: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電話システム</a:t>
              </a:r>
            </a:p>
          </p:txBody>
        </p:sp>
        <p:sp>
          <p:nvSpPr>
            <p:cNvPr id="62" name="円柱 61">
              <a:extLst>
                <a:ext uri="{FF2B5EF4-FFF2-40B4-BE49-F238E27FC236}">
                  <a16:creationId xmlns:a16="http://schemas.microsoft.com/office/drawing/2014/main" id="{12AF6043-193F-E1D0-DC26-D42854BC2DC9}"/>
                </a:ext>
              </a:extLst>
            </p:cNvPr>
            <p:cNvSpPr/>
            <p:nvPr/>
          </p:nvSpPr>
          <p:spPr>
            <a:xfrm>
              <a:off x="8153586" y="6065344"/>
              <a:ext cx="2020371" cy="561888"/>
            </a:xfrm>
            <a:prstGeom prst="can">
              <a:avLst>
                <a:gd name="adj" fmla="val 11891"/>
              </a:avLst>
            </a:prstGeom>
            <a:solidFill>
              <a:sysClr val="window" lastClr="FFFFFF"/>
            </a:solidFill>
            <a:ln w="25400" cap="flat" cmpd="sng" algn="ctr">
              <a:solidFill>
                <a:srgbClr val="4F81BD">
                  <a:shade val="15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メタル</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IP</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電話システム（</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PSTN</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　</a:t>
              </a:r>
              <a:r>
                <a:rPr kumimoji="0" lang="en-US" altLang="ja-JP" sz="975" b="0" i="0" u="none" strike="noStrike" kern="0" cap="none" spc="0" normalizeH="0" baseline="0" noProof="0" dirty="0">
                  <a:ln>
                    <a:noFill/>
                  </a:ln>
                  <a:solidFill>
                    <a:prstClr val="black"/>
                  </a:solidFill>
                  <a:effectLst/>
                  <a:uLnTx/>
                  <a:uFillTx/>
                  <a:latin typeface="Meiryo UI"/>
                  <a:ea typeface="Meiryo UI"/>
                  <a:cs typeface="+mn-cs"/>
                </a:rPr>
                <a:t>SO</a:t>
              </a:r>
              <a:r>
                <a:rPr kumimoji="0" lang="ja-JP" altLang="en-US" sz="975" b="0" i="0" u="none" strike="noStrike" kern="0" cap="none" spc="0" normalizeH="0" baseline="0" noProof="0" dirty="0">
                  <a:ln>
                    <a:noFill/>
                  </a:ln>
                  <a:solidFill>
                    <a:prstClr val="black"/>
                  </a:solidFill>
                  <a:effectLst/>
                  <a:uLnTx/>
                  <a:uFillTx/>
                  <a:latin typeface="Meiryo UI"/>
                  <a:ea typeface="Meiryo UI"/>
                  <a:cs typeface="+mn-cs"/>
                </a:rPr>
                <a:t>）</a:t>
              </a:r>
            </a:p>
          </p:txBody>
        </p:sp>
        <p:sp>
          <p:nvSpPr>
            <p:cNvPr id="63" name="正方形/長方形 62">
              <a:extLst>
                <a:ext uri="{FF2B5EF4-FFF2-40B4-BE49-F238E27FC236}">
                  <a16:creationId xmlns:a16="http://schemas.microsoft.com/office/drawing/2014/main" id="{9BAC642E-38FF-804F-AA7A-7BCE08FEAD1E}"/>
                </a:ext>
              </a:extLst>
            </p:cNvPr>
            <p:cNvSpPr/>
            <p:nvPr/>
          </p:nvSpPr>
          <p:spPr>
            <a:xfrm>
              <a:off x="9513046" y="6329723"/>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64" name="正方形/長方形 63">
              <a:extLst>
                <a:ext uri="{FF2B5EF4-FFF2-40B4-BE49-F238E27FC236}">
                  <a16:creationId xmlns:a16="http://schemas.microsoft.com/office/drawing/2014/main" id="{E777E7C0-ABF4-EF10-AC04-B2BE4C96A02A}"/>
                </a:ext>
              </a:extLst>
            </p:cNvPr>
            <p:cNvSpPr/>
            <p:nvPr/>
          </p:nvSpPr>
          <p:spPr>
            <a:xfrm>
              <a:off x="8425750" y="6329723"/>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sp>
          <p:nvSpPr>
            <p:cNvPr id="65" name="正方形/長方形 64">
              <a:extLst>
                <a:ext uri="{FF2B5EF4-FFF2-40B4-BE49-F238E27FC236}">
                  <a16:creationId xmlns:a16="http://schemas.microsoft.com/office/drawing/2014/main" id="{BCDABE55-FCD0-159F-5BDA-149B469F92CA}"/>
                </a:ext>
              </a:extLst>
            </p:cNvPr>
            <p:cNvSpPr/>
            <p:nvPr/>
          </p:nvSpPr>
          <p:spPr>
            <a:xfrm>
              <a:off x="9513046" y="6472270"/>
              <a:ext cx="402341"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電番１</a:t>
              </a:r>
            </a:p>
          </p:txBody>
        </p:sp>
        <p:sp>
          <p:nvSpPr>
            <p:cNvPr id="66" name="正方形/長方形 65">
              <a:extLst>
                <a:ext uri="{FF2B5EF4-FFF2-40B4-BE49-F238E27FC236}">
                  <a16:creationId xmlns:a16="http://schemas.microsoft.com/office/drawing/2014/main" id="{93276BA5-1F40-26EC-E80D-4E743CEEA44D}"/>
                </a:ext>
              </a:extLst>
            </p:cNvPr>
            <p:cNvSpPr/>
            <p:nvPr/>
          </p:nvSpPr>
          <p:spPr>
            <a:xfrm>
              <a:off x="8425750" y="6472270"/>
              <a:ext cx="862456" cy="99938"/>
            </a:xfrm>
            <a:prstGeom prst="rect">
              <a:avLst/>
            </a:prstGeom>
            <a:solidFill>
              <a:sysClr val="window" lastClr="FFFFFF"/>
            </a:solidFill>
            <a:ln w="9525" cap="flat" cmpd="sng" algn="ctr">
              <a:solidFill>
                <a:srgbClr val="4F81BD">
                  <a:shade val="15000"/>
                </a:srgbClr>
              </a:solidFill>
              <a:prstDash val="solid"/>
            </a:ln>
            <a:effectLst/>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a:ea typeface="Meiryo UI"/>
                  <a:cs typeface="+mn-cs"/>
                </a:rPr>
                <a:t>番ポ申請キー情報</a:t>
              </a:r>
            </a:p>
          </p:txBody>
        </p:sp>
        <p:cxnSp>
          <p:nvCxnSpPr>
            <p:cNvPr id="67" name="直線コネクタ 66">
              <a:extLst>
                <a:ext uri="{FF2B5EF4-FFF2-40B4-BE49-F238E27FC236}">
                  <a16:creationId xmlns:a16="http://schemas.microsoft.com/office/drawing/2014/main" id="{DD0F5E9B-93DE-091A-E2F5-90850B6043B6}"/>
                </a:ext>
              </a:extLst>
            </p:cNvPr>
            <p:cNvCxnSpPr>
              <a:stCxn id="64" idx="3"/>
              <a:endCxn id="63" idx="1"/>
            </p:cNvCxnSpPr>
            <p:nvPr/>
          </p:nvCxnSpPr>
          <p:spPr>
            <a:xfrm>
              <a:off x="9288205" y="6379692"/>
              <a:ext cx="224840" cy="0"/>
            </a:xfrm>
            <a:prstGeom prst="line">
              <a:avLst/>
            </a:prstGeom>
            <a:noFill/>
            <a:ln w="9525" cap="flat" cmpd="sng" algn="ctr">
              <a:solidFill>
                <a:srgbClr val="4F81BD">
                  <a:shade val="95000"/>
                  <a:satMod val="105000"/>
                </a:srgbClr>
              </a:solidFill>
              <a:prstDash val="solid"/>
            </a:ln>
            <a:effectLst/>
          </p:spPr>
        </p:cxnSp>
        <p:cxnSp>
          <p:nvCxnSpPr>
            <p:cNvPr id="68" name="直線コネクタ 67">
              <a:extLst>
                <a:ext uri="{FF2B5EF4-FFF2-40B4-BE49-F238E27FC236}">
                  <a16:creationId xmlns:a16="http://schemas.microsoft.com/office/drawing/2014/main" id="{80CD51C5-5EB1-575D-4CD5-CBC356B1F68C}"/>
                </a:ext>
              </a:extLst>
            </p:cNvPr>
            <p:cNvCxnSpPr>
              <a:cxnSpLocks/>
              <a:stCxn id="66" idx="3"/>
              <a:endCxn id="65" idx="1"/>
            </p:cNvCxnSpPr>
            <p:nvPr/>
          </p:nvCxnSpPr>
          <p:spPr>
            <a:xfrm>
              <a:off x="9288205" y="6522239"/>
              <a:ext cx="224840" cy="0"/>
            </a:xfrm>
            <a:prstGeom prst="line">
              <a:avLst/>
            </a:prstGeom>
            <a:noFill/>
            <a:ln w="9525" cap="flat" cmpd="sng" algn="ctr">
              <a:solidFill>
                <a:srgbClr val="4F81BD">
                  <a:shade val="95000"/>
                  <a:satMod val="105000"/>
                </a:srgbClr>
              </a:solidFill>
              <a:prstDash val="solid"/>
            </a:ln>
            <a:effectLst/>
          </p:spPr>
        </p:cxnSp>
        <p:sp>
          <p:nvSpPr>
            <p:cNvPr id="69" name="テキスト ボックス 68">
              <a:extLst>
                <a:ext uri="{FF2B5EF4-FFF2-40B4-BE49-F238E27FC236}">
                  <a16:creationId xmlns:a16="http://schemas.microsoft.com/office/drawing/2014/main" id="{3859781F-82E2-9708-4371-5D814FC2434E}"/>
                </a:ext>
              </a:extLst>
            </p:cNvPr>
            <p:cNvSpPr txBox="1"/>
            <p:nvPr/>
          </p:nvSpPr>
          <p:spPr>
            <a:xfrm>
              <a:off x="8284894" y="7016412"/>
              <a:ext cx="758541" cy="204800"/>
            </a:xfrm>
            <a:prstGeom prst="rect">
              <a:avLst/>
            </a:prstGeom>
            <a:noFill/>
          </p:spPr>
          <p:txBody>
            <a:bodyPr wrap="none" rtlCol="0">
              <a:spAutoFit/>
            </a:bodyPr>
            <a:lstStyle>
              <a:defPPr>
                <a:defRPr lang="ja-JP"/>
              </a:defPPr>
              <a:lvl1pPr algn="ctr">
                <a:defRPr sz="900">
                  <a:latin typeface="Meiryo UI" panose="020B0604030504040204" pitchFamily="50" charset="-128"/>
                  <a:ea typeface="Meiryo UI" panose="020B0604030504040204" pitchFamily="50"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所内</a:t>
              </a:r>
              <a:r>
                <a:rPr kumimoji="0" lang="en-US" altLang="ja-JP"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73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を実施</a:t>
              </a:r>
            </a:p>
          </p:txBody>
        </p:sp>
        <p:sp>
          <p:nvSpPr>
            <p:cNvPr id="70" name="矢印: 折線 69">
              <a:extLst>
                <a:ext uri="{FF2B5EF4-FFF2-40B4-BE49-F238E27FC236}">
                  <a16:creationId xmlns:a16="http://schemas.microsoft.com/office/drawing/2014/main" id="{C0273F92-D5F2-BFAC-F892-361E53BCFD8E}"/>
                </a:ext>
              </a:extLst>
            </p:cNvPr>
            <p:cNvSpPr/>
            <p:nvPr/>
          </p:nvSpPr>
          <p:spPr>
            <a:xfrm flipV="1">
              <a:off x="7665234" y="6540692"/>
              <a:ext cx="637865" cy="690506"/>
            </a:xfrm>
            <a:prstGeom prst="bentArrow">
              <a:avLst>
                <a:gd name="adj1" fmla="val 17325"/>
                <a:gd name="adj2" fmla="val 18036"/>
                <a:gd name="adj3" fmla="val 26916"/>
                <a:gd name="adj4" fmla="val 46823"/>
              </a:avLst>
            </a:prstGeom>
            <a:solidFill>
              <a:srgbClr val="CCECFF">
                <a:alpha val="50000"/>
              </a:srgbClr>
            </a:solidFill>
            <a:ln w="25400" cap="flat" cmpd="sng" algn="ctr">
              <a:solidFill>
                <a:srgbClr val="172C51">
                  <a:alpha val="50196"/>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813" b="0" i="0" u="none" strike="noStrike" kern="0" cap="none" spc="0" normalizeH="0" baseline="0" noProof="0">
                <a:ln>
                  <a:noFill/>
                </a:ln>
                <a:solidFill>
                  <a:prstClr val="white"/>
                </a:solidFill>
                <a:effectLst/>
                <a:uLnTx/>
                <a:uFillTx/>
                <a:latin typeface="Meiryo UI"/>
                <a:ea typeface="Meiryo UI"/>
                <a:cs typeface="+mn-cs"/>
              </a:endParaRPr>
            </a:p>
          </p:txBody>
        </p:sp>
        <p:pic>
          <p:nvPicPr>
            <p:cNvPr id="71" name="Picture 98" descr="j0434874">
              <a:extLst>
                <a:ext uri="{FF2B5EF4-FFF2-40B4-BE49-F238E27FC236}">
                  <a16:creationId xmlns:a16="http://schemas.microsoft.com/office/drawing/2014/main" id="{656702D9-AFAC-74A8-9640-ADE6C81CF791}"/>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747" y="4476238"/>
              <a:ext cx="357794" cy="32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テキスト ボックス 71">
              <a:extLst>
                <a:ext uri="{FF2B5EF4-FFF2-40B4-BE49-F238E27FC236}">
                  <a16:creationId xmlns:a16="http://schemas.microsoft.com/office/drawing/2014/main" id="{4539AF6B-27C3-3F4C-5760-367151866C25}"/>
                </a:ext>
              </a:extLst>
            </p:cNvPr>
            <p:cNvSpPr txBox="1"/>
            <p:nvPr/>
          </p:nvSpPr>
          <p:spPr>
            <a:xfrm>
              <a:off x="6836102" y="3756524"/>
              <a:ext cx="3876382" cy="242374"/>
            </a:xfrm>
            <a:prstGeom prst="rect">
              <a:avLst/>
            </a:prstGeom>
            <a:solidFill>
              <a:srgbClr val="FF0000"/>
            </a:solidFill>
          </p:spPr>
          <p:txBody>
            <a:bodyPr wrap="non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75"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本件を対応するか、割り切る（運用対応）のか、別途、相談・検討が必要</a:t>
              </a:r>
            </a:p>
          </p:txBody>
        </p:sp>
        <p:sp>
          <p:nvSpPr>
            <p:cNvPr id="73" name="テキスト ボックス 72">
              <a:extLst>
                <a:ext uri="{FF2B5EF4-FFF2-40B4-BE49-F238E27FC236}">
                  <a16:creationId xmlns:a16="http://schemas.microsoft.com/office/drawing/2014/main" id="{A4CC7AD3-46E3-ECE9-995E-008E624DE137}"/>
                </a:ext>
              </a:extLst>
            </p:cNvPr>
            <p:cNvSpPr txBox="1"/>
            <p:nvPr/>
          </p:nvSpPr>
          <p:spPr>
            <a:xfrm>
              <a:off x="7700456" y="4530474"/>
              <a:ext cx="2416047" cy="242374"/>
            </a:xfrm>
            <a:prstGeom prst="rect">
              <a:avLst/>
            </a:prstGeom>
            <a:noFill/>
          </p:spPr>
          <p:txBody>
            <a:bodyPr wrap="none" rtlCol="0">
              <a:spAutoFit/>
            </a:bodyPr>
            <a:lstStyle/>
            <a:p>
              <a:r>
                <a:rPr lang="ja-JP" altLang="en-US" sz="975" b="1" u="sng" dirty="0">
                  <a:solidFill>
                    <a:prstClr val="black"/>
                  </a:solidFill>
                  <a:latin typeface="Meiryo UI" panose="020B0604030504040204" pitchFamily="50" charset="-128"/>
                  <a:ea typeface="Meiryo UI" panose="020B0604030504040204" pitchFamily="50" charset="-128"/>
                </a:rPr>
                <a:t>廃止オーダを投入（番ポ申請キー情報付）</a:t>
              </a:r>
            </a:p>
          </p:txBody>
        </p:sp>
      </p:grpSp>
      <p:sp>
        <p:nvSpPr>
          <p:cNvPr id="7" name="テキスト ボックス 6">
            <a:extLst>
              <a:ext uri="{FF2B5EF4-FFF2-40B4-BE49-F238E27FC236}">
                <a16:creationId xmlns:a16="http://schemas.microsoft.com/office/drawing/2014/main" id="{5FA816AD-0071-5424-0FE7-7917E2F3EBDA}"/>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spTree>
    <p:extLst>
      <p:ext uri="{BB962C8B-B14F-4D97-AF65-F5344CB8AC3E}">
        <p14:creationId xmlns:p14="http://schemas.microsoft.com/office/powerpoint/2010/main" val="2108865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１．　開発背景</a:t>
            </a:r>
          </a:p>
          <a:p>
            <a:r>
              <a:rPr lang="ja-JP" altLang="en-US" dirty="0"/>
              <a:t>　</a:t>
            </a:r>
            <a:r>
              <a:rPr lang="ja-JP" altLang="en-US" sz="1050" dirty="0">
                <a:solidFill>
                  <a:prstClr val="black"/>
                </a:solidFill>
                <a:latin typeface="Meiryo UI" panose="020B0604030504040204" pitchFamily="50" charset="-128"/>
                <a:ea typeface="Meiryo UI" panose="020B0604030504040204" pitchFamily="50" charset="-128"/>
              </a:rPr>
              <a:t>番号ポータビリティ（以下、番ポ）は、</a:t>
            </a:r>
            <a:r>
              <a:rPr lang="en-US" altLang="ja-JP" sz="1050" dirty="0">
                <a:solidFill>
                  <a:prstClr val="black"/>
                </a:solidFill>
                <a:latin typeface="Meiryo UI" panose="020B0604030504040204" pitchFamily="50" charset="-128"/>
                <a:ea typeface="Meiryo UI" panose="020B0604030504040204" pitchFamily="50" charset="-128"/>
              </a:rPr>
              <a:t>NTT</a:t>
            </a:r>
            <a:r>
              <a:rPr lang="ja-JP" altLang="en-US" sz="1050" dirty="0">
                <a:solidFill>
                  <a:prstClr val="black"/>
                </a:solidFill>
                <a:latin typeface="Meiryo UI" panose="020B0604030504040204" pitchFamily="50" charset="-128"/>
                <a:ea typeface="Meiryo UI" panose="020B0604030504040204" pitchFamily="50" charset="-128"/>
              </a:rPr>
              <a:t>東西</a:t>
            </a:r>
            <a:r>
              <a:rPr lang="en-US" altLang="ja-JP" sz="1050" dirty="0">
                <a:solidFill>
                  <a:prstClr val="black"/>
                </a:solidFill>
                <a:latin typeface="Meiryo UI" panose="020B0604030504040204" pitchFamily="50" charset="-128"/>
                <a:ea typeface="Meiryo UI" panose="020B0604030504040204" pitchFamily="50" charset="-128"/>
              </a:rPr>
              <a:t>PSTN</a:t>
            </a:r>
            <a:r>
              <a:rPr lang="ja-JP" altLang="en-US" sz="1050" dirty="0">
                <a:solidFill>
                  <a:prstClr val="black"/>
                </a:solidFill>
                <a:latin typeface="Meiryo UI" panose="020B0604030504040204" pitchFamily="50" charset="-128"/>
                <a:ea typeface="Meiryo UI" panose="020B0604030504040204" pitchFamily="50" charset="-128"/>
              </a:rPr>
              <a:t>ネイティブ番号帯からの片方向番ポのみが対象となっており、アクセス</a:t>
            </a:r>
            <a:r>
              <a:rPr lang="en-US" altLang="ja-JP" sz="1050" dirty="0">
                <a:solidFill>
                  <a:prstClr val="black"/>
                </a:solidFill>
                <a:latin typeface="Meiryo UI" panose="020B0604030504040204" pitchFamily="50" charset="-128"/>
                <a:ea typeface="Meiryo UI" panose="020B0604030504040204" pitchFamily="50" charset="-128"/>
              </a:rPr>
              <a:t>PF</a:t>
            </a:r>
            <a:r>
              <a:rPr lang="ja-JP" altLang="en-US" sz="1050" dirty="0">
                <a:solidFill>
                  <a:prstClr val="black"/>
                </a:solidFill>
                <a:latin typeface="Meiryo UI" panose="020B0604030504040204" pitchFamily="50" charset="-128"/>
                <a:ea typeface="Meiryo UI" panose="020B0604030504040204" pitchFamily="50" charset="-128"/>
              </a:rPr>
              <a:t>は</a:t>
            </a:r>
            <a:r>
              <a:rPr lang="en-US" altLang="ja-JP" sz="1050" dirty="0">
                <a:solidFill>
                  <a:prstClr val="black"/>
                </a:solidFill>
                <a:latin typeface="Meiryo UI" panose="020B0604030504040204" pitchFamily="50" charset="-128"/>
                <a:ea typeface="Meiryo UI" panose="020B0604030504040204" pitchFamily="50" charset="-128"/>
              </a:rPr>
              <a:t>NTT</a:t>
            </a:r>
            <a:r>
              <a:rPr lang="ja-JP" altLang="en-US" sz="1050" dirty="0">
                <a:solidFill>
                  <a:prstClr val="black"/>
                </a:solidFill>
                <a:latin typeface="Meiryo UI" panose="020B0604030504040204" pitchFamily="50" charset="-128"/>
                <a:ea typeface="Meiryo UI" panose="020B0604030504040204" pitchFamily="50" charset="-128"/>
              </a:rPr>
              <a:t>東西</a:t>
            </a:r>
            <a:r>
              <a:rPr lang="en-US" altLang="ja-JP" sz="1050" dirty="0">
                <a:solidFill>
                  <a:prstClr val="black"/>
                </a:solidFill>
                <a:latin typeface="Meiryo UI" panose="020B0604030504040204" pitchFamily="50" charset="-128"/>
                <a:ea typeface="Meiryo UI" panose="020B0604030504040204" pitchFamily="50" charset="-128"/>
              </a:rPr>
              <a:t>PSTN</a:t>
            </a:r>
            <a:r>
              <a:rPr lang="ja-JP" altLang="en-US" sz="1050" dirty="0">
                <a:solidFill>
                  <a:prstClr val="black"/>
                </a:solidFill>
                <a:latin typeface="Meiryo UI" panose="020B0604030504040204" pitchFamily="50" charset="-128"/>
                <a:ea typeface="Meiryo UI" panose="020B0604030504040204" pitchFamily="50" charset="-128"/>
              </a:rPr>
              <a:t>ネイティブ番号帯の番ポ工事依頼のみが可能であった</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rPr>
              <a:t>　本開発では</a:t>
            </a:r>
            <a:r>
              <a:rPr lang="ja-JP" altLang="en-US" sz="1050" dirty="0">
                <a:solidFill>
                  <a:prstClr val="black"/>
                </a:solidFill>
                <a:latin typeface="Meiryo UI" panose="020B0604030504040204" pitchFamily="50" charset="-128"/>
                <a:ea typeface="Meiryo UI" panose="020B0604030504040204" pitchFamily="50" charset="-128"/>
              </a:rPr>
              <a:t>現状の片方向番号ポに加え、</a:t>
            </a:r>
            <a:r>
              <a:rPr lang="en-US" altLang="ja-JP" sz="1050" dirty="0">
                <a:solidFill>
                  <a:prstClr val="black"/>
                </a:solidFill>
                <a:latin typeface="Meiryo UI" panose="020B0604030504040204" pitchFamily="50" charset="-128"/>
                <a:ea typeface="Meiryo UI" panose="020B0604030504040204" pitchFamily="50" charset="-128"/>
              </a:rPr>
              <a:t>NTT</a:t>
            </a:r>
            <a:r>
              <a:rPr lang="ja-JP" altLang="en-US" sz="1050" dirty="0">
                <a:solidFill>
                  <a:prstClr val="black"/>
                </a:solidFill>
                <a:latin typeface="Meiryo UI" panose="020B0604030504040204" pitchFamily="50" charset="-128"/>
                <a:ea typeface="Meiryo UI" panose="020B0604030504040204" pitchFamily="50" charset="-128"/>
              </a:rPr>
              <a:t>東西ひかりネイティブ番号帯および他事業者ネイティブ番号帯からの番ポも可能とする（双方向番ポ）</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rPr>
              <a:t>　またアクセス</a:t>
            </a:r>
            <a:r>
              <a:rPr lang="en-US" altLang="ja-JP" dirty="0">
                <a:solidFill>
                  <a:prstClr val="black"/>
                </a:solidFill>
              </a:rPr>
              <a:t>PF</a:t>
            </a:r>
            <a:r>
              <a:rPr lang="ja-JP" altLang="en-US" dirty="0">
                <a:solidFill>
                  <a:prstClr val="black"/>
                </a:solidFill>
              </a:rPr>
              <a:t>では</a:t>
            </a:r>
            <a:r>
              <a:rPr lang="en-US" altLang="ja-JP" sz="1050" dirty="0">
                <a:solidFill>
                  <a:prstClr val="black"/>
                </a:solidFill>
                <a:latin typeface="Meiryo UI" panose="020B0604030504040204" pitchFamily="50" charset="-128"/>
                <a:ea typeface="Meiryo UI" panose="020B0604030504040204" pitchFamily="50" charset="-128"/>
              </a:rPr>
              <a:t>NTT</a:t>
            </a:r>
            <a:r>
              <a:rPr lang="ja-JP" altLang="en-US" sz="1050" dirty="0">
                <a:solidFill>
                  <a:prstClr val="black"/>
                </a:solidFill>
                <a:latin typeface="Meiryo UI" panose="020B0604030504040204" pitchFamily="50" charset="-128"/>
                <a:ea typeface="Meiryo UI" panose="020B0604030504040204" pitchFamily="50" charset="-128"/>
              </a:rPr>
              <a:t>東西</a:t>
            </a:r>
            <a:r>
              <a:rPr lang="en-US" altLang="ja-JP" sz="1050" dirty="0">
                <a:solidFill>
                  <a:prstClr val="black"/>
                </a:solidFill>
                <a:latin typeface="Meiryo UI" panose="020B0604030504040204" pitchFamily="50" charset="-128"/>
                <a:ea typeface="Meiryo UI" panose="020B0604030504040204" pitchFamily="50" charset="-128"/>
              </a:rPr>
              <a:t>PSTN</a:t>
            </a:r>
            <a:r>
              <a:rPr lang="ja-JP" altLang="en-US" sz="1050" dirty="0">
                <a:solidFill>
                  <a:prstClr val="black"/>
                </a:solidFill>
                <a:latin typeface="Meiryo UI" panose="020B0604030504040204" pitchFamily="50" charset="-128"/>
                <a:ea typeface="Meiryo UI" panose="020B0604030504040204" pitchFamily="50" charset="-128"/>
              </a:rPr>
              <a:t>ネイティブ番号帯の番ポ工事依頼に加え、</a:t>
            </a:r>
            <a:r>
              <a:rPr lang="en-US" altLang="ja-JP" sz="1050" dirty="0">
                <a:solidFill>
                  <a:prstClr val="black"/>
                </a:solidFill>
                <a:latin typeface="Meiryo UI" panose="020B0604030504040204" pitchFamily="50" charset="-128"/>
                <a:ea typeface="Meiryo UI" panose="020B0604030504040204" pitchFamily="50" charset="-128"/>
              </a:rPr>
              <a:t>NTT</a:t>
            </a:r>
            <a:r>
              <a:rPr lang="ja-JP" altLang="en-US" sz="1050" dirty="0">
                <a:solidFill>
                  <a:prstClr val="black"/>
                </a:solidFill>
                <a:latin typeface="Meiryo UI" panose="020B0604030504040204" pitchFamily="50" charset="-128"/>
                <a:ea typeface="Meiryo UI" panose="020B0604030504040204" pitchFamily="50" charset="-128"/>
              </a:rPr>
              <a:t>東西ひかりネイティブ番号帯および他事業者ネイティブ番号帯の番ポ工事依頼を可能とする</a:t>
            </a:r>
            <a:endParaRPr lang="en-US" altLang="ja-JP" sz="1050" dirty="0">
              <a:solidFill>
                <a:prstClr val="black"/>
              </a:solidFill>
              <a:latin typeface="Meiryo UI" panose="020B0604030504040204" pitchFamily="50" charset="-128"/>
              <a:ea typeface="Meiryo UI" panose="020B0604030504040204" pitchFamily="50" charset="-128"/>
            </a:endParaRPr>
          </a:p>
          <a:p>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50244740"/>
              </p:ext>
            </p:extLst>
          </p:nvPr>
        </p:nvGraphicFramePr>
        <p:xfrm>
          <a:off x="190110" y="1766179"/>
          <a:ext cx="12455999" cy="954907"/>
        </p:xfrm>
        <a:graphic>
          <a:graphicData uri="http://schemas.openxmlformats.org/drawingml/2006/table">
            <a:tbl>
              <a:tblPr firstRow="1" bandRow="1">
                <a:tableStyleId>{5940675A-B579-460E-94D1-54222C63F5DA}</a:tableStyleId>
              </a:tblPr>
              <a:tblGrid>
                <a:gridCol w="6228001">
                  <a:extLst>
                    <a:ext uri="{9D8B030D-6E8A-4147-A177-3AD203B41FA5}">
                      <a16:colId xmlns:a16="http://schemas.microsoft.com/office/drawing/2014/main" val="20000"/>
                    </a:ext>
                  </a:extLst>
                </a:gridCol>
                <a:gridCol w="6227998">
                  <a:extLst>
                    <a:ext uri="{9D8B030D-6E8A-4147-A177-3AD203B41FA5}">
                      <a16:colId xmlns:a16="http://schemas.microsoft.com/office/drawing/2014/main" val="20001"/>
                    </a:ext>
                  </a:extLst>
                </a:gridCol>
              </a:tblGrid>
              <a:tr h="273293">
                <a:tc>
                  <a:txBody>
                    <a:bodyPr/>
                    <a:lstStyle/>
                    <a:p>
                      <a:pPr marL="0" marR="0" lvl="0" indent="0" algn="ctr" defTabSz="990600" rtl="0" eaLnBrk="1" fontAlgn="ctr" latinLnBrk="0" hangingPunct="1">
                        <a:lnSpc>
                          <a:spcPct val="100000"/>
                        </a:lnSpc>
                        <a:spcBef>
                          <a:spcPct val="20000"/>
                        </a:spcBef>
                        <a:spcAft>
                          <a:spcPct val="0"/>
                        </a:spcAft>
                        <a:buClrTx/>
                        <a:buSzTx/>
                        <a:buFontTx/>
                        <a:buNone/>
                        <a:tabLst/>
                        <a:defRPr/>
                      </a:pPr>
                      <a:r>
                        <a:rPr kumimoji="1" lang="ja-JP" altLang="en-US" sz="1000" dirty="0">
                          <a:latin typeface="+mn-ea"/>
                          <a:ea typeface="+mn-ea"/>
                        </a:rPr>
                        <a:t>現状</a:t>
                      </a:r>
                    </a:p>
                  </a:txBody>
                  <a:tcPr marL="90000" marR="90000" marT="46800" marB="46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mn-ea"/>
                          <a:ea typeface="+mn-ea"/>
                          <a:cs typeface="Meiryo UI" panose="020B0604030504040204" pitchFamily="50" charset="-128"/>
                        </a:rPr>
                        <a:t>開発後</a:t>
                      </a:r>
                    </a:p>
                  </a:txBody>
                  <a:tcPr marL="90000" marR="90000" marT="46800" marB="468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674153">
                <a:tc>
                  <a:txBody>
                    <a:bodyPr/>
                    <a:lstStyle>
                      <a:lvl1pPr algn="l" defTabSz="990600">
                        <a:spcBef>
                          <a:spcPct val="20000"/>
                        </a:spcBef>
                        <a:defRPr kumimoji="1" sz="2100">
                          <a:solidFill>
                            <a:schemeClr val="tx1"/>
                          </a:solidFill>
                          <a:latin typeface="Times New Roman" pitchFamily="18" charset="0"/>
                          <a:ea typeface="ＭＳ Ｐゴシック" pitchFamily="50" charset="-128"/>
                        </a:defRPr>
                      </a:lvl1pPr>
                      <a:lvl2pPr marL="534988" algn="l" defTabSz="990600">
                        <a:spcBef>
                          <a:spcPct val="20000"/>
                        </a:spcBef>
                        <a:defRPr kumimoji="1" sz="1900">
                          <a:solidFill>
                            <a:schemeClr val="tx1"/>
                          </a:solidFill>
                          <a:latin typeface="Times New Roman" pitchFamily="18" charset="0"/>
                          <a:ea typeface="ＭＳ Ｐゴシック" pitchFamily="50" charset="-128"/>
                        </a:defRPr>
                      </a:lvl2pPr>
                      <a:lvl3pPr marL="1023938" algn="l" defTabSz="990600">
                        <a:spcBef>
                          <a:spcPct val="20000"/>
                        </a:spcBef>
                        <a:defRPr kumimoji="1" sz="1600">
                          <a:solidFill>
                            <a:schemeClr val="tx1"/>
                          </a:solidFill>
                          <a:latin typeface="Times New Roman" pitchFamily="18" charset="0"/>
                          <a:ea typeface="ＭＳ Ｐゴシック" pitchFamily="50" charset="-128"/>
                        </a:defRPr>
                      </a:lvl3pPr>
                      <a:lvl4pPr marL="1485900" algn="l" defTabSz="990600">
                        <a:spcBef>
                          <a:spcPct val="20000"/>
                        </a:spcBef>
                        <a:defRPr kumimoji="1" sz="1300">
                          <a:solidFill>
                            <a:schemeClr val="tx1"/>
                          </a:solidFill>
                          <a:latin typeface="Times New Roman" pitchFamily="18" charset="0"/>
                          <a:ea typeface="ＭＳ Ｐゴシック" pitchFamily="50" charset="-128"/>
                        </a:defRPr>
                      </a:lvl4pPr>
                      <a:lvl5pPr marL="1981200" algn="l" defTabSz="990600">
                        <a:spcBef>
                          <a:spcPct val="20000"/>
                        </a:spcBef>
                        <a:defRPr kumimoji="1" sz="1300">
                          <a:solidFill>
                            <a:schemeClr val="tx1"/>
                          </a:solidFill>
                          <a:latin typeface="Times New Roman" pitchFamily="18" charset="0"/>
                          <a:ea typeface="ＭＳ Ｐゴシック" pitchFamily="50"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9pPr>
                    </a:lstStyle>
                    <a:p>
                      <a:r>
                        <a:rPr kumimoji="1" lang="ja-JP" altLang="en-US" sz="1000" dirty="0">
                          <a:solidFill>
                            <a:schemeClr val="tx1"/>
                          </a:solidFill>
                          <a:latin typeface="Meiryo UI" panose="020B0604030504040204" pitchFamily="50" charset="-128"/>
                          <a:ea typeface="Meiryo UI" panose="020B0604030504040204" pitchFamily="50" charset="-128"/>
                        </a:rPr>
                        <a:t>・番ポは、</a:t>
                      </a:r>
                      <a:r>
                        <a:rPr kumimoji="1" lang="en-US" altLang="ja-JP" sz="1000" dirty="0">
                          <a:solidFill>
                            <a:schemeClr val="tx1"/>
                          </a:solidFill>
                          <a:latin typeface="Meiryo UI" panose="020B0604030504040204" pitchFamily="50" charset="-128"/>
                          <a:ea typeface="Meiryo UI" panose="020B0604030504040204" pitchFamily="50" charset="-128"/>
                        </a:rPr>
                        <a:t>NTT</a:t>
                      </a:r>
                      <a:r>
                        <a:rPr kumimoji="1" lang="ja-JP" altLang="en-US" sz="1000" dirty="0">
                          <a:solidFill>
                            <a:schemeClr val="tx1"/>
                          </a:solidFill>
                          <a:latin typeface="Meiryo UI" panose="020B0604030504040204" pitchFamily="50" charset="-128"/>
                          <a:ea typeface="Meiryo UI" panose="020B0604030504040204" pitchFamily="50" charset="-128"/>
                        </a:rPr>
                        <a:t>東西</a:t>
                      </a:r>
                      <a:r>
                        <a:rPr kumimoji="1" lang="en-US" altLang="ja-JP" sz="1000" dirty="0">
                          <a:solidFill>
                            <a:schemeClr val="tx1"/>
                          </a:solidFill>
                          <a:latin typeface="Meiryo UI" panose="020B0604030504040204" pitchFamily="50" charset="-128"/>
                          <a:ea typeface="Meiryo UI" panose="020B0604030504040204" pitchFamily="50" charset="-128"/>
                        </a:rPr>
                        <a:t>PSTN</a:t>
                      </a:r>
                      <a:r>
                        <a:rPr kumimoji="1" lang="ja-JP" altLang="en-US" sz="1000" dirty="0">
                          <a:solidFill>
                            <a:schemeClr val="tx1"/>
                          </a:solidFill>
                          <a:latin typeface="Meiryo UI" panose="020B0604030504040204" pitchFamily="50" charset="-128"/>
                          <a:ea typeface="Meiryo UI" panose="020B0604030504040204" pitchFamily="50" charset="-128"/>
                        </a:rPr>
                        <a:t>ネイティブ番号帯からの番ポのみが対象となっている（片方向番ポ）</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・アクセス</a:t>
                      </a:r>
                      <a:r>
                        <a:rPr kumimoji="1" lang="en-US" altLang="ja-JP" sz="1000" dirty="0">
                          <a:solidFill>
                            <a:schemeClr val="tx1"/>
                          </a:solidFill>
                          <a:latin typeface="Meiryo UI" panose="020B0604030504040204" pitchFamily="50" charset="-128"/>
                          <a:ea typeface="Meiryo UI" panose="020B0604030504040204" pitchFamily="50" charset="-128"/>
                        </a:rPr>
                        <a:t>PF</a:t>
                      </a:r>
                      <a:r>
                        <a:rPr kumimoji="1" lang="ja-JP" altLang="en-US" sz="1000" dirty="0">
                          <a:solidFill>
                            <a:schemeClr val="tx1"/>
                          </a:solidFill>
                          <a:latin typeface="Meiryo UI" panose="020B0604030504040204" pitchFamily="50" charset="-128"/>
                          <a:ea typeface="Meiryo UI" panose="020B0604030504040204" pitchFamily="50" charset="-128"/>
                        </a:rPr>
                        <a:t>は、</a:t>
                      </a:r>
                      <a:r>
                        <a:rPr kumimoji="1" lang="en-US" altLang="ja-JP" sz="1000" dirty="0">
                          <a:solidFill>
                            <a:schemeClr val="tx1"/>
                          </a:solidFill>
                          <a:latin typeface="Meiryo UI" panose="020B0604030504040204" pitchFamily="50" charset="-128"/>
                          <a:ea typeface="Meiryo UI" panose="020B0604030504040204" pitchFamily="50" charset="-128"/>
                        </a:rPr>
                        <a:t>NTT</a:t>
                      </a:r>
                      <a:r>
                        <a:rPr kumimoji="1" lang="ja-JP" altLang="en-US" sz="1000" dirty="0">
                          <a:solidFill>
                            <a:schemeClr val="tx1"/>
                          </a:solidFill>
                          <a:latin typeface="Meiryo UI" panose="020B0604030504040204" pitchFamily="50" charset="-128"/>
                          <a:ea typeface="Meiryo UI" panose="020B0604030504040204" pitchFamily="50" charset="-128"/>
                        </a:rPr>
                        <a:t>東西</a:t>
                      </a:r>
                      <a:r>
                        <a:rPr kumimoji="1" lang="en-US" altLang="ja-JP" sz="1000" dirty="0">
                          <a:solidFill>
                            <a:schemeClr val="tx1"/>
                          </a:solidFill>
                          <a:latin typeface="Meiryo UI" panose="020B0604030504040204" pitchFamily="50" charset="-128"/>
                          <a:ea typeface="Meiryo UI" panose="020B0604030504040204" pitchFamily="50" charset="-128"/>
                        </a:rPr>
                        <a:t>PSTN</a:t>
                      </a:r>
                      <a:r>
                        <a:rPr kumimoji="1" lang="ja-JP" altLang="en-US" sz="1000" dirty="0">
                          <a:solidFill>
                            <a:schemeClr val="tx1"/>
                          </a:solidFill>
                          <a:latin typeface="Meiryo UI" panose="020B0604030504040204" pitchFamily="50" charset="-128"/>
                          <a:ea typeface="Meiryo UI" panose="020B0604030504040204" pitchFamily="50" charset="-128"/>
                        </a:rPr>
                        <a:t>ネイティブ番号帯の番ポ工事依頼が可能である</a:t>
                      </a:r>
                    </a:p>
                  </a:txBody>
                  <a:tcPr marL="36000" marR="36000" marT="36007" marB="36007"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lvl1pPr algn="l" defTabSz="990600">
                        <a:spcBef>
                          <a:spcPct val="20000"/>
                        </a:spcBef>
                        <a:defRPr kumimoji="1" sz="2100">
                          <a:solidFill>
                            <a:schemeClr val="tx1"/>
                          </a:solidFill>
                          <a:latin typeface="Times New Roman" pitchFamily="18" charset="0"/>
                          <a:ea typeface="ＭＳ Ｐゴシック" pitchFamily="50" charset="-128"/>
                        </a:defRPr>
                      </a:lvl1pPr>
                      <a:lvl2pPr marL="534988" algn="l" defTabSz="990600">
                        <a:spcBef>
                          <a:spcPct val="20000"/>
                        </a:spcBef>
                        <a:defRPr kumimoji="1" sz="1900">
                          <a:solidFill>
                            <a:schemeClr val="tx1"/>
                          </a:solidFill>
                          <a:latin typeface="Times New Roman" pitchFamily="18" charset="0"/>
                          <a:ea typeface="ＭＳ Ｐゴシック" pitchFamily="50" charset="-128"/>
                        </a:defRPr>
                      </a:lvl2pPr>
                      <a:lvl3pPr marL="1023938" algn="l" defTabSz="990600">
                        <a:spcBef>
                          <a:spcPct val="20000"/>
                        </a:spcBef>
                        <a:defRPr kumimoji="1" sz="1600">
                          <a:solidFill>
                            <a:schemeClr val="tx1"/>
                          </a:solidFill>
                          <a:latin typeface="Times New Roman" pitchFamily="18" charset="0"/>
                          <a:ea typeface="ＭＳ Ｐゴシック" pitchFamily="50" charset="-128"/>
                        </a:defRPr>
                      </a:lvl3pPr>
                      <a:lvl4pPr marL="1485900" algn="l" defTabSz="990600">
                        <a:spcBef>
                          <a:spcPct val="20000"/>
                        </a:spcBef>
                        <a:defRPr kumimoji="1" sz="1300">
                          <a:solidFill>
                            <a:schemeClr val="tx1"/>
                          </a:solidFill>
                          <a:latin typeface="Times New Roman" pitchFamily="18" charset="0"/>
                          <a:ea typeface="ＭＳ Ｐゴシック" pitchFamily="50" charset="-128"/>
                        </a:defRPr>
                      </a:lvl4pPr>
                      <a:lvl5pPr marL="1981200" algn="l" defTabSz="990600">
                        <a:spcBef>
                          <a:spcPct val="20000"/>
                        </a:spcBef>
                        <a:defRPr kumimoji="1" sz="1300">
                          <a:solidFill>
                            <a:schemeClr val="tx1"/>
                          </a:solidFill>
                          <a:latin typeface="Times New Roman" pitchFamily="18" charset="0"/>
                          <a:ea typeface="ＭＳ Ｐゴシック" pitchFamily="50"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pitchFamily="50" charset="-128"/>
                        </a:defRPr>
                      </a:lvl9pPr>
                    </a:lstStyle>
                    <a:p>
                      <a:pPr marL="80963" marR="0" lvl="0" indent="-80963" algn="l" defTabSz="990600" rtl="0" eaLnBrk="1" fontAlgn="base" latinLnBrk="0" hangingPunct="1">
                        <a:lnSpc>
                          <a:spcPct val="100000"/>
                        </a:lnSpc>
                        <a:spcBef>
                          <a:spcPts val="0"/>
                        </a:spcBef>
                        <a:spcAft>
                          <a:spcPct val="0"/>
                        </a:spcAft>
                        <a:buClrTx/>
                        <a:buSzTx/>
                        <a:buFont typeface="Arial" panose="020B0604020202020204" pitchFamily="34" charset="0"/>
                        <a:buNone/>
                        <a:tabLst/>
                        <a:defRPr/>
                      </a:pPr>
                      <a:r>
                        <a:rPr lang="ja-JP" altLang="en-US" sz="1000" dirty="0">
                          <a:solidFill>
                            <a:prstClr val="black"/>
                          </a:solidFill>
                          <a:latin typeface="Meiryo UI" panose="020B0604030504040204" pitchFamily="50" charset="-128"/>
                          <a:ea typeface="Meiryo UI" panose="020B0604030504040204" pitchFamily="50" charset="-128"/>
                        </a:rPr>
                        <a:t>・現状の片方向番号ポに加え、</a:t>
                      </a:r>
                      <a:r>
                        <a:rPr lang="en-US" altLang="ja-JP" sz="1000" dirty="0">
                          <a:solidFill>
                            <a:prstClr val="black"/>
                          </a:solidFill>
                          <a:latin typeface="Meiryo UI" panose="020B0604030504040204" pitchFamily="50" charset="-128"/>
                          <a:ea typeface="Meiryo UI" panose="020B0604030504040204" pitchFamily="50" charset="-128"/>
                        </a:rPr>
                        <a:t>NTT</a:t>
                      </a:r>
                      <a:r>
                        <a:rPr lang="ja-JP" altLang="en-US" sz="1000" dirty="0">
                          <a:solidFill>
                            <a:prstClr val="black"/>
                          </a:solidFill>
                          <a:latin typeface="Meiryo UI" panose="020B0604030504040204" pitchFamily="50" charset="-128"/>
                          <a:ea typeface="Meiryo UI" panose="020B0604030504040204" pitchFamily="50" charset="-128"/>
                        </a:rPr>
                        <a:t>東西ひかりネイティブ番号帯および他事業者ネイティブ番号帯からの</a:t>
                      </a:r>
                      <a:endParaRPr lang="en-US" altLang="ja-JP" sz="1000" dirty="0">
                        <a:solidFill>
                          <a:prstClr val="black"/>
                        </a:solidFill>
                        <a:latin typeface="Meiryo UI" panose="020B0604030504040204" pitchFamily="50" charset="-128"/>
                        <a:ea typeface="Meiryo UI" panose="020B0604030504040204" pitchFamily="50" charset="-128"/>
                      </a:endParaRPr>
                    </a:p>
                    <a:p>
                      <a:pPr marL="80963" marR="0" lvl="0" indent="-80963" algn="l" defTabSz="990600" rtl="0" eaLnBrk="1" fontAlgn="base" latinLnBrk="0" hangingPunct="1">
                        <a:lnSpc>
                          <a:spcPct val="100000"/>
                        </a:lnSpc>
                        <a:spcBef>
                          <a:spcPts val="0"/>
                        </a:spcBef>
                        <a:spcAft>
                          <a:spcPct val="0"/>
                        </a:spcAft>
                        <a:buClrTx/>
                        <a:buSzTx/>
                        <a:buFont typeface="Arial" panose="020B0604020202020204" pitchFamily="34" charset="0"/>
                        <a:buNone/>
                        <a:tabLst/>
                        <a:defRPr/>
                      </a:pPr>
                      <a:r>
                        <a:rPr lang="ja-JP" altLang="en-US" sz="1000" dirty="0">
                          <a:solidFill>
                            <a:prstClr val="black"/>
                          </a:solidFill>
                          <a:latin typeface="Meiryo UI" panose="020B0604030504040204" pitchFamily="50" charset="-128"/>
                          <a:ea typeface="Meiryo UI" panose="020B0604030504040204" pitchFamily="50" charset="-128"/>
                        </a:rPr>
                        <a:t>　番ポも可能とする（双方向番ポ）</a:t>
                      </a:r>
                      <a:endParaRPr lang="en-US" altLang="ja-JP" sz="1000" dirty="0">
                        <a:solidFill>
                          <a:prstClr val="black"/>
                        </a:solidFill>
                        <a:latin typeface="Meiryo UI" panose="020B0604030504040204" pitchFamily="50" charset="-128"/>
                        <a:ea typeface="Meiryo UI" panose="020B0604030504040204" pitchFamily="50" charset="-128"/>
                      </a:endParaRPr>
                    </a:p>
                    <a:p>
                      <a:pPr marL="80963" marR="0" lvl="0" indent="-80963" algn="l" defTabSz="990600" rtl="0" eaLnBrk="1" fontAlgn="base" latinLnBrk="0" hangingPunct="1">
                        <a:lnSpc>
                          <a:spcPct val="100000"/>
                        </a:lnSpc>
                        <a:spcBef>
                          <a:spcPts val="0"/>
                        </a:spcBef>
                        <a:spcAft>
                          <a:spcPct val="0"/>
                        </a:spcAft>
                        <a:buClrTx/>
                        <a:buSzTx/>
                        <a:buFont typeface="Arial" panose="020B0604020202020204" pitchFamily="34" charset="0"/>
                        <a:buNone/>
                        <a:tabLst/>
                        <a:defRPr/>
                      </a:pPr>
                      <a:r>
                        <a:rPr lang="ja-JP" altLang="en-US" sz="1000" dirty="0">
                          <a:solidFill>
                            <a:prstClr val="black"/>
                          </a:solidFill>
                          <a:latin typeface="Meiryo UI" panose="020B0604030504040204" pitchFamily="50" charset="-128"/>
                          <a:ea typeface="Meiryo UI" panose="020B0604030504040204" pitchFamily="50" charset="-128"/>
                        </a:rPr>
                        <a:t>・アクセス</a:t>
                      </a:r>
                      <a:r>
                        <a:rPr lang="en-US" altLang="ja-JP" sz="1000" dirty="0">
                          <a:solidFill>
                            <a:prstClr val="black"/>
                          </a:solidFill>
                          <a:latin typeface="Meiryo UI" panose="020B0604030504040204" pitchFamily="50" charset="-128"/>
                          <a:ea typeface="Meiryo UI" panose="020B0604030504040204" pitchFamily="50" charset="-128"/>
                        </a:rPr>
                        <a:t>PF</a:t>
                      </a:r>
                      <a:r>
                        <a:rPr lang="ja-JP" altLang="en-US" sz="1000" dirty="0">
                          <a:solidFill>
                            <a:prstClr val="black"/>
                          </a:solidFill>
                          <a:latin typeface="Meiryo UI" panose="020B0604030504040204" pitchFamily="50" charset="-128"/>
                          <a:ea typeface="Meiryo UI" panose="020B0604030504040204" pitchFamily="50" charset="-128"/>
                        </a:rPr>
                        <a:t>は、</a:t>
                      </a:r>
                      <a:r>
                        <a:rPr lang="en-US" altLang="ja-JP" sz="1000" dirty="0">
                          <a:solidFill>
                            <a:prstClr val="black"/>
                          </a:solidFill>
                          <a:latin typeface="Meiryo UI" panose="020B0604030504040204" pitchFamily="50" charset="-128"/>
                          <a:ea typeface="Meiryo UI" panose="020B0604030504040204" pitchFamily="50" charset="-128"/>
                        </a:rPr>
                        <a:t>NTT</a:t>
                      </a:r>
                      <a:r>
                        <a:rPr lang="ja-JP" altLang="en-US" sz="1000" dirty="0">
                          <a:solidFill>
                            <a:prstClr val="black"/>
                          </a:solidFill>
                          <a:latin typeface="Meiryo UI" panose="020B0604030504040204" pitchFamily="50" charset="-128"/>
                          <a:ea typeface="Meiryo UI" panose="020B0604030504040204" pitchFamily="50" charset="-128"/>
                        </a:rPr>
                        <a:t>東西</a:t>
                      </a:r>
                      <a:r>
                        <a:rPr lang="en-US" altLang="ja-JP" sz="1000" dirty="0">
                          <a:solidFill>
                            <a:prstClr val="black"/>
                          </a:solidFill>
                          <a:latin typeface="Meiryo UI" panose="020B0604030504040204" pitchFamily="50" charset="-128"/>
                          <a:ea typeface="Meiryo UI" panose="020B0604030504040204" pitchFamily="50" charset="-128"/>
                        </a:rPr>
                        <a:t>PSTN</a:t>
                      </a:r>
                      <a:r>
                        <a:rPr lang="ja-JP" altLang="en-US" sz="1000" dirty="0">
                          <a:solidFill>
                            <a:prstClr val="black"/>
                          </a:solidFill>
                          <a:latin typeface="Meiryo UI" panose="020B0604030504040204" pitchFamily="50" charset="-128"/>
                          <a:ea typeface="Meiryo UI" panose="020B0604030504040204" pitchFamily="50" charset="-128"/>
                        </a:rPr>
                        <a:t>ネイティブ番号帯の番ポ工事依頼に加え、</a:t>
                      </a:r>
                      <a:r>
                        <a:rPr lang="en-US" altLang="ja-JP" sz="1000" dirty="0">
                          <a:solidFill>
                            <a:prstClr val="black"/>
                          </a:solidFill>
                          <a:latin typeface="Meiryo UI" panose="020B0604030504040204" pitchFamily="50" charset="-128"/>
                          <a:ea typeface="Meiryo UI" panose="020B0604030504040204" pitchFamily="50" charset="-128"/>
                        </a:rPr>
                        <a:t>NTT</a:t>
                      </a:r>
                      <a:r>
                        <a:rPr lang="ja-JP" altLang="en-US" sz="1000" dirty="0">
                          <a:solidFill>
                            <a:prstClr val="black"/>
                          </a:solidFill>
                          <a:latin typeface="Meiryo UI" panose="020B0604030504040204" pitchFamily="50" charset="-128"/>
                          <a:ea typeface="Meiryo UI" panose="020B0604030504040204" pitchFamily="50" charset="-128"/>
                        </a:rPr>
                        <a:t>東西ひかりネイティブ番号帯および</a:t>
                      </a:r>
                      <a:endParaRPr lang="en-US" altLang="ja-JP" sz="1000" dirty="0">
                        <a:solidFill>
                          <a:prstClr val="black"/>
                        </a:solidFill>
                        <a:latin typeface="Meiryo UI" panose="020B0604030504040204" pitchFamily="50" charset="-128"/>
                        <a:ea typeface="Meiryo UI" panose="020B0604030504040204" pitchFamily="50" charset="-128"/>
                      </a:endParaRPr>
                    </a:p>
                    <a:p>
                      <a:pPr marL="80963" marR="0" lvl="0" indent="-80963" algn="l" defTabSz="990600" rtl="0" eaLnBrk="1" fontAlgn="base" latinLnBrk="0" hangingPunct="1">
                        <a:lnSpc>
                          <a:spcPct val="100000"/>
                        </a:lnSpc>
                        <a:spcBef>
                          <a:spcPts val="0"/>
                        </a:spcBef>
                        <a:spcAft>
                          <a:spcPct val="0"/>
                        </a:spcAft>
                        <a:buClrTx/>
                        <a:buSzTx/>
                        <a:buFont typeface="Arial" panose="020B0604020202020204" pitchFamily="34" charset="0"/>
                        <a:buNone/>
                        <a:tabLst/>
                        <a:defRPr/>
                      </a:pPr>
                      <a:r>
                        <a:rPr lang="ja-JP" altLang="en-US" sz="1000" dirty="0">
                          <a:solidFill>
                            <a:prstClr val="black"/>
                          </a:solidFill>
                          <a:latin typeface="Meiryo UI" panose="020B0604030504040204" pitchFamily="50" charset="-128"/>
                          <a:ea typeface="Meiryo UI" panose="020B0604030504040204" pitchFamily="50" charset="-128"/>
                        </a:rPr>
                        <a:t>　他事業者ネイティブ番号帯の番ポ工事依頼を可能とする</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7" marB="36007"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スライド番号プレースホルダー 1">
            <a:extLst>
              <a:ext uri="{FF2B5EF4-FFF2-40B4-BE49-F238E27FC236}">
                <a16:creationId xmlns:a16="http://schemas.microsoft.com/office/drawing/2014/main" id="{B9C5BA05-4332-D3C1-5F59-F778FE8AE9FB}"/>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2</a:t>
            </a:fld>
            <a:endParaRPr lang="en-US" altLang="ja-JP" dirty="0"/>
          </a:p>
        </p:txBody>
      </p:sp>
      <p:pic>
        <p:nvPicPr>
          <p:cNvPr id="3" name="図 2" descr="ダイアグラム&#10;&#10;自動的に生成された説明">
            <a:extLst>
              <a:ext uri="{FF2B5EF4-FFF2-40B4-BE49-F238E27FC236}">
                <a16:creationId xmlns:a16="http://schemas.microsoft.com/office/drawing/2014/main" id="{DECF745C-3D63-2687-A4EE-27F377184D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0" y="2943205"/>
            <a:ext cx="12456000" cy="5940660"/>
          </a:xfrm>
          <a:prstGeom prst="rect">
            <a:avLst/>
          </a:prstGeom>
        </p:spPr>
      </p:pic>
    </p:spTree>
    <p:extLst>
      <p:ext uri="{BB962C8B-B14F-4D97-AF65-F5344CB8AC3E}">
        <p14:creationId xmlns:p14="http://schemas.microsoft.com/office/powerpoint/2010/main" val="2311446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全体概要（開発機能（３／４））</a:t>
            </a:r>
          </a:p>
          <a:p>
            <a:r>
              <a:rPr lang="ja-JP" altLang="en-US" dirty="0"/>
              <a:t>　本開発における要件一覧と影響機能部を以下に示す</a:t>
            </a:r>
          </a:p>
        </p:txBody>
      </p:sp>
      <p:sp>
        <p:nvSpPr>
          <p:cNvPr id="3" name="スライド番号プレースホルダー 1">
            <a:extLst>
              <a:ext uri="{FF2B5EF4-FFF2-40B4-BE49-F238E27FC236}">
                <a16:creationId xmlns:a16="http://schemas.microsoft.com/office/drawing/2014/main" id="{844F8607-CC09-2354-DDAD-95271E7FEFF1}"/>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20</a:t>
            </a:fld>
            <a:endParaRPr lang="en-US" altLang="ja-JP" dirty="0"/>
          </a:p>
        </p:txBody>
      </p:sp>
      <p:sp>
        <p:nvSpPr>
          <p:cNvPr id="8" name="テキスト ボックス 7">
            <a:extLst>
              <a:ext uri="{FF2B5EF4-FFF2-40B4-BE49-F238E27FC236}">
                <a16:creationId xmlns:a16="http://schemas.microsoft.com/office/drawing/2014/main" id="{652AC217-ADAE-75CF-B4A2-03A6E68BD15D}"/>
              </a:ext>
            </a:extLst>
          </p:cNvPr>
          <p:cNvSpPr txBox="1"/>
          <p:nvPr/>
        </p:nvSpPr>
        <p:spPr>
          <a:xfrm>
            <a:off x="10173483" y="7684767"/>
            <a:ext cx="1696545" cy="246221"/>
          </a:xfrm>
          <a:prstGeom prst="rect">
            <a:avLst/>
          </a:prstGeom>
          <a:noFill/>
        </p:spPr>
        <p:txBody>
          <a:bodyPr wrap="none" lIns="36000" rIns="36000" rtlCol="0" anchor="ctr" anchorCtr="0">
            <a:spAutoFit/>
          </a:bodyPr>
          <a:lstStyle/>
          <a:p>
            <a:pPr algn="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○：対象－：対象外</a:t>
            </a:r>
          </a:p>
        </p:txBody>
      </p:sp>
      <p:graphicFrame>
        <p:nvGraphicFramePr>
          <p:cNvPr id="4" name="Group 567">
            <a:extLst>
              <a:ext uri="{FF2B5EF4-FFF2-40B4-BE49-F238E27FC236}">
                <a16:creationId xmlns:a16="http://schemas.microsoft.com/office/drawing/2014/main" id="{918428E7-2D39-20B7-60A8-00B120822242}"/>
              </a:ext>
            </a:extLst>
          </p:cNvPr>
          <p:cNvGraphicFramePr>
            <a:graphicFrameLocks noGrp="1"/>
          </p:cNvGraphicFramePr>
          <p:nvPr>
            <p:extLst>
              <p:ext uri="{D42A27DB-BD31-4B8C-83A1-F6EECF244321}">
                <p14:modId xmlns:p14="http://schemas.microsoft.com/office/powerpoint/2010/main" val="1336207292"/>
              </p:ext>
            </p:extLst>
          </p:nvPr>
        </p:nvGraphicFramePr>
        <p:xfrm>
          <a:off x="928193" y="2146641"/>
          <a:ext cx="10945215" cy="5462271"/>
        </p:xfrm>
        <a:graphic>
          <a:graphicData uri="http://schemas.openxmlformats.org/drawingml/2006/table">
            <a:tbl>
              <a:tblPr/>
              <a:tblGrid>
                <a:gridCol w="413446">
                  <a:extLst>
                    <a:ext uri="{9D8B030D-6E8A-4147-A177-3AD203B41FA5}">
                      <a16:colId xmlns:a16="http://schemas.microsoft.com/office/drawing/2014/main" val="20000"/>
                    </a:ext>
                  </a:extLst>
                </a:gridCol>
                <a:gridCol w="1197503">
                  <a:extLst>
                    <a:ext uri="{9D8B030D-6E8A-4147-A177-3AD203B41FA5}">
                      <a16:colId xmlns:a16="http://schemas.microsoft.com/office/drawing/2014/main" val="20002"/>
                    </a:ext>
                  </a:extLst>
                </a:gridCol>
                <a:gridCol w="653308">
                  <a:extLst>
                    <a:ext uri="{9D8B030D-6E8A-4147-A177-3AD203B41FA5}">
                      <a16:colId xmlns:a16="http://schemas.microsoft.com/office/drawing/2014/main" val="1304154233"/>
                    </a:ext>
                  </a:extLst>
                </a:gridCol>
                <a:gridCol w="693909">
                  <a:extLst>
                    <a:ext uri="{9D8B030D-6E8A-4147-A177-3AD203B41FA5}">
                      <a16:colId xmlns:a16="http://schemas.microsoft.com/office/drawing/2014/main" val="3451889304"/>
                    </a:ext>
                  </a:extLst>
                </a:gridCol>
                <a:gridCol w="330726">
                  <a:extLst>
                    <a:ext uri="{9D8B030D-6E8A-4147-A177-3AD203B41FA5}">
                      <a16:colId xmlns:a16="http://schemas.microsoft.com/office/drawing/2014/main" val="1557585135"/>
                    </a:ext>
                  </a:extLst>
                </a:gridCol>
                <a:gridCol w="5192981">
                  <a:extLst>
                    <a:ext uri="{9D8B030D-6E8A-4147-A177-3AD203B41FA5}">
                      <a16:colId xmlns:a16="http://schemas.microsoft.com/office/drawing/2014/main" val="20003"/>
                    </a:ext>
                  </a:extLst>
                </a:gridCol>
                <a:gridCol w="410557">
                  <a:extLst>
                    <a:ext uri="{9D8B030D-6E8A-4147-A177-3AD203B41FA5}">
                      <a16:colId xmlns:a16="http://schemas.microsoft.com/office/drawing/2014/main" val="20004"/>
                    </a:ext>
                  </a:extLst>
                </a:gridCol>
                <a:gridCol w="410557">
                  <a:extLst>
                    <a:ext uri="{9D8B030D-6E8A-4147-A177-3AD203B41FA5}">
                      <a16:colId xmlns:a16="http://schemas.microsoft.com/office/drawing/2014/main" val="20005"/>
                    </a:ext>
                  </a:extLst>
                </a:gridCol>
                <a:gridCol w="410557">
                  <a:extLst>
                    <a:ext uri="{9D8B030D-6E8A-4147-A177-3AD203B41FA5}">
                      <a16:colId xmlns:a16="http://schemas.microsoft.com/office/drawing/2014/main" val="20006"/>
                    </a:ext>
                  </a:extLst>
                </a:gridCol>
                <a:gridCol w="410557">
                  <a:extLst>
                    <a:ext uri="{9D8B030D-6E8A-4147-A177-3AD203B41FA5}">
                      <a16:colId xmlns:a16="http://schemas.microsoft.com/office/drawing/2014/main" val="20007"/>
                    </a:ext>
                  </a:extLst>
                </a:gridCol>
                <a:gridCol w="410557">
                  <a:extLst>
                    <a:ext uri="{9D8B030D-6E8A-4147-A177-3AD203B41FA5}">
                      <a16:colId xmlns:a16="http://schemas.microsoft.com/office/drawing/2014/main" val="20008"/>
                    </a:ext>
                  </a:extLst>
                </a:gridCol>
                <a:gridCol w="410557">
                  <a:extLst>
                    <a:ext uri="{9D8B030D-6E8A-4147-A177-3AD203B41FA5}">
                      <a16:colId xmlns:a16="http://schemas.microsoft.com/office/drawing/2014/main" val="20009"/>
                    </a:ext>
                  </a:extLst>
                </a:gridCol>
              </a:tblGrid>
              <a:tr h="260222">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grid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要件</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hMerge="1">
                  <a:txBody>
                    <a:bodyPr/>
                    <a:lstStyle/>
                    <a:p>
                      <a:endParaRPr kumimoji="1" lang="ja-JP" altLang="en-US"/>
                    </a:p>
                  </a:txBody>
                  <a:tcPr>
                    <a:lnL w="9525" cap="flat" cmpd="sng" algn="ctr">
                      <a:solidFill>
                        <a:schemeClr val="tx1"/>
                      </a:solidFill>
                      <a:prstDash val="solid"/>
                      <a:round/>
                      <a:headEnd type="none" w="med" len="med"/>
                      <a:tailEnd type="none" w="med" len="med"/>
                    </a:lnL>
                  </a:tcPr>
                </a:tc>
                <a:tc rowSpan="2" hMerge="1">
                  <a:txBody>
                    <a:bodyPr/>
                    <a:lstStyle/>
                    <a:p>
                      <a:endParaRPr kumimoji="1" lang="ja-JP" altLang="en-US"/>
                    </a:p>
                  </a:txBody>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説明</a:t>
                      </a:r>
                      <a:endParaRPr kumimoji="1" lang="en-US" altLang="ja-JP" sz="1000" b="0" i="0" u="none" strike="noStrike" cap="none" normalizeH="0" baseline="0" dirty="0">
                        <a:ln>
                          <a:noFill/>
                        </a:ln>
                        <a:solidFill>
                          <a:schemeClr val="tx1"/>
                        </a:solidFill>
                        <a:effectLst/>
                        <a:latin typeface="+mj-ea"/>
                        <a:ea typeface="+mj-ea"/>
                      </a:endParaRPr>
                    </a:p>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実現内容サマリ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gridSpan="6">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n-ea"/>
                          <a:ea typeface="+mn-ea"/>
                        </a:rPr>
                        <a:t>影響機能部</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t"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603874">
                <a:tc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3"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オーダ</a:t>
                      </a:r>
                      <a:br>
                        <a:rPr kumimoji="1" lang="en-US" altLang="ja-JP" sz="1000" b="0" i="0" u="none" strike="noStrike" cap="none" normalizeH="0" baseline="0" dirty="0">
                          <a:ln>
                            <a:noFill/>
                          </a:ln>
                          <a:solidFill>
                            <a:schemeClr val="tx1"/>
                          </a:solidFill>
                          <a:effectLst/>
                          <a:latin typeface="+mj-ea"/>
                          <a:ea typeface="+mj-ea"/>
                        </a:rPr>
                      </a:br>
                      <a:r>
                        <a:rPr kumimoji="1" lang="ja-JP" altLang="en-US" sz="1000" b="0" i="0" u="none" strike="noStrike" cap="none" normalizeH="0" baseline="0" dirty="0">
                          <a:ln>
                            <a:noFill/>
                          </a:ln>
                          <a:solidFill>
                            <a:schemeClr val="tx1"/>
                          </a:solidFill>
                          <a:effectLst/>
                          <a:latin typeface="+mj-ea"/>
                          <a:ea typeface="+mj-ea"/>
                        </a:rPr>
                        <a:t>制御</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統合</a:t>
                      </a:r>
                      <a:r>
                        <a:rPr kumimoji="1" lang="en-US" altLang="ja-JP" sz="1000" b="0" i="0" u="none" strike="noStrike" cap="none" normalizeH="0" baseline="0" dirty="0">
                          <a:ln>
                            <a:noFill/>
                          </a:ln>
                          <a:solidFill>
                            <a:schemeClr val="tx1"/>
                          </a:solidFill>
                          <a:effectLst/>
                          <a:latin typeface="+mj-ea"/>
                          <a:ea typeface="+mj-ea"/>
                        </a:rPr>
                        <a:t>HHC</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設備連携</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情報配信</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mj-ea"/>
                          <a:ea typeface="+mj-ea"/>
                        </a:rPr>
                        <a:t>納期情報</a:t>
                      </a:r>
                      <a:br>
                        <a:rPr kumimoji="1" lang="en-US" altLang="zh-TW" sz="1000" b="0" i="0" u="none" strike="noStrike" cap="none" normalizeH="0" baseline="0" dirty="0">
                          <a:ln>
                            <a:noFill/>
                          </a:ln>
                          <a:solidFill>
                            <a:schemeClr val="tx1"/>
                          </a:solidFill>
                          <a:effectLst/>
                          <a:latin typeface="+mj-ea"/>
                          <a:ea typeface="+mj-ea"/>
                        </a:rPr>
                      </a:br>
                      <a:r>
                        <a:rPr kumimoji="1" lang="zh-TW" altLang="en-US" sz="1000" b="0" i="0" u="none" strike="noStrike" cap="none" normalizeH="0" baseline="0" dirty="0">
                          <a:ln>
                            <a:noFill/>
                          </a:ln>
                          <a:solidFill>
                            <a:schemeClr val="tx1"/>
                          </a:solidFill>
                          <a:effectLst/>
                          <a:latin typeface="+mj-ea"/>
                          <a:ea typeface="+mj-ea"/>
                        </a:rPr>
                        <a:t>管理</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mj-ea"/>
                          <a:ea typeface="+mj-ea"/>
                        </a:rPr>
                        <a:t>個体管理</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1212046">
                <a:tc rowSpan="4">
                  <a:txBody>
                    <a:bodyPr/>
                    <a:lstStyle/>
                    <a:p>
                      <a:pPr marL="0" marR="0" lvl="0" indent="0" algn="r" defTabSz="9906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1</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p>
                      <a:r>
                        <a:rPr kumimoji="1" lang="ja-JP" altLang="en-US" sz="1000" dirty="0">
                          <a:solidFill>
                            <a:schemeClr val="tx1"/>
                          </a:solidFill>
                          <a:latin typeface="+mn-ea"/>
                          <a:ea typeface="+mn-ea"/>
                        </a:rPr>
                        <a:t>他事業者ネイティブ</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番号・ひかりネイティブ</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番号のポートイン／</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ポートアウト工事を</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可能にする対応</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4">
                  <a:txBody>
                    <a:bodyPr/>
                    <a:lstStyle/>
                    <a:p>
                      <a:r>
                        <a:rPr kumimoji="1" lang="ja-JP" altLang="en-US" sz="1000" dirty="0">
                          <a:latin typeface="+mn-ea"/>
                          <a:ea typeface="+mn-ea"/>
                          <a:cs typeface="Meiryo UI" panose="020B0604030504040204" pitchFamily="50" charset="-128"/>
                        </a:rPr>
                        <a:t>ひかり電話</a:t>
                      </a:r>
                      <a:br>
                        <a:rPr kumimoji="1" lang="en-US" altLang="ja-JP" sz="1000" dirty="0">
                          <a:latin typeface="+mn-ea"/>
                          <a:ea typeface="+mn-ea"/>
                          <a:cs typeface="Meiryo UI" panose="020B0604030504040204" pitchFamily="50" charset="-128"/>
                        </a:rPr>
                      </a:br>
                      <a:r>
                        <a:rPr kumimoji="1" lang="ja-JP" altLang="en-US" sz="1000" dirty="0">
                          <a:latin typeface="+mn-ea"/>
                          <a:ea typeface="+mn-ea"/>
                          <a:cs typeface="Meiryo UI" panose="020B0604030504040204" pitchFamily="50" charset="-128"/>
                        </a:rPr>
                        <a:t>ポートイン</a:t>
                      </a:r>
                      <a:endParaRPr kumimoji="1" lang="ja-JP" altLang="en-US" sz="1000" dirty="0">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indent="0"/>
                      <a:r>
                        <a:rPr kumimoji="1" lang="en-US" altLang="ja-JP" sz="1000" dirty="0">
                          <a:latin typeface="+mn-ea"/>
                          <a:ea typeface="+mn-ea"/>
                        </a:rPr>
                        <a:t>IF</a:t>
                      </a:r>
                      <a:r>
                        <a:rPr kumimoji="1" lang="ja-JP" altLang="en-US" sz="1000" dirty="0">
                          <a:latin typeface="+mn-ea"/>
                          <a:ea typeface="+mn-ea"/>
                        </a:rPr>
                        <a:t>対応</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ア</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有派遣工事</a:t>
                      </a:r>
                      <a:r>
                        <a:rPr kumimoji="1" lang="en-US" altLang="ja-JP" sz="1000" dirty="0">
                          <a:solidFill>
                            <a:schemeClr val="tx1"/>
                          </a:solidFill>
                          <a:latin typeface="+mn-ea"/>
                          <a:ea typeface="+mn-ea"/>
                        </a:rPr>
                        <a:t>】</a:t>
                      </a:r>
                    </a:p>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から</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に番ポ工事依頼を流通可能とする</a:t>
                      </a:r>
                      <a:endParaRPr kumimoji="1" lang="en-US" altLang="ja-JP" sz="1000" dirty="0">
                        <a:solidFill>
                          <a:schemeClr val="tx1"/>
                        </a:solidFill>
                        <a:latin typeface="+mn-ea"/>
                        <a:ea typeface="+mn-ea"/>
                      </a:endParaRPr>
                    </a:p>
                    <a:p>
                      <a:pPr marL="60325" marR="0" lvl="0" indent="-60325"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err="1">
                          <a:solidFill>
                            <a:schemeClr val="tx1"/>
                          </a:solidFill>
                          <a:latin typeface="+mn-ea"/>
                          <a:ea typeface="+mn-ea"/>
                        </a:rPr>
                        <a:t>、</a:t>
                      </a:r>
                      <a:r>
                        <a:rPr kumimoji="1" lang="ja-JP" altLang="en-US" sz="1000" dirty="0">
                          <a:solidFill>
                            <a:schemeClr val="tx1"/>
                          </a:solidFill>
                          <a:latin typeface="+mn-ea"/>
                          <a:ea typeface="+mn-ea"/>
                        </a:rPr>
                        <a:t>番号取得事業者の連絡先情報等を受信可能とする</a:t>
                      </a:r>
                      <a:endParaRPr kumimoji="1" lang="en-US" altLang="ja-JP" sz="1000" dirty="0">
                        <a:solidFill>
                          <a:schemeClr val="tx1"/>
                        </a:solidFill>
                        <a:latin typeface="+mn-ea"/>
                        <a:ea typeface="+mn-ea"/>
                      </a:endParaRPr>
                    </a:p>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から番ポ工事結果を受信可能とする</a:t>
                      </a:r>
                      <a:endParaRPr kumimoji="1" lang="en-US" altLang="ja-JP" sz="1000" dirty="0">
                        <a:solidFill>
                          <a:schemeClr val="tx1"/>
                        </a:solidFill>
                        <a:latin typeface="+mn-ea"/>
                        <a:ea typeface="+mn-ea"/>
                      </a:endParaRPr>
                    </a:p>
                    <a:p>
                      <a:pPr marL="50800" marR="0" lvl="0" indent="-50800"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a:t>
                      </a:r>
                      <a:r>
                        <a:rPr kumimoji="1" lang="en-US" altLang="ja-JP" sz="1000" b="0" i="0" baseline="0" dirty="0">
                          <a:solidFill>
                            <a:schemeClr val="tx1"/>
                          </a:solidFill>
                          <a:latin typeface="+mn-ea"/>
                          <a:ea typeface="+mn-ea"/>
                        </a:rPr>
                        <a:t>BB-CASTAR</a:t>
                      </a:r>
                      <a:r>
                        <a:rPr kumimoji="1" lang="ja-JP" altLang="en-US" sz="1000" b="0" i="0" baseline="0" dirty="0">
                          <a:solidFill>
                            <a:schemeClr val="tx1"/>
                          </a:solidFill>
                          <a:latin typeface="+mn-ea"/>
                          <a:ea typeface="+mn-ea"/>
                        </a:rPr>
                        <a:t>から流通した</a:t>
                      </a:r>
                      <a:r>
                        <a:rPr kumimoji="1" lang="en-US" altLang="ja-JP" sz="1000" b="0" i="0" baseline="0" dirty="0">
                          <a:solidFill>
                            <a:schemeClr val="tx1"/>
                          </a:solidFill>
                          <a:latin typeface="+mn-ea"/>
                          <a:ea typeface="+mn-ea"/>
                        </a:rPr>
                        <a:t>BB-CASTAR</a:t>
                      </a:r>
                      <a:r>
                        <a:rPr kumimoji="1" lang="ja-JP" altLang="en-US" sz="1000" b="0" i="0" baseline="0" dirty="0">
                          <a:solidFill>
                            <a:schemeClr val="tx1"/>
                          </a:solidFill>
                          <a:latin typeface="+mn-ea"/>
                          <a:ea typeface="+mn-ea"/>
                        </a:rPr>
                        <a:t>処理結果コードを通建システム向けの既存コード値にマッピングし、</a:t>
                      </a: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から通建システムに</a:t>
                      </a:r>
                      <a:r>
                        <a:rPr kumimoji="1" lang="zh-TW" altLang="en-US" sz="1000" b="0" i="0" baseline="0" dirty="0">
                          <a:solidFill>
                            <a:schemeClr val="tx1"/>
                          </a:solidFill>
                          <a:latin typeface="+mn-ea"/>
                          <a:ea typeface="+mn-ea"/>
                        </a:rPr>
                        <a:t>光</a:t>
                      </a:r>
                      <a:r>
                        <a:rPr kumimoji="1" lang="en-US" altLang="zh-TW" sz="1000" b="0" i="0" baseline="0" dirty="0">
                          <a:solidFill>
                            <a:schemeClr val="tx1"/>
                          </a:solidFill>
                          <a:latin typeface="+mn-ea"/>
                          <a:ea typeface="+mn-ea"/>
                        </a:rPr>
                        <a:t>SO</a:t>
                      </a:r>
                      <a:r>
                        <a:rPr kumimoji="1" lang="zh-TW" altLang="en-US" sz="1000" b="0" i="0" baseline="0" dirty="0">
                          <a:solidFill>
                            <a:schemeClr val="tx1"/>
                          </a:solidFill>
                          <a:latin typeface="+mn-ea"/>
                          <a:ea typeface="+mn-ea"/>
                        </a:rPr>
                        <a:t>完了情報</a:t>
                      </a:r>
                      <a:r>
                        <a:rPr kumimoji="1" lang="ja-JP" altLang="en-US" sz="1000" b="0" i="0" baseline="0" dirty="0">
                          <a:solidFill>
                            <a:schemeClr val="tx1"/>
                          </a:solidFill>
                          <a:latin typeface="+mn-ea"/>
                          <a:ea typeface="+mn-ea"/>
                        </a:rPr>
                        <a:t>で流通可能とする</a:t>
                      </a:r>
                      <a:endParaRPr kumimoji="1" lang="en-US" altLang="ja-JP" sz="1000" b="0" i="0" baseline="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8930154"/>
                  </a:ext>
                </a:extLst>
              </a:tr>
              <a:tr h="13762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sz="1050" dirty="0">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イ</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無派遣工事</a:t>
                      </a:r>
                      <a:r>
                        <a:rPr kumimoji="1" lang="en-US" altLang="ja-JP" sz="1000" dirty="0">
                          <a:solidFill>
                            <a:schemeClr val="tx1"/>
                          </a:solidFill>
                          <a:latin typeface="+mn-ea"/>
                          <a:ea typeface="+mn-ea"/>
                        </a:rPr>
                        <a:t>】</a:t>
                      </a:r>
                    </a:p>
                    <a:p>
                      <a:pPr marL="55563" marR="0" lvl="0" indent="-5556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・オーダ制御から</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に番ポ工事依頼を流通可能とする（</a:t>
                      </a:r>
                      <a:r>
                        <a:rPr lang="ja-JP" altLang="en-US" sz="1000" dirty="0">
                          <a:solidFill>
                            <a:schemeClr val="tx1"/>
                          </a:solidFill>
                          <a:latin typeface="+mn-ea"/>
                          <a:ea typeface="+mn-ea"/>
                        </a:rPr>
                        <a:t>既存の東西</a:t>
                      </a:r>
                      <a:r>
                        <a:rPr lang="en-US" altLang="ja-JP" sz="1000" dirty="0">
                          <a:solidFill>
                            <a:schemeClr val="tx1"/>
                          </a:solidFill>
                          <a:latin typeface="+mn-ea"/>
                          <a:ea typeface="+mn-ea"/>
                        </a:rPr>
                        <a:t>PSTN</a:t>
                      </a:r>
                      <a:r>
                        <a:rPr lang="ja-JP" altLang="en-US" sz="1000" dirty="0">
                          <a:solidFill>
                            <a:schemeClr val="tx1"/>
                          </a:solidFill>
                          <a:latin typeface="+mn-ea"/>
                          <a:ea typeface="+mn-ea"/>
                        </a:rPr>
                        <a:t>番号帯の番ポ工事依頼の依頼先を統合</a:t>
                      </a:r>
                      <a:r>
                        <a:rPr lang="en-US" altLang="ja-JP" sz="1000" dirty="0">
                          <a:solidFill>
                            <a:schemeClr val="tx1"/>
                          </a:solidFill>
                          <a:latin typeface="+mn-ea"/>
                          <a:ea typeface="+mn-ea"/>
                        </a:rPr>
                        <a:t>HHC</a:t>
                      </a:r>
                      <a:r>
                        <a:rPr lang="ja-JP" altLang="en-US" sz="1000" dirty="0">
                          <a:solidFill>
                            <a:schemeClr val="tx1"/>
                          </a:solidFill>
                          <a:latin typeface="+mn-ea"/>
                          <a:ea typeface="+mn-ea"/>
                        </a:rPr>
                        <a:t>から</a:t>
                      </a:r>
                      <a:r>
                        <a:rPr lang="en-US" altLang="ja-JP" sz="1000" dirty="0">
                          <a:solidFill>
                            <a:schemeClr val="tx1"/>
                          </a:solidFill>
                          <a:latin typeface="+mn-ea"/>
                          <a:ea typeface="+mn-ea"/>
                        </a:rPr>
                        <a:t>BB-CASTAR</a:t>
                      </a:r>
                      <a:r>
                        <a:rPr lang="ja-JP" altLang="en-US" sz="1000" dirty="0">
                          <a:solidFill>
                            <a:schemeClr val="tx1"/>
                          </a:solidFill>
                          <a:latin typeface="+mn-ea"/>
                          <a:ea typeface="+mn-ea"/>
                        </a:rPr>
                        <a:t>に変更する）</a:t>
                      </a:r>
                      <a:endParaRPr kumimoji="1" lang="en-US" altLang="ja-JP" sz="1000" dirty="0">
                        <a:solidFill>
                          <a:schemeClr val="tx1"/>
                        </a:solidFill>
                        <a:latin typeface="+mn-ea"/>
                        <a:ea typeface="+mn-ea"/>
                      </a:endParaRPr>
                    </a:p>
                    <a:p>
                      <a:pPr marL="50800" marR="0" lvl="0" indent="-50800"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・オーダ制御は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、番号取得事業者の連絡先情報を</a:t>
                      </a:r>
                      <a:endParaRPr kumimoji="1" lang="en-US" altLang="ja-JP" sz="1000" dirty="0">
                        <a:solidFill>
                          <a:schemeClr val="tx1"/>
                        </a:solidFill>
                        <a:latin typeface="+mn-ea"/>
                        <a:ea typeface="+mn-ea"/>
                      </a:endParaRPr>
                    </a:p>
                    <a:p>
                      <a:pPr marL="50800" marR="0" lvl="0" indent="-50800"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 受信可能とする</a:t>
                      </a:r>
                      <a:endParaRPr kumimoji="1" lang="en-US" altLang="ja-JP" sz="1000" dirty="0">
                        <a:solidFill>
                          <a:schemeClr val="tx1"/>
                        </a:solidFill>
                        <a:latin typeface="+mn-ea"/>
                        <a:ea typeface="+mn-ea"/>
                      </a:endParaRPr>
                    </a:p>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・オーダ制御は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から番ポ工事結果を受信可能とする</a:t>
                      </a:r>
                      <a:endParaRPr kumimoji="1" lang="en-US" altLang="ja-JP" sz="1000" dirty="0">
                        <a:solidFill>
                          <a:schemeClr val="tx1"/>
                        </a:solidFill>
                        <a:latin typeface="+mn-ea"/>
                        <a:ea typeface="+mn-ea"/>
                      </a:endParaRPr>
                    </a:p>
                    <a:p>
                      <a:pPr marL="50800" marR="0" lvl="0" indent="-50800"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a:t>
                      </a:r>
                      <a:r>
                        <a:rPr kumimoji="1" lang="en-US" altLang="ja-JP" sz="1000" b="0" i="0" baseline="0" dirty="0">
                          <a:solidFill>
                            <a:schemeClr val="tx1"/>
                          </a:solidFill>
                          <a:latin typeface="+mn-ea"/>
                          <a:ea typeface="+mn-ea"/>
                        </a:rPr>
                        <a:t>BB-CASTAR</a:t>
                      </a:r>
                      <a:r>
                        <a:rPr kumimoji="1" lang="ja-JP" altLang="en-US" sz="1000" b="0" i="0" baseline="0" dirty="0">
                          <a:solidFill>
                            <a:schemeClr val="tx1"/>
                          </a:solidFill>
                          <a:latin typeface="+mn-ea"/>
                          <a:ea typeface="+mn-ea"/>
                        </a:rPr>
                        <a:t>から流通した</a:t>
                      </a:r>
                      <a:r>
                        <a:rPr kumimoji="1" lang="en-US" altLang="ja-JP" sz="1000" b="0" i="0" baseline="0" dirty="0">
                          <a:solidFill>
                            <a:schemeClr val="tx1"/>
                          </a:solidFill>
                          <a:latin typeface="+mn-ea"/>
                          <a:ea typeface="+mn-ea"/>
                        </a:rPr>
                        <a:t>BB-CASTAR</a:t>
                      </a:r>
                      <a:r>
                        <a:rPr kumimoji="1" lang="ja-JP" altLang="en-US" sz="1000" b="0" i="0" baseline="0" dirty="0">
                          <a:solidFill>
                            <a:schemeClr val="tx1"/>
                          </a:solidFill>
                          <a:latin typeface="+mn-ea"/>
                          <a:ea typeface="+mn-ea"/>
                        </a:rPr>
                        <a:t>処理結果コードを通建システム向けの既存コード値にマッピングし、</a:t>
                      </a:r>
                      <a:r>
                        <a:rPr kumimoji="1" lang="ja-JP" altLang="en-US" sz="1000" dirty="0">
                          <a:solidFill>
                            <a:schemeClr val="tx1"/>
                          </a:solidFill>
                          <a:latin typeface="+mn-ea"/>
                          <a:ea typeface="+mn-ea"/>
                        </a:rPr>
                        <a:t>オーダ制御から通建システムにアクセス</a:t>
                      </a:r>
                      <a:r>
                        <a:rPr kumimoji="1" lang="en-US" altLang="ja-JP" sz="1000" dirty="0">
                          <a:solidFill>
                            <a:schemeClr val="tx1"/>
                          </a:solidFill>
                          <a:latin typeface="+mn-ea"/>
                          <a:ea typeface="+mn-ea"/>
                        </a:rPr>
                        <a:t>PF</a:t>
                      </a:r>
                      <a:r>
                        <a:rPr kumimoji="1" lang="ja-JP" altLang="en-US" sz="1000" dirty="0">
                          <a:solidFill>
                            <a:schemeClr val="tx1"/>
                          </a:solidFill>
                          <a:latin typeface="+mn-ea"/>
                          <a:ea typeface="+mn-ea"/>
                        </a:rPr>
                        <a:t>完了情報で流通可能とする</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5793355"/>
                  </a:ext>
                </a:extLst>
              </a:tr>
              <a:tr h="13499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r>
                        <a:rPr kumimoji="1" lang="ja-JP" altLang="en-US" sz="1000" dirty="0">
                          <a:latin typeface="+mn-ea"/>
                          <a:ea typeface="+mn-ea"/>
                        </a:rPr>
                        <a:t>画面対応</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ウ</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有派遣工事</a:t>
                      </a:r>
                      <a:r>
                        <a:rPr kumimoji="1" lang="en-US" altLang="ja-JP" sz="1000" dirty="0">
                          <a:solidFill>
                            <a:schemeClr val="tx1"/>
                          </a:solidFill>
                          <a:latin typeface="+mn-ea"/>
                          <a:ea typeface="+mn-ea"/>
                        </a:rPr>
                        <a:t>】</a:t>
                      </a:r>
                    </a:p>
                    <a:p>
                      <a:pPr marL="55563" marR="0" lvl="0" indent="-5556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a:t>
                      </a:r>
                      <a:r>
                        <a:rPr kumimoji="1" lang="en-US" altLang="ja-JP" sz="1000" dirty="0">
                          <a:solidFill>
                            <a:schemeClr val="tx1"/>
                          </a:solidFill>
                          <a:latin typeface="+mn-ea"/>
                          <a:ea typeface="+mn-ea"/>
                        </a:rPr>
                        <a:t>SO</a:t>
                      </a:r>
                      <a:r>
                        <a:rPr kumimoji="1" lang="ja-JP" altLang="en-US" sz="1000" dirty="0">
                          <a:solidFill>
                            <a:schemeClr val="tx1"/>
                          </a:solidFill>
                          <a:latin typeface="+mn-ea"/>
                          <a:ea typeface="+mn-ea"/>
                        </a:rPr>
                        <a:t>情報確認</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ひかり電話画面から</a:t>
                      </a:r>
                      <a:r>
                        <a:rPr lang="ja-JP" altLang="en-US" sz="1000" dirty="0">
                          <a:solidFill>
                            <a:schemeClr val="tx1"/>
                          </a:solidFill>
                          <a:latin typeface="+mn-ea"/>
                          <a:ea typeface="+mn-ea"/>
                        </a:rPr>
                        <a:t>新規画面（</a:t>
                      </a:r>
                      <a:r>
                        <a:rPr kumimoji="1" lang="ja-JP" altLang="en-US" sz="1000" dirty="0">
                          <a:solidFill>
                            <a:schemeClr val="tx1"/>
                          </a:solidFill>
                          <a:latin typeface="+mn-ea"/>
                          <a:ea typeface="+mn-ea"/>
                        </a:rPr>
                        <a:t>番ポ自動工事結果参照画面）への遷移を可能とする</a:t>
                      </a:r>
                      <a:endParaRPr kumimoji="1" lang="en-US" altLang="ja-JP" sz="1000" dirty="0">
                        <a:solidFill>
                          <a:schemeClr val="tx1"/>
                        </a:solidFill>
                        <a:latin typeface="+mn-ea"/>
                        <a:ea typeface="+mn-ea"/>
                      </a:endParaRPr>
                    </a:p>
                    <a:p>
                      <a:pPr marL="46038" marR="0" lvl="0" indent="-46038"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の</a:t>
                      </a:r>
                      <a:r>
                        <a:rPr lang="ja-JP" altLang="en-US" sz="1000" dirty="0">
                          <a:solidFill>
                            <a:schemeClr val="tx1"/>
                          </a:solidFill>
                          <a:latin typeface="+mn-ea"/>
                          <a:ea typeface="+mn-ea"/>
                        </a:rPr>
                        <a:t>新規画面（番ポ自動工事結果参照画面）</a:t>
                      </a:r>
                      <a:r>
                        <a:rPr kumimoji="1" lang="ja-JP" altLang="en-US" sz="1000" dirty="0">
                          <a:solidFill>
                            <a:schemeClr val="tx1"/>
                          </a:solidFill>
                          <a:latin typeface="+mn-ea"/>
                          <a:ea typeface="+mn-ea"/>
                        </a:rPr>
                        <a:t>に、</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、番号取得事業者の連絡先情報等、番ポ工事結果を表示可能とする（最大</a:t>
                      </a:r>
                      <a:r>
                        <a:rPr kumimoji="1" lang="en-US" altLang="ja-JP" sz="1000" dirty="0">
                          <a:solidFill>
                            <a:schemeClr val="tx1"/>
                          </a:solidFill>
                          <a:latin typeface="+mn-ea"/>
                          <a:ea typeface="+mn-ea"/>
                        </a:rPr>
                        <a:t>300</a:t>
                      </a:r>
                      <a:r>
                        <a:rPr kumimoji="1" lang="ja-JP" altLang="en-US" sz="1000" dirty="0">
                          <a:solidFill>
                            <a:schemeClr val="tx1"/>
                          </a:solidFill>
                          <a:latin typeface="+mn-ea"/>
                          <a:ea typeface="+mn-ea"/>
                        </a:rPr>
                        <a:t>電番）</a:t>
                      </a:r>
                      <a:endParaRPr kumimoji="1" lang="en-US" altLang="ja-JP" sz="1000" dirty="0">
                        <a:solidFill>
                          <a:schemeClr val="tx1"/>
                        </a:solidFill>
                        <a:latin typeface="+mn-ea"/>
                        <a:ea typeface="+mn-ea"/>
                      </a:endParaRPr>
                    </a:p>
                    <a:p>
                      <a:pPr marL="46038" marR="0" lvl="0" indent="-46038"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の新規画面（電話番号表示画面）に、</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の全情報を</a:t>
                      </a:r>
                      <a:endParaRPr kumimoji="1" lang="en-US" altLang="ja-JP" sz="1000" dirty="0">
                        <a:solidFill>
                          <a:schemeClr val="tx1"/>
                        </a:solidFill>
                        <a:latin typeface="+mn-ea"/>
                        <a:ea typeface="+mn-ea"/>
                      </a:endParaRPr>
                    </a:p>
                    <a:p>
                      <a:pPr marL="46038" marR="0" lvl="0" indent="-46038"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 表示可能とする</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3046457"/>
                  </a:ext>
                </a:extLst>
              </a:tr>
              <a:tr h="6599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sz="1050" dirty="0">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エ</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無派遣工事</a:t>
                      </a:r>
                      <a:r>
                        <a:rPr kumimoji="1" lang="en-US" altLang="ja-JP" sz="1000" dirty="0">
                          <a:solidFill>
                            <a:schemeClr val="tx1"/>
                          </a:solidFill>
                          <a:latin typeface="+mn-ea"/>
                          <a:ea typeface="+mn-ea"/>
                        </a:rPr>
                        <a:t>】</a:t>
                      </a:r>
                    </a:p>
                    <a:p>
                      <a:pPr marL="47625" marR="0" lvl="0" indent="-47625" algn="l" defTabSz="914400" rtl="0" eaLnBrk="1" fontAlgn="base" latinLnBrk="0" hangingPunct="1">
                        <a:lnSpc>
                          <a:spcPct val="100000"/>
                        </a:lnSpc>
                        <a:spcBef>
                          <a:spcPts val="0"/>
                        </a:spcBef>
                        <a:spcAft>
                          <a:spcPct val="0"/>
                        </a:spcAft>
                        <a:buClrTx/>
                        <a:buSzTx/>
                        <a:buFont typeface="Arial" panose="020B0604020202020204" pitchFamily="34" charset="0"/>
                        <a:buNone/>
                        <a:tabLst>
                          <a:tab pos="88900" algn="l"/>
                        </a:tabLst>
                        <a:defRPr/>
                      </a:pPr>
                      <a:r>
                        <a:rPr kumimoji="1" lang="ja-JP" altLang="en-US" sz="1000" dirty="0">
                          <a:solidFill>
                            <a:schemeClr val="tx1"/>
                          </a:solidFill>
                          <a:latin typeface="+mn-ea"/>
                          <a:ea typeface="+mn-ea"/>
                        </a:rPr>
                        <a:t>・</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、番号取得事業者の連絡先情報等、番ポ工事結果を新規画面（番ポ工事結果情報画面）に全情報を表示可能とする（最大</a:t>
                      </a:r>
                      <a:r>
                        <a:rPr kumimoji="1" lang="en-US" altLang="ja-JP" sz="1000" dirty="0">
                          <a:solidFill>
                            <a:schemeClr val="tx1"/>
                          </a:solidFill>
                          <a:latin typeface="+mn-ea"/>
                          <a:ea typeface="+mn-ea"/>
                        </a:rPr>
                        <a:t>300</a:t>
                      </a:r>
                      <a:r>
                        <a:rPr kumimoji="1" lang="ja-JP" altLang="en-US" sz="1000" dirty="0">
                          <a:solidFill>
                            <a:schemeClr val="tx1"/>
                          </a:solidFill>
                          <a:latin typeface="+mn-ea"/>
                          <a:ea typeface="+mn-ea"/>
                        </a:rPr>
                        <a:t>電番）</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12684944"/>
                  </a:ext>
                </a:extLst>
              </a:tr>
            </a:tbl>
          </a:graphicData>
        </a:graphic>
      </p:graphicFrame>
    </p:spTree>
    <p:extLst>
      <p:ext uri="{BB962C8B-B14F-4D97-AF65-F5344CB8AC3E}">
        <p14:creationId xmlns:p14="http://schemas.microsoft.com/office/powerpoint/2010/main" val="33550894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全体概要（開発機能（４／４））</a:t>
            </a:r>
          </a:p>
          <a:p>
            <a:r>
              <a:rPr lang="ja-JP" altLang="en-US" dirty="0"/>
              <a:t>　本開発における要件一覧と影響機能部を以下に示す</a:t>
            </a:r>
          </a:p>
        </p:txBody>
      </p:sp>
      <p:sp>
        <p:nvSpPr>
          <p:cNvPr id="3" name="スライド番号プレースホルダー 1">
            <a:extLst>
              <a:ext uri="{FF2B5EF4-FFF2-40B4-BE49-F238E27FC236}">
                <a16:creationId xmlns:a16="http://schemas.microsoft.com/office/drawing/2014/main" id="{844F8607-CC09-2354-DDAD-95271E7FEFF1}"/>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21</a:t>
            </a:fld>
            <a:endParaRPr lang="en-US" altLang="ja-JP" dirty="0"/>
          </a:p>
        </p:txBody>
      </p:sp>
      <p:sp>
        <p:nvSpPr>
          <p:cNvPr id="8" name="テキスト ボックス 7">
            <a:extLst>
              <a:ext uri="{FF2B5EF4-FFF2-40B4-BE49-F238E27FC236}">
                <a16:creationId xmlns:a16="http://schemas.microsoft.com/office/drawing/2014/main" id="{652AC217-ADAE-75CF-B4A2-03A6E68BD15D}"/>
              </a:ext>
            </a:extLst>
          </p:cNvPr>
          <p:cNvSpPr txBox="1"/>
          <p:nvPr/>
        </p:nvSpPr>
        <p:spPr>
          <a:xfrm>
            <a:off x="10187660" y="4872608"/>
            <a:ext cx="1696545" cy="246221"/>
          </a:xfrm>
          <a:prstGeom prst="rect">
            <a:avLst/>
          </a:prstGeom>
          <a:noFill/>
        </p:spPr>
        <p:txBody>
          <a:bodyPr wrap="none" lIns="36000" rIns="36000" rtlCol="0" anchor="ctr" anchorCtr="0">
            <a:spAutoFit/>
          </a:bodyPr>
          <a:lstStyle/>
          <a:p>
            <a:pPr algn="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○：対象－：対象外</a:t>
            </a:r>
          </a:p>
        </p:txBody>
      </p:sp>
      <p:graphicFrame>
        <p:nvGraphicFramePr>
          <p:cNvPr id="4" name="Group 567">
            <a:extLst>
              <a:ext uri="{FF2B5EF4-FFF2-40B4-BE49-F238E27FC236}">
                <a16:creationId xmlns:a16="http://schemas.microsoft.com/office/drawing/2014/main" id="{918428E7-2D39-20B7-60A8-00B120822242}"/>
              </a:ext>
            </a:extLst>
          </p:cNvPr>
          <p:cNvGraphicFramePr>
            <a:graphicFrameLocks noGrp="1"/>
          </p:cNvGraphicFramePr>
          <p:nvPr>
            <p:extLst>
              <p:ext uri="{D42A27DB-BD31-4B8C-83A1-F6EECF244321}">
                <p14:modId xmlns:p14="http://schemas.microsoft.com/office/powerpoint/2010/main" val="2385963355"/>
              </p:ext>
            </p:extLst>
          </p:nvPr>
        </p:nvGraphicFramePr>
        <p:xfrm>
          <a:off x="928193" y="2132112"/>
          <a:ext cx="10945215" cy="2638878"/>
        </p:xfrm>
        <a:graphic>
          <a:graphicData uri="http://schemas.openxmlformats.org/drawingml/2006/table">
            <a:tbl>
              <a:tblPr/>
              <a:tblGrid>
                <a:gridCol w="413446">
                  <a:extLst>
                    <a:ext uri="{9D8B030D-6E8A-4147-A177-3AD203B41FA5}">
                      <a16:colId xmlns:a16="http://schemas.microsoft.com/office/drawing/2014/main" val="20000"/>
                    </a:ext>
                  </a:extLst>
                </a:gridCol>
                <a:gridCol w="1197503">
                  <a:extLst>
                    <a:ext uri="{9D8B030D-6E8A-4147-A177-3AD203B41FA5}">
                      <a16:colId xmlns:a16="http://schemas.microsoft.com/office/drawing/2014/main" val="20002"/>
                    </a:ext>
                  </a:extLst>
                </a:gridCol>
                <a:gridCol w="653308">
                  <a:extLst>
                    <a:ext uri="{9D8B030D-6E8A-4147-A177-3AD203B41FA5}">
                      <a16:colId xmlns:a16="http://schemas.microsoft.com/office/drawing/2014/main" val="1304154233"/>
                    </a:ext>
                  </a:extLst>
                </a:gridCol>
                <a:gridCol w="693909">
                  <a:extLst>
                    <a:ext uri="{9D8B030D-6E8A-4147-A177-3AD203B41FA5}">
                      <a16:colId xmlns:a16="http://schemas.microsoft.com/office/drawing/2014/main" val="3451889304"/>
                    </a:ext>
                  </a:extLst>
                </a:gridCol>
                <a:gridCol w="330726">
                  <a:extLst>
                    <a:ext uri="{9D8B030D-6E8A-4147-A177-3AD203B41FA5}">
                      <a16:colId xmlns:a16="http://schemas.microsoft.com/office/drawing/2014/main" val="1557585135"/>
                    </a:ext>
                  </a:extLst>
                </a:gridCol>
                <a:gridCol w="5192981">
                  <a:extLst>
                    <a:ext uri="{9D8B030D-6E8A-4147-A177-3AD203B41FA5}">
                      <a16:colId xmlns:a16="http://schemas.microsoft.com/office/drawing/2014/main" val="20003"/>
                    </a:ext>
                  </a:extLst>
                </a:gridCol>
                <a:gridCol w="410557">
                  <a:extLst>
                    <a:ext uri="{9D8B030D-6E8A-4147-A177-3AD203B41FA5}">
                      <a16:colId xmlns:a16="http://schemas.microsoft.com/office/drawing/2014/main" val="20004"/>
                    </a:ext>
                  </a:extLst>
                </a:gridCol>
                <a:gridCol w="410557">
                  <a:extLst>
                    <a:ext uri="{9D8B030D-6E8A-4147-A177-3AD203B41FA5}">
                      <a16:colId xmlns:a16="http://schemas.microsoft.com/office/drawing/2014/main" val="20005"/>
                    </a:ext>
                  </a:extLst>
                </a:gridCol>
                <a:gridCol w="410557">
                  <a:extLst>
                    <a:ext uri="{9D8B030D-6E8A-4147-A177-3AD203B41FA5}">
                      <a16:colId xmlns:a16="http://schemas.microsoft.com/office/drawing/2014/main" val="20006"/>
                    </a:ext>
                  </a:extLst>
                </a:gridCol>
                <a:gridCol w="410557">
                  <a:extLst>
                    <a:ext uri="{9D8B030D-6E8A-4147-A177-3AD203B41FA5}">
                      <a16:colId xmlns:a16="http://schemas.microsoft.com/office/drawing/2014/main" val="20007"/>
                    </a:ext>
                  </a:extLst>
                </a:gridCol>
                <a:gridCol w="410557">
                  <a:extLst>
                    <a:ext uri="{9D8B030D-6E8A-4147-A177-3AD203B41FA5}">
                      <a16:colId xmlns:a16="http://schemas.microsoft.com/office/drawing/2014/main" val="20008"/>
                    </a:ext>
                  </a:extLst>
                </a:gridCol>
                <a:gridCol w="410557">
                  <a:extLst>
                    <a:ext uri="{9D8B030D-6E8A-4147-A177-3AD203B41FA5}">
                      <a16:colId xmlns:a16="http://schemas.microsoft.com/office/drawing/2014/main" val="20009"/>
                    </a:ext>
                  </a:extLst>
                </a:gridCol>
              </a:tblGrid>
              <a:tr h="260222">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grid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要件</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hMerge="1">
                  <a:txBody>
                    <a:bodyPr/>
                    <a:lstStyle/>
                    <a:p>
                      <a:endParaRPr kumimoji="1" lang="ja-JP" altLang="en-US"/>
                    </a:p>
                  </a:txBody>
                  <a:tcPr>
                    <a:lnL w="9525" cap="flat" cmpd="sng" algn="ctr">
                      <a:solidFill>
                        <a:schemeClr val="tx1"/>
                      </a:solidFill>
                      <a:prstDash val="solid"/>
                      <a:round/>
                      <a:headEnd type="none" w="med" len="med"/>
                      <a:tailEnd type="none" w="med" len="med"/>
                    </a:lnL>
                  </a:tcPr>
                </a:tc>
                <a:tc rowSpan="2" hMerge="1">
                  <a:txBody>
                    <a:bodyPr/>
                    <a:lstStyle/>
                    <a:p>
                      <a:endParaRPr kumimoji="1" lang="ja-JP" altLang="en-US"/>
                    </a:p>
                  </a:txBody>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説明</a:t>
                      </a:r>
                      <a:endParaRPr kumimoji="1" lang="en-US" altLang="ja-JP" sz="1000" b="0" i="0" u="none" strike="noStrike" cap="none" normalizeH="0" baseline="0" dirty="0">
                        <a:ln>
                          <a:noFill/>
                        </a:ln>
                        <a:solidFill>
                          <a:schemeClr val="tx1"/>
                        </a:solidFill>
                        <a:effectLst/>
                        <a:latin typeface="+mj-ea"/>
                        <a:ea typeface="+mj-ea"/>
                      </a:endParaRPr>
                    </a:p>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項番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実現内容サマリ</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gridSpan="6">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n-ea"/>
                          <a:ea typeface="+mn-ea"/>
                        </a:rPr>
                        <a:t>影響機能部</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t"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603874">
                <a:tc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gridSpan="3"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lvl1pPr algn="l" defTabSz="990600">
                        <a:spcBef>
                          <a:spcPct val="20000"/>
                        </a:spcBef>
                        <a:defRPr kumimoji="1" sz="2100">
                          <a:solidFill>
                            <a:schemeClr val="tx1"/>
                          </a:solidFill>
                          <a:latin typeface="Times New Roman" pitchFamily="18" charset="0"/>
                          <a:ea typeface="ＭＳ Ｐゴシック" charset="-128"/>
                        </a:defRPr>
                      </a:lvl1pPr>
                      <a:lvl2pPr marL="534988" algn="l" defTabSz="990600">
                        <a:spcBef>
                          <a:spcPct val="20000"/>
                        </a:spcBef>
                        <a:defRPr kumimoji="1" sz="1900">
                          <a:solidFill>
                            <a:schemeClr val="tx1"/>
                          </a:solidFill>
                          <a:latin typeface="Times New Roman" pitchFamily="18" charset="0"/>
                          <a:ea typeface="ＭＳ Ｐゴシック" charset="-128"/>
                        </a:defRPr>
                      </a:lvl2pPr>
                      <a:lvl3pPr marL="1023938" algn="l" defTabSz="990600">
                        <a:spcBef>
                          <a:spcPct val="20000"/>
                        </a:spcBef>
                        <a:defRPr kumimoji="1" sz="1600">
                          <a:solidFill>
                            <a:schemeClr val="tx1"/>
                          </a:solidFill>
                          <a:latin typeface="Times New Roman" pitchFamily="18" charset="0"/>
                          <a:ea typeface="ＭＳ Ｐゴシック" charset="-128"/>
                        </a:defRPr>
                      </a:lvl3pPr>
                      <a:lvl4pPr marL="1485900" algn="l" defTabSz="990600">
                        <a:spcBef>
                          <a:spcPct val="20000"/>
                        </a:spcBef>
                        <a:defRPr kumimoji="1" sz="1300">
                          <a:solidFill>
                            <a:schemeClr val="tx1"/>
                          </a:solidFill>
                          <a:latin typeface="Times New Roman" pitchFamily="18" charset="0"/>
                          <a:ea typeface="ＭＳ Ｐゴシック" charset="-128"/>
                        </a:defRPr>
                      </a:lvl4pPr>
                      <a:lvl5pPr marL="1981200" algn="l" defTabSz="990600">
                        <a:spcBef>
                          <a:spcPct val="20000"/>
                        </a:spcBef>
                        <a:defRPr kumimoji="1" sz="1300">
                          <a:solidFill>
                            <a:schemeClr val="tx1"/>
                          </a:solidFill>
                          <a:latin typeface="Times New Roman" pitchFamily="18" charset="0"/>
                          <a:ea typeface="ＭＳ Ｐゴシック" charset="-128"/>
                        </a:defRPr>
                      </a:lvl5pPr>
                      <a:lvl6pPr marL="2438400" defTabSz="990600" fontAlgn="base">
                        <a:spcBef>
                          <a:spcPct val="20000"/>
                        </a:spcBef>
                        <a:spcAft>
                          <a:spcPct val="0"/>
                        </a:spcAft>
                        <a:defRPr kumimoji="1" sz="1300">
                          <a:solidFill>
                            <a:schemeClr val="tx1"/>
                          </a:solidFill>
                          <a:latin typeface="Times New Roman" pitchFamily="18" charset="0"/>
                          <a:ea typeface="ＭＳ Ｐゴシック" charset="-128"/>
                        </a:defRPr>
                      </a:lvl6pPr>
                      <a:lvl7pPr marL="2895600" defTabSz="990600" fontAlgn="base">
                        <a:spcBef>
                          <a:spcPct val="20000"/>
                        </a:spcBef>
                        <a:spcAft>
                          <a:spcPct val="0"/>
                        </a:spcAft>
                        <a:defRPr kumimoji="1" sz="1300">
                          <a:solidFill>
                            <a:schemeClr val="tx1"/>
                          </a:solidFill>
                          <a:latin typeface="Times New Roman" pitchFamily="18" charset="0"/>
                          <a:ea typeface="ＭＳ Ｐゴシック" charset="-128"/>
                        </a:defRPr>
                      </a:lvl7pPr>
                      <a:lvl8pPr marL="3352800" defTabSz="990600" fontAlgn="base">
                        <a:spcBef>
                          <a:spcPct val="20000"/>
                        </a:spcBef>
                        <a:spcAft>
                          <a:spcPct val="0"/>
                        </a:spcAft>
                        <a:defRPr kumimoji="1" sz="1300">
                          <a:solidFill>
                            <a:schemeClr val="tx1"/>
                          </a:solidFill>
                          <a:latin typeface="Times New Roman" pitchFamily="18" charset="0"/>
                          <a:ea typeface="ＭＳ Ｐゴシック" charset="-128"/>
                        </a:defRPr>
                      </a:lvl8pPr>
                      <a:lvl9pPr marL="3810000" defTabSz="990600" fontAlgn="base">
                        <a:spcBef>
                          <a:spcPct val="20000"/>
                        </a:spcBef>
                        <a:spcAft>
                          <a:spcPct val="0"/>
                        </a:spcAft>
                        <a:defRPr kumimoji="1" sz="1300">
                          <a:solidFill>
                            <a:schemeClr val="tx1"/>
                          </a:solidFill>
                          <a:latin typeface="Times New Roman" pitchFamily="18" charset="0"/>
                          <a:ea typeface="ＭＳ Ｐゴシック" charset="-128"/>
                        </a:defRPr>
                      </a:lvl9p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ea"/>
                        <a:ea typeface="+mn-ea"/>
                      </a:endParaRPr>
                    </a:p>
                  </a:txBody>
                  <a:tcPr marL="72000" marR="72000" marT="36007" marB="360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オーダ</a:t>
                      </a:r>
                      <a:br>
                        <a:rPr kumimoji="1" lang="en-US" altLang="ja-JP" sz="1000" b="0" i="0" u="none" strike="noStrike" cap="none" normalizeH="0" baseline="0" dirty="0">
                          <a:ln>
                            <a:noFill/>
                          </a:ln>
                          <a:solidFill>
                            <a:schemeClr val="tx1"/>
                          </a:solidFill>
                          <a:effectLst/>
                          <a:latin typeface="+mj-ea"/>
                          <a:ea typeface="+mj-ea"/>
                        </a:rPr>
                      </a:br>
                      <a:r>
                        <a:rPr kumimoji="1" lang="ja-JP" altLang="en-US" sz="1000" b="0" i="0" u="none" strike="noStrike" cap="none" normalizeH="0" baseline="0" dirty="0">
                          <a:ln>
                            <a:noFill/>
                          </a:ln>
                          <a:solidFill>
                            <a:schemeClr val="tx1"/>
                          </a:solidFill>
                          <a:effectLst/>
                          <a:latin typeface="+mj-ea"/>
                          <a:ea typeface="+mj-ea"/>
                        </a:rPr>
                        <a:t>制御</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統合</a:t>
                      </a:r>
                      <a:r>
                        <a:rPr kumimoji="1" lang="en-US" altLang="ja-JP" sz="1000" b="0" i="0" u="none" strike="noStrike" cap="none" normalizeH="0" baseline="0" dirty="0">
                          <a:ln>
                            <a:noFill/>
                          </a:ln>
                          <a:solidFill>
                            <a:schemeClr val="tx1"/>
                          </a:solidFill>
                          <a:effectLst/>
                          <a:latin typeface="+mj-ea"/>
                          <a:ea typeface="+mj-ea"/>
                        </a:rPr>
                        <a:t>HHC</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j-ea"/>
                          <a:ea typeface="+mj-ea"/>
                        </a:rPr>
                        <a:t>設備連携</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j-ea"/>
                          <a:ea typeface="+mj-ea"/>
                        </a:rPr>
                        <a:t>情報配信</a:t>
                      </a: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mj-ea"/>
                          <a:ea typeface="+mj-ea"/>
                        </a:rPr>
                        <a:t>納期情報</a:t>
                      </a:r>
                      <a:br>
                        <a:rPr kumimoji="1" lang="en-US" altLang="zh-TW" sz="1000" b="0" i="0" u="none" strike="noStrike" cap="none" normalizeH="0" baseline="0" dirty="0">
                          <a:ln>
                            <a:noFill/>
                          </a:ln>
                          <a:solidFill>
                            <a:schemeClr val="tx1"/>
                          </a:solidFill>
                          <a:effectLst/>
                          <a:latin typeface="+mj-ea"/>
                          <a:ea typeface="+mj-ea"/>
                        </a:rPr>
                      </a:br>
                      <a:r>
                        <a:rPr kumimoji="1" lang="zh-TW" altLang="en-US" sz="1000" b="0" i="0" u="none" strike="noStrike" cap="none" normalizeH="0" baseline="0" dirty="0">
                          <a:ln>
                            <a:noFill/>
                          </a:ln>
                          <a:solidFill>
                            <a:schemeClr val="tx1"/>
                          </a:solidFill>
                          <a:effectLst/>
                          <a:latin typeface="+mj-ea"/>
                          <a:ea typeface="+mj-ea"/>
                        </a:rPr>
                        <a:t>管理</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t"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mj-ea"/>
                          <a:ea typeface="+mj-ea"/>
                        </a:rPr>
                        <a:t>個体管理</a:t>
                      </a:r>
                      <a:endParaRPr kumimoji="1" lang="ja-JP" altLang="en-US" sz="1000" b="0" i="0" u="none" strike="noStrike" cap="none" normalizeH="0" baseline="0" dirty="0">
                        <a:ln>
                          <a:noFill/>
                        </a:ln>
                        <a:solidFill>
                          <a:schemeClr val="tx1"/>
                        </a:solidFill>
                        <a:effectLst/>
                        <a:latin typeface="+mj-ea"/>
                        <a:ea typeface="+mj-ea"/>
                      </a:endParaRPr>
                    </a:p>
                  </a:txBody>
                  <a:tcPr marL="36000" marR="36000" marT="0" marB="0" vert="eaVert"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635982">
                <a:tc rowSpan="2">
                  <a:txBody>
                    <a:bodyPr/>
                    <a:lstStyle/>
                    <a:p>
                      <a:pPr marL="0" marR="0" lvl="0" indent="0" algn="r" defTabSz="9906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1</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r>
                        <a:rPr kumimoji="1" lang="ja-JP" altLang="en-US" sz="1000" dirty="0">
                          <a:solidFill>
                            <a:schemeClr val="tx1"/>
                          </a:solidFill>
                          <a:latin typeface="+mn-ea"/>
                          <a:ea typeface="+mn-ea"/>
                        </a:rPr>
                        <a:t>他事業者ネイティブ</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番号・ひかりネイティブ</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番号のポートイン／</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ポートアウト工事を</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可能にする対応</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r>
                        <a:rPr kumimoji="1" lang="ja-JP" altLang="en-US" sz="1000" dirty="0">
                          <a:latin typeface="+mn-ea"/>
                          <a:ea typeface="+mn-ea"/>
                          <a:cs typeface="Meiryo UI" panose="020B0604030504040204" pitchFamily="50" charset="-128"/>
                        </a:rPr>
                        <a:t>メタル電話</a:t>
                      </a:r>
                      <a:br>
                        <a:rPr kumimoji="1" lang="en-US" altLang="ja-JP" sz="1000" dirty="0">
                          <a:latin typeface="+mn-ea"/>
                          <a:ea typeface="+mn-ea"/>
                          <a:cs typeface="Meiryo UI" panose="020B0604030504040204" pitchFamily="50" charset="-128"/>
                        </a:rPr>
                      </a:br>
                      <a:r>
                        <a:rPr kumimoji="1" lang="ja-JP" altLang="en-US" sz="1000" dirty="0">
                          <a:latin typeface="+mn-ea"/>
                          <a:ea typeface="+mn-ea"/>
                          <a:cs typeface="Meiryo UI" panose="020B0604030504040204" pitchFamily="50" charset="-128"/>
                        </a:rPr>
                        <a:t>ポートイン</a:t>
                      </a:r>
                      <a:endParaRPr kumimoji="1" lang="ja-JP" altLang="en-US" sz="1000" dirty="0">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indent="0"/>
                      <a:r>
                        <a:rPr kumimoji="1" lang="en-US" altLang="ja-JP" sz="1000" dirty="0">
                          <a:latin typeface="+mn-ea"/>
                          <a:ea typeface="+mn-ea"/>
                        </a:rPr>
                        <a:t>IF</a:t>
                      </a:r>
                      <a:r>
                        <a:rPr kumimoji="1" lang="ja-JP" altLang="en-US" sz="1000" dirty="0">
                          <a:latin typeface="+mn-ea"/>
                          <a:ea typeface="+mn-ea"/>
                        </a:rPr>
                        <a:t>対応</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オ</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・統合</a:t>
                      </a:r>
                      <a:r>
                        <a:rPr lang="en-US" altLang="ja-JP" sz="1000" dirty="0">
                          <a:solidFill>
                            <a:schemeClr val="tx1"/>
                          </a:solidFill>
                          <a:latin typeface="+mn-ea"/>
                          <a:ea typeface="+mn-ea"/>
                        </a:rPr>
                        <a:t>HHC</a:t>
                      </a:r>
                      <a:r>
                        <a:rPr lang="ja-JP" altLang="en-US" sz="1000" dirty="0">
                          <a:solidFill>
                            <a:schemeClr val="tx1"/>
                          </a:solidFill>
                          <a:latin typeface="+mn-ea"/>
                          <a:ea typeface="+mn-ea"/>
                        </a:rPr>
                        <a:t>から</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に</a:t>
                      </a:r>
                      <a:r>
                        <a:rPr lang="ja-JP" altLang="en-US" sz="1000" dirty="0">
                          <a:solidFill>
                            <a:schemeClr val="tx1"/>
                          </a:solidFill>
                          <a:latin typeface="+mn-ea"/>
                          <a:ea typeface="+mn-ea"/>
                        </a:rPr>
                        <a:t>番ポ工事依頼を</a:t>
                      </a:r>
                      <a:r>
                        <a:rPr kumimoji="1" lang="ja-JP" altLang="en-US" sz="1000" dirty="0">
                          <a:solidFill>
                            <a:schemeClr val="tx1"/>
                          </a:solidFill>
                          <a:latin typeface="+mn-ea"/>
                          <a:ea typeface="+mn-ea"/>
                        </a:rPr>
                        <a:t>流通可能とする</a:t>
                      </a:r>
                      <a:endParaRPr kumimoji="1" lang="en-US" altLang="ja-JP" sz="1000" dirty="0">
                        <a:solidFill>
                          <a:schemeClr val="tx1"/>
                        </a:solidFill>
                        <a:latin typeface="+mn-ea"/>
                        <a:ea typeface="+mn-ea"/>
                      </a:endParaRPr>
                    </a:p>
                    <a:p>
                      <a:pPr marL="55563" marR="0" lvl="0" indent="-5556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から電話番号、番号取得事業者の連絡先情報等を受信可能とする</a:t>
                      </a:r>
                      <a:endParaRPr kumimoji="1" lang="en-US" altLang="ja-JP" sz="1000" dirty="0">
                        <a:solidFill>
                          <a:schemeClr val="tx1"/>
                        </a:solidFill>
                        <a:latin typeface="+mn-ea"/>
                        <a:ea typeface="+mn-ea"/>
                      </a:endParaRPr>
                    </a:p>
                    <a:p>
                      <a:pPr marL="87313" marR="0" lvl="0" indent="-87313" algn="l" defTabSz="914400" rtl="0" eaLnBrk="1" fontAlgn="base" latinLnBrk="0" hangingPunct="1">
                        <a:lnSpc>
                          <a:spcPct val="100000"/>
                        </a:lnSpc>
                        <a:spcBef>
                          <a:spcPts val="0"/>
                        </a:spcBef>
                        <a:spcAft>
                          <a:spcPct val="0"/>
                        </a:spcAft>
                        <a:buClrTx/>
                        <a:buSzTx/>
                        <a:buFont typeface="Arial" panose="020B0604020202020204" pitchFamily="34" charset="0"/>
                        <a:buNone/>
                        <a:tabLst>
                          <a:tab pos="90488" algn="l"/>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は</a:t>
                      </a:r>
                      <a:r>
                        <a:rPr kumimoji="1" lang="en-US" altLang="ja-JP" sz="1000" dirty="0">
                          <a:solidFill>
                            <a:schemeClr val="tx1"/>
                          </a:solidFill>
                          <a:latin typeface="+mn-ea"/>
                          <a:ea typeface="+mn-ea"/>
                        </a:rPr>
                        <a:t>BB-CASTAR</a:t>
                      </a:r>
                      <a:r>
                        <a:rPr kumimoji="1" lang="ja-JP" altLang="en-US" sz="1000" dirty="0">
                          <a:solidFill>
                            <a:schemeClr val="tx1"/>
                          </a:solidFill>
                          <a:latin typeface="+mn-ea"/>
                          <a:ea typeface="+mn-ea"/>
                        </a:rPr>
                        <a:t>から番ポ工事結果を受信可能とする</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8930154"/>
                  </a:ext>
                </a:extLst>
              </a:tr>
              <a:tr h="1128434">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a:txBody>
                    <a:bodyPr/>
                    <a:lstStyle/>
                    <a:p>
                      <a:r>
                        <a:rPr kumimoji="1" lang="ja-JP" altLang="en-US" sz="1000" dirty="0">
                          <a:latin typeface="+mn-ea"/>
                          <a:ea typeface="+mn-ea"/>
                        </a:rPr>
                        <a:t>画面対応</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en-US" altLang="ja-JP" sz="1000" kern="1200" baseline="0" dirty="0">
                          <a:solidFill>
                            <a:schemeClr val="tx1"/>
                          </a:solidFill>
                          <a:latin typeface="+mn-ea"/>
                          <a:ea typeface="+mn-ea"/>
                          <a:cs typeface="Meiryo UI" panose="020B0604030504040204" pitchFamily="50" charset="-128"/>
                        </a:rPr>
                        <a:t>(</a:t>
                      </a:r>
                      <a:r>
                        <a:rPr kumimoji="1" lang="ja-JP" altLang="en-US" sz="1000" kern="1200" baseline="0" dirty="0">
                          <a:solidFill>
                            <a:schemeClr val="tx1"/>
                          </a:solidFill>
                          <a:latin typeface="+mn-ea"/>
                          <a:ea typeface="+mn-ea"/>
                          <a:cs typeface="Meiryo UI" panose="020B0604030504040204" pitchFamily="50" charset="-128"/>
                        </a:rPr>
                        <a:t>カ</a:t>
                      </a:r>
                      <a:r>
                        <a:rPr kumimoji="1" lang="en-US" altLang="ja-JP" sz="1000" kern="1200" baseline="0" dirty="0">
                          <a:solidFill>
                            <a:schemeClr val="tx1"/>
                          </a:solidFill>
                          <a:latin typeface="+mn-ea"/>
                          <a:ea typeface="+mn-ea"/>
                          <a:cs typeface="Meiryo UI" panose="020B0604030504040204" pitchFamily="50"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74613" marR="0" lvl="0" indent="-74613"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の</a:t>
                      </a:r>
                      <a:r>
                        <a:rPr lang="ja-JP" altLang="en-US" sz="1000" dirty="0">
                          <a:solidFill>
                            <a:schemeClr val="tx1"/>
                          </a:solidFill>
                          <a:latin typeface="+mn-ea"/>
                          <a:ea typeface="+mn-ea"/>
                        </a:rPr>
                        <a:t>交換機自動工事オーダ選択画面から番ポ工事依頼と新規画面（番ポ自動工事結果参照画面）への遷移を可能とする</a:t>
                      </a:r>
                      <a:endParaRPr lang="en-US" altLang="ja-JP" sz="1000" dirty="0">
                        <a:solidFill>
                          <a:schemeClr val="tx1"/>
                        </a:solidFill>
                        <a:latin typeface="+mn-ea"/>
                        <a:ea typeface="+mn-ea"/>
                      </a:endParaRPr>
                    </a:p>
                    <a:p>
                      <a:pPr marL="65088" marR="0" lvl="0" indent="-65088"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、番号取得事業者の連絡先情報等、番ポ工事結果を統合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の新規</a:t>
                      </a:r>
                      <a:r>
                        <a:rPr lang="zh-TW" altLang="en-US" sz="1000" dirty="0">
                          <a:solidFill>
                            <a:schemeClr val="tx1"/>
                          </a:solidFill>
                          <a:latin typeface="+mn-ea"/>
                          <a:ea typeface="+mn-ea"/>
                        </a:rPr>
                        <a:t>画面</a:t>
                      </a:r>
                      <a:r>
                        <a:rPr lang="ja-JP" altLang="en-US" sz="1000" dirty="0">
                          <a:solidFill>
                            <a:schemeClr val="tx1"/>
                          </a:solidFill>
                          <a:latin typeface="+mn-ea"/>
                          <a:ea typeface="+mn-ea"/>
                        </a:rPr>
                        <a:t>（番ポ自動工事結果参照画面）</a:t>
                      </a:r>
                      <a:r>
                        <a:rPr kumimoji="1" lang="ja-JP" altLang="en-US" sz="1000" dirty="0">
                          <a:solidFill>
                            <a:schemeClr val="tx1"/>
                          </a:solidFill>
                          <a:latin typeface="+mn-ea"/>
                          <a:ea typeface="+mn-ea"/>
                        </a:rPr>
                        <a:t>に表示可能とする</a:t>
                      </a:r>
                      <a:endParaRPr kumimoji="1" lang="en-US" altLang="ja-JP" sz="1000" dirty="0">
                        <a:solidFill>
                          <a:schemeClr val="tx1"/>
                        </a:solidFill>
                        <a:latin typeface="+mn-ea"/>
                        <a:ea typeface="+mn-ea"/>
                      </a:endParaRPr>
                    </a:p>
                    <a:p>
                      <a:pPr marL="65088" marR="0" lvl="0" indent="-65088"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（最大</a:t>
                      </a:r>
                      <a:r>
                        <a:rPr kumimoji="1" lang="en-US" altLang="ja-JP" sz="1000" dirty="0">
                          <a:solidFill>
                            <a:schemeClr val="tx1"/>
                          </a:solidFill>
                          <a:latin typeface="+mn-ea"/>
                          <a:ea typeface="+mn-ea"/>
                        </a:rPr>
                        <a:t>300</a:t>
                      </a:r>
                      <a:r>
                        <a:rPr kumimoji="1" lang="ja-JP" altLang="en-US" sz="1000" dirty="0">
                          <a:solidFill>
                            <a:schemeClr val="tx1"/>
                          </a:solidFill>
                          <a:latin typeface="+mn-ea"/>
                          <a:ea typeface="+mn-ea"/>
                        </a:rPr>
                        <a:t>電番）</a:t>
                      </a:r>
                      <a:endParaRPr kumimoji="1" lang="en-US" altLang="ja-JP" sz="1000" dirty="0">
                        <a:solidFill>
                          <a:schemeClr val="tx1"/>
                        </a:solidFill>
                        <a:latin typeface="+mn-ea"/>
                        <a:ea typeface="+mn-ea"/>
                      </a:endParaRPr>
                    </a:p>
                    <a:p>
                      <a:pPr marL="65088" marR="0" lvl="0" indent="-65088"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rPr>
                        <a:t>・統合</a:t>
                      </a:r>
                      <a:r>
                        <a:rPr kumimoji="1" lang="en-US" altLang="ja-JP" sz="1000" dirty="0">
                          <a:solidFill>
                            <a:schemeClr val="tx1"/>
                          </a:solidFill>
                          <a:latin typeface="+mn-ea"/>
                          <a:ea typeface="+mn-ea"/>
                        </a:rPr>
                        <a:t>HHC</a:t>
                      </a:r>
                      <a:r>
                        <a:rPr kumimoji="1" lang="ja-JP" altLang="en-US" sz="1000" dirty="0">
                          <a:solidFill>
                            <a:schemeClr val="tx1"/>
                          </a:solidFill>
                          <a:latin typeface="+mn-ea"/>
                          <a:ea typeface="+mn-ea"/>
                        </a:rPr>
                        <a:t>の新規画面（電話番号表示画面）に、</a:t>
                      </a:r>
                      <a:r>
                        <a:rPr kumimoji="1" lang="zh-TW" altLang="en-US" sz="1000" dirty="0">
                          <a:solidFill>
                            <a:schemeClr val="tx1"/>
                          </a:solidFill>
                          <a:latin typeface="+mn-ea"/>
                          <a:ea typeface="+mn-ea"/>
                        </a:rPr>
                        <a:t>着信試験用</a:t>
                      </a:r>
                      <a:r>
                        <a:rPr kumimoji="1" lang="ja-JP" altLang="en-US" sz="1000" dirty="0">
                          <a:solidFill>
                            <a:schemeClr val="tx1"/>
                          </a:solidFill>
                          <a:latin typeface="+mn-ea"/>
                          <a:ea typeface="+mn-ea"/>
                        </a:rPr>
                        <a:t>の</a:t>
                      </a:r>
                      <a:r>
                        <a:rPr kumimoji="1" lang="zh-TW" altLang="en-US" sz="1000" dirty="0">
                          <a:solidFill>
                            <a:schemeClr val="tx1"/>
                          </a:solidFill>
                          <a:latin typeface="+mn-ea"/>
                          <a:ea typeface="+mn-ea"/>
                        </a:rPr>
                        <a:t>電話番号</a:t>
                      </a:r>
                      <a:r>
                        <a:rPr kumimoji="1" lang="ja-JP" altLang="en-US" sz="1000" dirty="0">
                          <a:solidFill>
                            <a:schemeClr val="tx1"/>
                          </a:solidFill>
                          <a:latin typeface="+mn-ea"/>
                          <a:ea typeface="+mn-ea"/>
                        </a:rPr>
                        <a:t>の全情報を</a:t>
                      </a:r>
                      <a:endParaRPr kumimoji="1" lang="en-US" altLang="ja-JP" sz="1000" dirty="0">
                        <a:solidFill>
                          <a:schemeClr val="tx1"/>
                        </a:solidFill>
                        <a:latin typeface="+mn-ea"/>
                        <a:ea typeface="+mn-ea"/>
                      </a:endParaRPr>
                    </a:p>
                    <a:p>
                      <a:pPr marL="65088" marR="0" lvl="0" indent="-65088"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ea"/>
                          <a:ea typeface="+mn-ea"/>
                        </a:rPr>
                        <a:t> </a:t>
                      </a:r>
                      <a:r>
                        <a:rPr kumimoji="1" lang="ja-JP" altLang="en-US" sz="1000" dirty="0">
                          <a:solidFill>
                            <a:schemeClr val="tx1"/>
                          </a:solidFill>
                          <a:latin typeface="+mn-ea"/>
                          <a:ea typeface="+mn-ea"/>
                        </a:rPr>
                        <a:t>表示可能とする</a:t>
                      </a:r>
                      <a:endParaRPr kumimoji="1" lang="en-US" altLang="ja-JP" sz="1000" dirty="0">
                        <a:solidFill>
                          <a:schemeClr val="tx1"/>
                        </a:solidFill>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normalizeH="0" baseline="0" dirty="0">
                        <a:ln>
                          <a:noFill/>
                        </a:ln>
                        <a:solidFill>
                          <a:schemeClr val="tx1"/>
                        </a:solidFill>
                        <a:effectLst/>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a:t>
                      </a:r>
                      <a:endParaRPr kumimoji="1" lang="ja-JP" altLang="ja-JP" sz="1000" b="0"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3046457"/>
                  </a:ext>
                </a:extLst>
              </a:tr>
            </a:tbl>
          </a:graphicData>
        </a:graphic>
      </p:graphicFrame>
    </p:spTree>
    <p:extLst>
      <p:ext uri="{BB962C8B-B14F-4D97-AF65-F5344CB8AC3E}">
        <p14:creationId xmlns:p14="http://schemas.microsoft.com/office/powerpoint/2010/main" val="26259685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全体概要（システム全体処理方式（１／８））</a:t>
            </a:r>
          </a:p>
          <a:p>
            <a:pPr lvl="0"/>
            <a:r>
              <a:rPr lang="ja-JP" altLang="en-US" dirty="0"/>
              <a:t>　</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オーダ流通システムへ番ポ申込／有派遣工事で、番号取得元事業者が１事業者の場合のシーケンスを以下に示す</a:t>
            </a:r>
            <a:endParaRPr kumimoji="1" lang="en-US" altLang="ja-JP" sz="1050" b="0" i="0" u="none" strike="noStrike" kern="1200" cap="none" spc="0" normalizeH="0" baseline="0" noProof="0" dirty="0">
              <a:ln>
                <a:noFill/>
              </a:ln>
              <a:solidFill>
                <a:srgbClr val="000000"/>
              </a:solidFill>
              <a:effectLst/>
              <a:uLnTx/>
              <a:uFillTx/>
              <a:latin typeface="Meiryo UI"/>
              <a:ea typeface="Meiryo UI"/>
              <a:cs typeface="+mn-cs"/>
            </a:endParaRPr>
          </a:p>
          <a:p>
            <a:r>
              <a:rPr lang="ja-JP" altLang="en-US" kern="1200" dirty="0">
                <a:solidFill>
                  <a:srgbClr val="000000"/>
                </a:solidFill>
                <a:latin typeface="Meiryo UI"/>
                <a:ea typeface="Meiryo UI"/>
                <a:cs typeface="+mn-cs"/>
              </a:rPr>
              <a:t>　</a:t>
            </a:r>
            <a:r>
              <a:rPr lang="en-US" altLang="ja-JP" kern="1200" dirty="0">
                <a:solidFill>
                  <a:srgbClr val="000000"/>
                </a:solidFill>
                <a:latin typeface="Meiryo UI"/>
                <a:ea typeface="Meiryo UI"/>
                <a:cs typeface="+mn-cs"/>
              </a:rPr>
              <a:t>【</a:t>
            </a:r>
            <a:r>
              <a:rPr lang="ja-JP" altLang="en-US" kern="1200" dirty="0">
                <a:solidFill>
                  <a:srgbClr val="000000"/>
                </a:solidFill>
                <a:latin typeface="Meiryo UI"/>
                <a:ea typeface="Meiryo UI"/>
                <a:cs typeface="+mn-cs"/>
              </a:rPr>
              <a:t>ア</a:t>
            </a:r>
            <a:r>
              <a:rPr lang="en-US" altLang="ja-JP" kern="1200" dirty="0">
                <a:solidFill>
                  <a:srgbClr val="000000"/>
                </a:solidFill>
                <a:latin typeface="Meiryo UI"/>
                <a:ea typeface="Meiryo UI"/>
                <a:cs typeface="+mn-cs"/>
              </a:rPr>
              <a:t>】</a:t>
            </a:r>
            <a:r>
              <a:rPr lang="ja-JP" altLang="en-US" sz="1050" dirty="0">
                <a:solidFill>
                  <a:srgbClr val="000000"/>
                </a:solidFill>
                <a:latin typeface="+mn-lt"/>
                <a:ea typeface="+mn-ea"/>
              </a:rPr>
              <a:t>ひかり電話のポートインー</a:t>
            </a:r>
            <a:r>
              <a:rPr kumimoji="1" lang="en-US" altLang="ja-JP" sz="1050" dirty="0">
                <a:latin typeface="+mn-ea"/>
                <a:ea typeface="+mn-ea"/>
              </a:rPr>
              <a:t>IF</a:t>
            </a:r>
            <a:r>
              <a:rPr kumimoji="1" lang="ja-JP" altLang="en-US" sz="1050" dirty="0">
                <a:latin typeface="+mn-ea"/>
                <a:ea typeface="+mn-ea"/>
              </a:rPr>
              <a:t>対応ー有派遣工事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Ⅰ</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PTN1</a:t>
            </a:r>
            <a:r>
              <a:rPr lang="ja-JP" altLang="en-US" sz="1050" dirty="0">
                <a:solidFill>
                  <a:srgbClr val="000000"/>
                </a:solidFill>
                <a:latin typeface="+mn-lt"/>
                <a:ea typeface="+mn-ea"/>
              </a:rPr>
              <a:t>：オーダ流通システムへ番ポ申込／有派遣工事）</a:t>
            </a:r>
            <a:endParaRPr lang="en-US" altLang="ja-JP" sz="1050" dirty="0">
              <a:solidFill>
                <a:srgbClr val="000000"/>
              </a:solidFill>
              <a:latin typeface="+mn-lt"/>
              <a:ea typeface="+mn-ea"/>
            </a:endParaRPr>
          </a:p>
          <a:p>
            <a:pPr lvl="0"/>
            <a:endParaRPr lang="ja-JP" altLang="en-US" dirty="0"/>
          </a:p>
        </p:txBody>
      </p:sp>
      <p:sp>
        <p:nvSpPr>
          <p:cNvPr id="227" name="テキスト ボックス 226">
            <a:extLst>
              <a:ext uri="{FF2B5EF4-FFF2-40B4-BE49-F238E27FC236}">
                <a16:creationId xmlns:a16="http://schemas.microsoft.com/office/drawing/2014/main" id="{F0FE7435-C603-FBAF-2899-D11F58522B79}"/>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統合</a:t>
            </a:r>
            <a:r>
              <a:rPr lang="en-US" altLang="ja-JP" sz="1050" dirty="0">
                <a:solidFill>
                  <a:srgbClr val="000000"/>
                </a:solidFill>
                <a:latin typeface="+mn-ea"/>
                <a:ea typeface="+mn-ea"/>
              </a:rPr>
              <a:t>HHC</a:t>
            </a:r>
            <a:endParaRPr lang="zh-TW" altLang="en-US" sz="1050" dirty="0">
              <a:solidFill>
                <a:srgbClr val="000000"/>
              </a:solidFill>
              <a:latin typeface="+mn-ea"/>
              <a:ea typeface="+mn-ea"/>
            </a:endParaRPr>
          </a:p>
        </p:txBody>
      </p:sp>
      <p:sp>
        <p:nvSpPr>
          <p:cNvPr id="228" name="テキスト ボックス 227">
            <a:extLst>
              <a:ext uri="{FF2B5EF4-FFF2-40B4-BE49-F238E27FC236}">
                <a16:creationId xmlns:a16="http://schemas.microsoft.com/office/drawing/2014/main" id="{B87AB48D-BFB4-BAC2-DA31-58118FC0763E}"/>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229" name="テキスト ボックス 228">
            <a:extLst>
              <a:ext uri="{FF2B5EF4-FFF2-40B4-BE49-F238E27FC236}">
                <a16:creationId xmlns:a16="http://schemas.microsoft.com/office/drawing/2014/main" id="{5714F6AD-5085-D590-B055-E947901A8B0E}"/>
              </a:ext>
            </a:extLst>
          </p:cNvPr>
          <p:cNvSpPr txBox="1"/>
          <p:nvPr/>
        </p:nvSpPr>
        <p:spPr>
          <a:xfrm>
            <a:off x="8749147"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230" name="グループ化 229">
            <a:extLst>
              <a:ext uri="{FF2B5EF4-FFF2-40B4-BE49-F238E27FC236}">
                <a16:creationId xmlns:a16="http://schemas.microsoft.com/office/drawing/2014/main" id="{1E94052A-D617-80B0-6DF0-AC0360F8C01F}"/>
              </a:ext>
            </a:extLst>
          </p:cNvPr>
          <p:cNvGrpSpPr/>
          <p:nvPr/>
        </p:nvGrpSpPr>
        <p:grpSpPr>
          <a:xfrm>
            <a:off x="10388901" y="1674215"/>
            <a:ext cx="2257209" cy="972000"/>
            <a:chOff x="7556331" y="323186"/>
            <a:chExt cx="2257209" cy="972000"/>
          </a:xfrm>
        </p:grpSpPr>
        <p:sp>
          <p:nvSpPr>
            <p:cNvPr id="231" name="正方形/長方形 230">
              <a:extLst>
                <a:ext uri="{FF2B5EF4-FFF2-40B4-BE49-F238E27FC236}">
                  <a16:creationId xmlns:a16="http://schemas.microsoft.com/office/drawing/2014/main" id="{ECC49F44-DEEC-C4C2-7F59-97697E229981}"/>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232" name="直線矢印コネクタ 231">
              <a:extLst>
                <a:ext uri="{FF2B5EF4-FFF2-40B4-BE49-F238E27FC236}">
                  <a16:creationId xmlns:a16="http://schemas.microsoft.com/office/drawing/2014/main" id="{0B44E156-1AB9-4FD8-A1F2-19012BA959EB}"/>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テキスト ボックス 232">
              <a:extLst>
                <a:ext uri="{FF2B5EF4-FFF2-40B4-BE49-F238E27FC236}">
                  <a16:creationId xmlns:a16="http://schemas.microsoft.com/office/drawing/2014/main" id="{6DE1B318-C6A6-8CD4-2D52-05A849F152F3}"/>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234" name="直線矢印コネクタ 233">
              <a:extLst>
                <a:ext uri="{FF2B5EF4-FFF2-40B4-BE49-F238E27FC236}">
                  <a16:creationId xmlns:a16="http://schemas.microsoft.com/office/drawing/2014/main" id="{832B358F-D87E-492F-6844-7AEA2629BDE7}"/>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 name="テキスト ボックス 234">
              <a:extLst>
                <a:ext uri="{FF2B5EF4-FFF2-40B4-BE49-F238E27FC236}">
                  <a16:creationId xmlns:a16="http://schemas.microsoft.com/office/drawing/2014/main" id="{3127AB0B-493C-82CC-AF4C-C1A1B55A606C}"/>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236" name="角丸四角形 68">
              <a:extLst>
                <a:ext uri="{FF2B5EF4-FFF2-40B4-BE49-F238E27FC236}">
                  <a16:creationId xmlns:a16="http://schemas.microsoft.com/office/drawing/2014/main" id="{3B65E33E-29E4-38F0-A94C-0DF95B66493A}"/>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237" name="角丸四角形 131">
              <a:extLst>
                <a:ext uri="{FF2B5EF4-FFF2-40B4-BE49-F238E27FC236}">
                  <a16:creationId xmlns:a16="http://schemas.microsoft.com/office/drawing/2014/main" id="{373A809A-DC22-0320-6E70-FD0428AC5730}"/>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238" name="テキスト ボックス 237">
              <a:extLst>
                <a:ext uri="{FF2B5EF4-FFF2-40B4-BE49-F238E27FC236}">
                  <a16:creationId xmlns:a16="http://schemas.microsoft.com/office/drawing/2014/main" id="{3B9D572F-D846-5ABE-47B7-C477F8154278}"/>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239" name="テキスト ボックス 238">
              <a:extLst>
                <a:ext uri="{FF2B5EF4-FFF2-40B4-BE49-F238E27FC236}">
                  <a16:creationId xmlns:a16="http://schemas.microsoft.com/office/drawing/2014/main" id="{6BDE3BEF-6692-7FA1-256D-D56954AB7A69}"/>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sp>
        <p:nvSpPr>
          <p:cNvPr id="321" name="正方形/長方形 320">
            <a:extLst>
              <a:ext uri="{FF2B5EF4-FFF2-40B4-BE49-F238E27FC236}">
                <a16:creationId xmlns:a16="http://schemas.microsoft.com/office/drawing/2014/main" id="{55D567A4-DA6A-543A-080C-66574CA30860}"/>
              </a:ext>
            </a:extLst>
          </p:cNvPr>
          <p:cNvSpPr/>
          <p:nvPr/>
        </p:nvSpPr>
        <p:spPr bwMode="auto">
          <a:xfrm>
            <a:off x="5996026" y="2660167"/>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322" name="直線コネクタ 321">
            <a:extLst>
              <a:ext uri="{FF2B5EF4-FFF2-40B4-BE49-F238E27FC236}">
                <a16:creationId xmlns:a16="http://schemas.microsoft.com/office/drawing/2014/main" id="{B95057E7-C945-ADA9-7F0B-43320823B3C4}"/>
              </a:ext>
            </a:extLst>
          </p:cNvPr>
          <p:cNvCxnSpPr/>
          <p:nvPr/>
        </p:nvCxnSpPr>
        <p:spPr>
          <a:xfrm flipH="1">
            <a:off x="7004026" y="3260425"/>
            <a:ext cx="0" cy="4572000"/>
          </a:xfrm>
          <a:prstGeom prst="line">
            <a:avLst/>
          </a:prstGeom>
          <a:noFill/>
          <a:ln w="9525" cap="flat" cmpd="sng" algn="ctr">
            <a:solidFill>
              <a:sysClr val="window" lastClr="FFFFFF">
                <a:lumMod val="50000"/>
              </a:sysClr>
            </a:solidFill>
            <a:prstDash val="sysDash"/>
          </a:ln>
          <a:effectLst/>
        </p:spPr>
      </p:cxnSp>
      <p:sp>
        <p:nvSpPr>
          <p:cNvPr id="323" name="正方形/長方形 322">
            <a:extLst>
              <a:ext uri="{FF2B5EF4-FFF2-40B4-BE49-F238E27FC236}">
                <a16:creationId xmlns:a16="http://schemas.microsoft.com/office/drawing/2014/main" id="{CFD48A8B-D080-4801-2824-F29E1F4EC85C}"/>
              </a:ext>
            </a:extLst>
          </p:cNvPr>
          <p:cNvSpPr/>
          <p:nvPr/>
        </p:nvSpPr>
        <p:spPr bwMode="auto">
          <a:xfrm>
            <a:off x="6716026" y="308042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324" name="直線コネクタ 323">
            <a:extLst>
              <a:ext uri="{FF2B5EF4-FFF2-40B4-BE49-F238E27FC236}">
                <a16:creationId xmlns:a16="http://schemas.microsoft.com/office/drawing/2014/main" id="{0A81D11E-B9C6-8B24-6A10-0084BCBA6A6C}"/>
              </a:ext>
            </a:extLst>
          </p:cNvPr>
          <p:cNvCxnSpPr/>
          <p:nvPr/>
        </p:nvCxnSpPr>
        <p:spPr>
          <a:xfrm flipH="1">
            <a:off x="6284026" y="3260425"/>
            <a:ext cx="0" cy="4572000"/>
          </a:xfrm>
          <a:prstGeom prst="line">
            <a:avLst/>
          </a:prstGeom>
          <a:noFill/>
          <a:ln w="9525" cap="flat" cmpd="sng" algn="ctr">
            <a:solidFill>
              <a:sysClr val="window" lastClr="FFFFFF">
                <a:lumMod val="50000"/>
              </a:sysClr>
            </a:solidFill>
            <a:prstDash val="sysDash"/>
          </a:ln>
          <a:effectLst/>
        </p:spPr>
      </p:cxnSp>
      <p:sp>
        <p:nvSpPr>
          <p:cNvPr id="325" name="正方形/長方形 324">
            <a:extLst>
              <a:ext uri="{FF2B5EF4-FFF2-40B4-BE49-F238E27FC236}">
                <a16:creationId xmlns:a16="http://schemas.microsoft.com/office/drawing/2014/main" id="{82F46223-D345-8943-058A-91B77AA18BEE}"/>
              </a:ext>
            </a:extLst>
          </p:cNvPr>
          <p:cNvSpPr/>
          <p:nvPr/>
        </p:nvSpPr>
        <p:spPr bwMode="auto">
          <a:xfrm>
            <a:off x="5996026" y="308042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326" name="直線コネクタ 325">
            <a:extLst>
              <a:ext uri="{FF2B5EF4-FFF2-40B4-BE49-F238E27FC236}">
                <a16:creationId xmlns:a16="http://schemas.microsoft.com/office/drawing/2014/main" id="{C08A437D-41C8-385F-EEB8-3C7E5A5E0201}"/>
              </a:ext>
            </a:extLst>
          </p:cNvPr>
          <p:cNvCxnSpPr/>
          <p:nvPr/>
        </p:nvCxnSpPr>
        <p:spPr>
          <a:xfrm flipH="1">
            <a:off x="8300025" y="3260425"/>
            <a:ext cx="0" cy="4572000"/>
          </a:xfrm>
          <a:prstGeom prst="line">
            <a:avLst/>
          </a:prstGeom>
          <a:noFill/>
          <a:ln w="9525" cap="flat" cmpd="sng" algn="ctr">
            <a:solidFill>
              <a:sysClr val="window" lastClr="FFFFFF">
                <a:lumMod val="50000"/>
              </a:sysClr>
            </a:solidFill>
            <a:prstDash val="sysDash"/>
          </a:ln>
          <a:effectLst/>
        </p:spPr>
      </p:cxnSp>
      <p:sp>
        <p:nvSpPr>
          <p:cNvPr id="327" name="正方形/長方形 326">
            <a:extLst>
              <a:ext uri="{FF2B5EF4-FFF2-40B4-BE49-F238E27FC236}">
                <a16:creationId xmlns:a16="http://schemas.microsoft.com/office/drawing/2014/main" id="{39C63740-A7B2-3974-A946-3CF8A74785E7}"/>
              </a:ext>
            </a:extLst>
          </p:cNvPr>
          <p:cNvSpPr/>
          <p:nvPr/>
        </p:nvSpPr>
        <p:spPr bwMode="auto">
          <a:xfrm>
            <a:off x="8012025" y="308042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328" name="直線コネクタ 327">
            <a:extLst>
              <a:ext uri="{FF2B5EF4-FFF2-40B4-BE49-F238E27FC236}">
                <a16:creationId xmlns:a16="http://schemas.microsoft.com/office/drawing/2014/main" id="{551B73B9-D044-080A-1CCF-946C73393E18}"/>
              </a:ext>
            </a:extLst>
          </p:cNvPr>
          <p:cNvCxnSpPr/>
          <p:nvPr/>
        </p:nvCxnSpPr>
        <p:spPr>
          <a:xfrm flipH="1">
            <a:off x="7652025" y="3260425"/>
            <a:ext cx="0" cy="4572000"/>
          </a:xfrm>
          <a:prstGeom prst="line">
            <a:avLst/>
          </a:prstGeom>
          <a:noFill/>
          <a:ln w="9525" cap="flat" cmpd="sng" algn="ctr">
            <a:solidFill>
              <a:sysClr val="window" lastClr="FFFFFF">
                <a:lumMod val="50000"/>
              </a:sysClr>
            </a:solidFill>
            <a:prstDash val="sysDash"/>
          </a:ln>
          <a:effectLst/>
        </p:spPr>
      </p:cxnSp>
      <p:sp>
        <p:nvSpPr>
          <p:cNvPr id="329" name="正方形/長方形 328">
            <a:extLst>
              <a:ext uri="{FF2B5EF4-FFF2-40B4-BE49-F238E27FC236}">
                <a16:creationId xmlns:a16="http://schemas.microsoft.com/office/drawing/2014/main" id="{62DE32FB-9116-AC02-438F-705811BB7EA8}"/>
              </a:ext>
            </a:extLst>
          </p:cNvPr>
          <p:cNvSpPr/>
          <p:nvPr/>
        </p:nvSpPr>
        <p:spPr bwMode="auto">
          <a:xfrm>
            <a:off x="7364025" y="308042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330" name="正方形/長方形 329">
            <a:extLst>
              <a:ext uri="{FF2B5EF4-FFF2-40B4-BE49-F238E27FC236}">
                <a16:creationId xmlns:a16="http://schemas.microsoft.com/office/drawing/2014/main" id="{583EDBBC-AA1E-55C0-E95C-28B45BD9D61B}"/>
              </a:ext>
            </a:extLst>
          </p:cNvPr>
          <p:cNvSpPr/>
          <p:nvPr/>
        </p:nvSpPr>
        <p:spPr bwMode="auto">
          <a:xfrm>
            <a:off x="3115626" y="2660167"/>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331" name="直線コネクタ 330">
            <a:extLst>
              <a:ext uri="{FF2B5EF4-FFF2-40B4-BE49-F238E27FC236}">
                <a16:creationId xmlns:a16="http://schemas.microsoft.com/office/drawing/2014/main" id="{48BE55EB-97F2-B7F4-93CB-A672AE7CBDED}"/>
              </a:ext>
            </a:extLst>
          </p:cNvPr>
          <p:cNvCxnSpPr/>
          <p:nvPr/>
        </p:nvCxnSpPr>
        <p:spPr>
          <a:xfrm flipH="1">
            <a:off x="3610681" y="2982981"/>
            <a:ext cx="0" cy="4860000"/>
          </a:xfrm>
          <a:prstGeom prst="line">
            <a:avLst/>
          </a:prstGeom>
          <a:noFill/>
          <a:ln w="9525" cap="flat" cmpd="sng" algn="ctr">
            <a:solidFill>
              <a:sysClr val="window" lastClr="FFFFFF">
                <a:lumMod val="50000"/>
              </a:sysClr>
            </a:solidFill>
            <a:prstDash val="sysDash"/>
          </a:ln>
          <a:effectLst/>
        </p:spPr>
      </p:cxnSp>
      <p:sp>
        <p:nvSpPr>
          <p:cNvPr id="332" name="正方形/長方形 331">
            <a:extLst>
              <a:ext uri="{FF2B5EF4-FFF2-40B4-BE49-F238E27FC236}">
                <a16:creationId xmlns:a16="http://schemas.microsoft.com/office/drawing/2014/main" id="{388A31D6-CAF8-BE96-0680-454C5EA462A5}"/>
              </a:ext>
            </a:extLst>
          </p:cNvPr>
          <p:cNvSpPr/>
          <p:nvPr/>
        </p:nvSpPr>
        <p:spPr bwMode="auto">
          <a:xfrm>
            <a:off x="4308298" y="2660167"/>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333" name="直線コネクタ 332">
            <a:extLst>
              <a:ext uri="{FF2B5EF4-FFF2-40B4-BE49-F238E27FC236}">
                <a16:creationId xmlns:a16="http://schemas.microsoft.com/office/drawing/2014/main" id="{200F76AB-5A0A-0696-DF5B-E9E5C4681E8B}"/>
              </a:ext>
            </a:extLst>
          </p:cNvPr>
          <p:cNvCxnSpPr/>
          <p:nvPr/>
        </p:nvCxnSpPr>
        <p:spPr>
          <a:xfrm flipH="1">
            <a:off x="4803353" y="2982981"/>
            <a:ext cx="0" cy="4860000"/>
          </a:xfrm>
          <a:prstGeom prst="line">
            <a:avLst/>
          </a:prstGeom>
          <a:noFill/>
          <a:ln w="9525" cap="flat" cmpd="sng" algn="ctr">
            <a:solidFill>
              <a:sysClr val="window" lastClr="FFFFFF">
                <a:lumMod val="50000"/>
              </a:sysClr>
            </a:solidFill>
            <a:prstDash val="sysDash"/>
          </a:ln>
          <a:effectLst/>
        </p:spPr>
      </p:cxnSp>
      <p:sp>
        <p:nvSpPr>
          <p:cNvPr id="334" name="テキスト ボックス 333">
            <a:extLst>
              <a:ext uri="{FF2B5EF4-FFF2-40B4-BE49-F238E27FC236}">
                <a16:creationId xmlns:a16="http://schemas.microsoft.com/office/drawing/2014/main" id="{5F426B28-E22F-1E0B-AFBD-DFD20886AFE4}"/>
              </a:ext>
            </a:extLst>
          </p:cNvPr>
          <p:cNvSpPr txBox="1"/>
          <p:nvPr/>
        </p:nvSpPr>
        <p:spPr>
          <a:xfrm>
            <a:off x="3781275" y="3861130"/>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35" name="直線矢印コネクタ 334">
            <a:extLst>
              <a:ext uri="{FF2B5EF4-FFF2-40B4-BE49-F238E27FC236}">
                <a16:creationId xmlns:a16="http://schemas.microsoft.com/office/drawing/2014/main" id="{FFCA1DB1-9662-1760-2C16-419F27FBC3B7}"/>
              </a:ext>
            </a:extLst>
          </p:cNvPr>
          <p:cNvCxnSpPr>
            <a:cxnSpLocks/>
          </p:cNvCxnSpPr>
          <p:nvPr/>
        </p:nvCxnSpPr>
        <p:spPr>
          <a:xfrm>
            <a:off x="3622947" y="4044431"/>
            <a:ext cx="2664000" cy="0"/>
          </a:xfrm>
          <a:prstGeom prst="straightConnector1">
            <a:avLst/>
          </a:prstGeom>
          <a:noFill/>
          <a:ln w="9525" cap="flat" cmpd="sng" algn="ctr">
            <a:solidFill>
              <a:sysClr val="windowText" lastClr="000000"/>
            </a:solidFill>
            <a:prstDash val="solid"/>
            <a:tailEnd type="triangle"/>
          </a:ln>
          <a:effectLst/>
        </p:spPr>
      </p:cxnSp>
      <p:cxnSp>
        <p:nvCxnSpPr>
          <p:cNvPr id="336" name="直線矢印コネクタ 335">
            <a:extLst>
              <a:ext uri="{FF2B5EF4-FFF2-40B4-BE49-F238E27FC236}">
                <a16:creationId xmlns:a16="http://schemas.microsoft.com/office/drawing/2014/main" id="{D27C11F6-8ABB-6C38-E043-E6557CBC81EE}"/>
              </a:ext>
            </a:extLst>
          </p:cNvPr>
          <p:cNvCxnSpPr>
            <a:cxnSpLocks/>
          </p:cNvCxnSpPr>
          <p:nvPr/>
        </p:nvCxnSpPr>
        <p:spPr>
          <a:xfrm>
            <a:off x="6284026" y="4044431"/>
            <a:ext cx="720000" cy="0"/>
          </a:xfrm>
          <a:prstGeom prst="straightConnector1">
            <a:avLst/>
          </a:prstGeom>
          <a:noFill/>
          <a:ln w="9525" cap="flat" cmpd="sng" algn="ctr">
            <a:solidFill>
              <a:sysClr val="windowText" lastClr="000000"/>
            </a:solidFill>
            <a:prstDash val="solid"/>
            <a:tailEnd type="triangle"/>
          </a:ln>
          <a:effectLst/>
        </p:spPr>
      </p:cxnSp>
      <p:cxnSp>
        <p:nvCxnSpPr>
          <p:cNvPr id="337" name="直線矢印コネクタ 336">
            <a:extLst>
              <a:ext uri="{FF2B5EF4-FFF2-40B4-BE49-F238E27FC236}">
                <a16:creationId xmlns:a16="http://schemas.microsoft.com/office/drawing/2014/main" id="{6A0937DF-C1C4-AEE3-C9E9-DBDD11CFB4F6}"/>
              </a:ext>
            </a:extLst>
          </p:cNvPr>
          <p:cNvCxnSpPr>
            <a:cxnSpLocks/>
          </p:cNvCxnSpPr>
          <p:nvPr/>
        </p:nvCxnSpPr>
        <p:spPr>
          <a:xfrm>
            <a:off x="7004026" y="4147652"/>
            <a:ext cx="1296000" cy="0"/>
          </a:xfrm>
          <a:prstGeom prst="straightConnector1">
            <a:avLst/>
          </a:prstGeom>
          <a:noFill/>
          <a:ln w="9525" cap="flat" cmpd="sng" algn="ctr">
            <a:solidFill>
              <a:sysClr val="windowText" lastClr="000000"/>
            </a:solidFill>
            <a:prstDash val="solid"/>
            <a:tailEnd type="triangle"/>
          </a:ln>
          <a:effectLst/>
        </p:spPr>
      </p:cxnSp>
      <p:sp>
        <p:nvSpPr>
          <p:cNvPr id="338" name="テキスト ボックス 337">
            <a:extLst>
              <a:ext uri="{FF2B5EF4-FFF2-40B4-BE49-F238E27FC236}">
                <a16:creationId xmlns:a16="http://schemas.microsoft.com/office/drawing/2014/main" id="{6DB3F06E-F29A-DD4E-41E5-5251CCA72D01}"/>
              </a:ext>
            </a:extLst>
          </p:cNvPr>
          <p:cNvSpPr txBox="1"/>
          <p:nvPr/>
        </p:nvSpPr>
        <p:spPr>
          <a:xfrm>
            <a:off x="7110018" y="3972531"/>
            <a:ext cx="436017"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p>
        </p:txBody>
      </p:sp>
      <p:cxnSp>
        <p:nvCxnSpPr>
          <p:cNvPr id="339" name="直線矢印コネクタ 338">
            <a:extLst>
              <a:ext uri="{FF2B5EF4-FFF2-40B4-BE49-F238E27FC236}">
                <a16:creationId xmlns:a16="http://schemas.microsoft.com/office/drawing/2014/main" id="{A206671D-904D-54B2-9A10-0BA7A8C24B1D}"/>
              </a:ext>
            </a:extLst>
          </p:cNvPr>
          <p:cNvCxnSpPr>
            <a:cxnSpLocks/>
          </p:cNvCxnSpPr>
          <p:nvPr/>
        </p:nvCxnSpPr>
        <p:spPr>
          <a:xfrm>
            <a:off x="7004026" y="4356270"/>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340" name="テキスト ボックス 339">
            <a:extLst>
              <a:ext uri="{FF2B5EF4-FFF2-40B4-BE49-F238E27FC236}">
                <a16:creationId xmlns:a16="http://schemas.microsoft.com/office/drawing/2014/main" id="{36525B1F-2E00-ED90-BEE9-96476FE56C83}"/>
              </a:ext>
            </a:extLst>
          </p:cNvPr>
          <p:cNvSpPr txBox="1"/>
          <p:nvPr/>
        </p:nvSpPr>
        <p:spPr>
          <a:xfrm>
            <a:off x="7110018" y="4181149"/>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工事開始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1" name="角丸四角形 27">
            <a:extLst>
              <a:ext uri="{FF2B5EF4-FFF2-40B4-BE49-F238E27FC236}">
                <a16:creationId xmlns:a16="http://schemas.microsoft.com/office/drawing/2014/main" id="{2DDD995D-6613-605E-D88B-4D4F448ED07C}"/>
              </a:ext>
            </a:extLst>
          </p:cNvPr>
          <p:cNvSpPr/>
          <p:nvPr/>
        </p:nvSpPr>
        <p:spPr bwMode="auto">
          <a:xfrm>
            <a:off x="8414028" y="4332571"/>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50" kern="0" dirty="0">
                <a:solidFill>
                  <a:prstClr val="black"/>
                </a:solidFill>
                <a:latin typeface="Meiryo UI"/>
                <a:ea typeface="Meiryo UI"/>
                <a:cs typeface="メイリオ" panose="020B0604030504040204" pitchFamily="50" charset="-128"/>
              </a:rPr>
              <a:t>AL</a:t>
            </a:r>
            <a:r>
              <a:rPr kumimoji="0" lang="ja-JP" altLang="en-US" sz="1050" kern="0" dirty="0">
                <a:solidFill>
                  <a:prstClr val="black"/>
                </a:solidFill>
                <a:latin typeface="Meiryo UI"/>
                <a:ea typeface="Meiryo UI"/>
                <a:cs typeface="メイリオ" panose="020B0604030504040204" pitchFamily="50" charset="-128"/>
              </a:rPr>
              <a:t>工事等</a:t>
            </a:r>
          </a:p>
        </p:txBody>
      </p:sp>
      <p:sp>
        <p:nvSpPr>
          <p:cNvPr id="342" name="テキスト ボックス 341">
            <a:extLst>
              <a:ext uri="{FF2B5EF4-FFF2-40B4-BE49-F238E27FC236}">
                <a16:creationId xmlns:a16="http://schemas.microsoft.com/office/drawing/2014/main" id="{E370F645-2FA6-ABC0-BDA1-7488BE5CABDB}"/>
              </a:ext>
            </a:extLst>
          </p:cNvPr>
          <p:cNvSpPr txBox="1"/>
          <p:nvPr/>
        </p:nvSpPr>
        <p:spPr>
          <a:xfrm>
            <a:off x="5000831" y="4647606"/>
            <a:ext cx="2885405"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43" name="直線矢印コネクタ 342">
            <a:extLst>
              <a:ext uri="{FF2B5EF4-FFF2-40B4-BE49-F238E27FC236}">
                <a16:creationId xmlns:a16="http://schemas.microsoft.com/office/drawing/2014/main" id="{B6B7D863-9EFD-D359-38A3-1710CA8BFCD6}"/>
              </a:ext>
            </a:extLst>
          </p:cNvPr>
          <p:cNvCxnSpPr>
            <a:cxnSpLocks/>
          </p:cNvCxnSpPr>
          <p:nvPr/>
        </p:nvCxnSpPr>
        <p:spPr>
          <a:xfrm>
            <a:off x="7004025" y="4816883"/>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344" name="直線矢印コネクタ 343">
            <a:extLst>
              <a:ext uri="{FF2B5EF4-FFF2-40B4-BE49-F238E27FC236}">
                <a16:creationId xmlns:a16="http://schemas.microsoft.com/office/drawing/2014/main" id="{E9DB2A69-F67A-26A4-A9AC-BD3D24AEFF90}"/>
              </a:ext>
            </a:extLst>
          </p:cNvPr>
          <p:cNvCxnSpPr>
            <a:cxnSpLocks/>
          </p:cNvCxnSpPr>
          <p:nvPr/>
        </p:nvCxnSpPr>
        <p:spPr>
          <a:xfrm>
            <a:off x="6284025" y="4816883"/>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345" name="直線矢印コネクタ 344">
            <a:extLst>
              <a:ext uri="{FF2B5EF4-FFF2-40B4-BE49-F238E27FC236}">
                <a16:creationId xmlns:a16="http://schemas.microsoft.com/office/drawing/2014/main" id="{B4495373-928F-350B-9E99-837431663310}"/>
              </a:ext>
            </a:extLst>
          </p:cNvPr>
          <p:cNvCxnSpPr>
            <a:cxnSpLocks/>
          </p:cNvCxnSpPr>
          <p:nvPr/>
        </p:nvCxnSpPr>
        <p:spPr>
          <a:xfrm>
            <a:off x="4803353" y="4816883"/>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346" name="角丸四角形 68">
            <a:extLst>
              <a:ext uri="{FF2B5EF4-FFF2-40B4-BE49-F238E27FC236}">
                <a16:creationId xmlns:a16="http://schemas.microsoft.com/office/drawing/2014/main" id="{507B8980-873C-6520-29BE-A72FB40AA482}"/>
              </a:ext>
            </a:extLst>
          </p:cNvPr>
          <p:cNvSpPr/>
          <p:nvPr/>
        </p:nvSpPr>
        <p:spPr bwMode="auto">
          <a:xfrm>
            <a:off x="7841069" y="4745485"/>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347" name="角丸四角形 41">
            <a:extLst>
              <a:ext uri="{FF2B5EF4-FFF2-40B4-BE49-F238E27FC236}">
                <a16:creationId xmlns:a16="http://schemas.microsoft.com/office/drawing/2014/main" id="{B782C3DD-D189-1893-36FC-3F0C33BAC674}"/>
              </a:ext>
            </a:extLst>
          </p:cNvPr>
          <p:cNvSpPr/>
          <p:nvPr/>
        </p:nvSpPr>
        <p:spPr bwMode="auto">
          <a:xfrm>
            <a:off x="8420165" y="5187666"/>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348" name="テキスト ボックス 347">
            <a:extLst>
              <a:ext uri="{FF2B5EF4-FFF2-40B4-BE49-F238E27FC236}">
                <a16:creationId xmlns:a16="http://schemas.microsoft.com/office/drawing/2014/main" id="{0F7CE6BD-21BE-1A66-2FCD-6F9FAF2E7BAA}"/>
              </a:ext>
            </a:extLst>
          </p:cNvPr>
          <p:cNvSpPr txBox="1"/>
          <p:nvPr/>
        </p:nvSpPr>
        <p:spPr>
          <a:xfrm>
            <a:off x="5000831" y="4888274"/>
            <a:ext cx="20839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49" name="直線矢印コネクタ 348">
            <a:extLst>
              <a:ext uri="{FF2B5EF4-FFF2-40B4-BE49-F238E27FC236}">
                <a16:creationId xmlns:a16="http://schemas.microsoft.com/office/drawing/2014/main" id="{BDF40C9C-24C3-81C6-3DDF-8F89C5F8192A}"/>
              </a:ext>
            </a:extLst>
          </p:cNvPr>
          <p:cNvCxnSpPr>
            <a:cxnSpLocks/>
          </p:cNvCxnSpPr>
          <p:nvPr/>
        </p:nvCxnSpPr>
        <p:spPr>
          <a:xfrm>
            <a:off x="7004025" y="5057551"/>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350" name="直線矢印コネクタ 349">
            <a:extLst>
              <a:ext uri="{FF2B5EF4-FFF2-40B4-BE49-F238E27FC236}">
                <a16:creationId xmlns:a16="http://schemas.microsoft.com/office/drawing/2014/main" id="{DBC15E38-B913-297C-CECE-4CAC953EBED5}"/>
              </a:ext>
            </a:extLst>
          </p:cNvPr>
          <p:cNvCxnSpPr>
            <a:cxnSpLocks/>
          </p:cNvCxnSpPr>
          <p:nvPr/>
        </p:nvCxnSpPr>
        <p:spPr>
          <a:xfrm>
            <a:off x="6284025" y="5057551"/>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351" name="直線矢印コネクタ 350">
            <a:extLst>
              <a:ext uri="{FF2B5EF4-FFF2-40B4-BE49-F238E27FC236}">
                <a16:creationId xmlns:a16="http://schemas.microsoft.com/office/drawing/2014/main" id="{A002EF66-C043-DFFA-0150-820E6822D238}"/>
              </a:ext>
            </a:extLst>
          </p:cNvPr>
          <p:cNvCxnSpPr>
            <a:cxnSpLocks/>
          </p:cNvCxnSpPr>
          <p:nvPr/>
        </p:nvCxnSpPr>
        <p:spPr>
          <a:xfrm>
            <a:off x="4803353" y="5057551"/>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352" name="正方形/長方形 351">
            <a:extLst>
              <a:ext uri="{FF2B5EF4-FFF2-40B4-BE49-F238E27FC236}">
                <a16:creationId xmlns:a16="http://schemas.microsoft.com/office/drawing/2014/main" id="{97AA36D3-B1C4-B88F-1864-6CCDC4880FA2}"/>
              </a:ext>
            </a:extLst>
          </p:cNvPr>
          <p:cNvSpPr/>
          <p:nvPr/>
        </p:nvSpPr>
        <p:spPr bwMode="auto">
          <a:xfrm>
            <a:off x="9083342" y="2660167"/>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endParaRPr kumimoji="0" lang="en-US" altLang="ja-JP" sz="1000" kern="0" dirty="0">
              <a:solidFill>
                <a:prstClr val="white"/>
              </a:solidFill>
              <a:latin typeface="Meiryo UI"/>
              <a:ea typeface="Meiryo UI" panose="020B0604030504040204" pitchFamily="50" charset="-128"/>
              <a:cs typeface="メイリオ" panose="020B0604030504040204" pitchFamily="50" charset="-128"/>
            </a:endParaRPr>
          </a:p>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施工管理</a:t>
            </a:r>
          </a:p>
        </p:txBody>
      </p:sp>
      <p:cxnSp>
        <p:nvCxnSpPr>
          <p:cNvPr id="353" name="直線コネクタ 352">
            <a:extLst>
              <a:ext uri="{FF2B5EF4-FFF2-40B4-BE49-F238E27FC236}">
                <a16:creationId xmlns:a16="http://schemas.microsoft.com/office/drawing/2014/main" id="{C48CD683-BAE9-8CDE-AD7E-5030ECFF421F}"/>
              </a:ext>
            </a:extLst>
          </p:cNvPr>
          <p:cNvCxnSpPr/>
          <p:nvPr/>
        </p:nvCxnSpPr>
        <p:spPr>
          <a:xfrm flipH="1">
            <a:off x="9605342" y="2982981"/>
            <a:ext cx="0" cy="4860000"/>
          </a:xfrm>
          <a:prstGeom prst="line">
            <a:avLst/>
          </a:prstGeom>
          <a:noFill/>
          <a:ln w="9525" cap="flat" cmpd="sng" algn="ctr">
            <a:solidFill>
              <a:sysClr val="window" lastClr="FFFFFF">
                <a:lumMod val="50000"/>
              </a:sysClr>
            </a:solidFill>
            <a:prstDash val="sysDash"/>
          </a:ln>
          <a:effectLst/>
        </p:spPr>
      </p:cxnSp>
      <p:sp>
        <p:nvSpPr>
          <p:cNvPr id="354" name="正方形/長方形 353">
            <a:extLst>
              <a:ext uri="{FF2B5EF4-FFF2-40B4-BE49-F238E27FC236}">
                <a16:creationId xmlns:a16="http://schemas.microsoft.com/office/drawing/2014/main" id="{C9A82998-787F-652F-5FE6-A35C1DA79D33}"/>
              </a:ext>
            </a:extLst>
          </p:cNvPr>
          <p:cNvSpPr/>
          <p:nvPr/>
        </p:nvSpPr>
        <p:spPr bwMode="auto">
          <a:xfrm>
            <a:off x="2102968" y="2660167"/>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355" name="直線コネクタ 354">
            <a:extLst>
              <a:ext uri="{FF2B5EF4-FFF2-40B4-BE49-F238E27FC236}">
                <a16:creationId xmlns:a16="http://schemas.microsoft.com/office/drawing/2014/main" id="{BE6C90F3-C23C-340A-22E5-22C94D2173A7}"/>
              </a:ext>
            </a:extLst>
          </p:cNvPr>
          <p:cNvCxnSpPr/>
          <p:nvPr/>
        </p:nvCxnSpPr>
        <p:spPr>
          <a:xfrm flipH="1">
            <a:off x="2459839" y="2982981"/>
            <a:ext cx="0" cy="4860000"/>
          </a:xfrm>
          <a:prstGeom prst="line">
            <a:avLst/>
          </a:prstGeom>
          <a:noFill/>
          <a:ln w="9525" cap="flat" cmpd="sng" algn="ctr">
            <a:solidFill>
              <a:sysClr val="window" lastClr="FFFFFF">
                <a:lumMod val="50000"/>
              </a:sysClr>
            </a:solidFill>
            <a:prstDash val="sysDash"/>
          </a:ln>
          <a:effectLst/>
        </p:spPr>
      </p:cxnSp>
      <p:cxnSp>
        <p:nvCxnSpPr>
          <p:cNvPr id="356" name="直線矢印コネクタ 355">
            <a:extLst>
              <a:ext uri="{FF2B5EF4-FFF2-40B4-BE49-F238E27FC236}">
                <a16:creationId xmlns:a16="http://schemas.microsoft.com/office/drawing/2014/main" id="{E0DEB95D-0788-FA2E-234D-D8D5AA7CC9F2}"/>
              </a:ext>
            </a:extLst>
          </p:cNvPr>
          <p:cNvCxnSpPr>
            <a:cxnSpLocks/>
          </p:cNvCxnSpPr>
          <p:nvPr/>
        </p:nvCxnSpPr>
        <p:spPr>
          <a:xfrm>
            <a:off x="2458801" y="3387426"/>
            <a:ext cx="1152000" cy="0"/>
          </a:xfrm>
          <a:prstGeom prst="straightConnector1">
            <a:avLst/>
          </a:prstGeom>
          <a:noFill/>
          <a:ln w="9525" cap="flat" cmpd="sng" algn="ctr">
            <a:solidFill>
              <a:sysClr val="windowText" lastClr="000000"/>
            </a:solidFill>
            <a:prstDash val="solid"/>
            <a:headEnd type="triangle"/>
            <a:tailEnd type="none"/>
          </a:ln>
          <a:effectLst/>
        </p:spPr>
      </p:cxnSp>
      <p:sp>
        <p:nvSpPr>
          <p:cNvPr id="357" name="テキスト ボックス 356">
            <a:extLst>
              <a:ext uri="{FF2B5EF4-FFF2-40B4-BE49-F238E27FC236}">
                <a16:creationId xmlns:a16="http://schemas.microsoft.com/office/drawing/2014/main" id="{C79E132E-6C0B-4B98-E6BA-BE696CEF9F0C}"/>
              </a:ext>
            </a:extLst>
          </p:cNvPr>
          <p:cNvSpPr txBox="1"/>
          <p:nvPr/>
        </p:nvSpPr>
        <p:spPr>
          <a:xfrm>
            <a:off x="2806811" y="3207406"/>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8" name="テキスト ボックス 357">
            <a:extLst>
              <a:ext uri="{FF2B5EF4-FFF2-40B4-BE49-F238E27FC236}">
                <a16:creationId xmlns:a16="http://schemas.microsoft.com/office/drawing/2014/main" id="{2C38F3D8-E85C-E858-9E24-E667C859343D}"/>
              </a:ext>
            </a:extLst>
          </p:cNvPr>
          <p:cNvSpPr txBox="1"/>
          <p:nvPr/>
        </p:nvSpPr>
        <p:spPr>
          <a:xfrm>
            <a:off x="3781275" y="3342421"/>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59" name="直線矢印コネクタ 358">
            <a:extLst>
              <a:ext uri="{FF2B5EF4-FFF2-40B4-BE49-F238E27FC236}">
                <a16:creationId xmlns:a16="http://schemas.microsoft.com/office/drawing/2014/main" id="{A843AB01-4FA4-74B3-ED32-FF7916641507}"/>
              </a:ext>
            </a:extLst>
          </p:cNvPr>
          <p:cNvCxnSpPr>
            <a:cxnSpLocks/>
          </p:cNvCxnSpPr>
          <p:nvPr/>
        </p:nvCxnSpPr>
        <p:spPr>
          <a:xfrm>
            <a:off x="3622947" y="3525722"/>
            <a:ext cx="2664000" cy="0"/>
          </a:xfrm>
          <a:prstGeom prst="straightConnector1">
            <a:avLst/>
          </a:prstGeom>
          <a:noFill/>
          <a:ln w="9525" cap="flat" cmpd="sng" algn="ctr">
            <a:solidFill>
              <a:sysClr val="windowText" lastClr="000000"/>
            </a:solidFill>
            <a:prstDash val="solid"/>
            <a:tailEnd type="triangle"/>
          </a:ln>
          <a:effectLst/>
        </p:spPr>
      </p:cxnSp>
      <p:cxnSp>
        <p:nvCxnSpPr>
          <p:cNvPr id="360" name="直線矢印コネクタ 359">
            <a:extLst>
              <a:ext uri="{FF2B5EF4-FFF2-40B4-BE49-F238E27FC236}">
                <a16:creationId xmlns:a16="http://schemas.microsoft.com/office/drawing/2014/main" id="{F7235522-7CBC-E2A2-CE36-53C6E573872B}"/>
              </a:ext>
            </a:extLst>
          </p:cNvPr>
          <p:cNvCxnSpPr>
            <a:cxnSpLocks/>
          </p:cNvCxnSpPr>
          <p:nvPr/>
        </p:nvCxnSpPr>
        <p:spPr>
          <a:xfrm>
            <a:off x="6284026" y="3525722"/>
            <a:ext cx="720000" cy="0"/>
          </a:xfrm>
          <a:prstGeom prst="straightConnector1">
            <a:avLst/>
          </a:prstGeom>
          <a:noFill/>
          <a:ln w="9525" cap="flat" cmpd="sng" algn="ctr">
            <a:solidFill>
              <a:sysClr val="windowText" lastClr="000000"/>
            </a:solidFill>
            <a:prstDash val="solid"/>
            <a:tailEnd type="triangle"/>
          </a:ln>
          <a:effectLst/>
        </p:spPr>
      </p:cxnSp>
      <p:sp>
        <p:nvSpPr>
          <p:cNvPr id="361" name="テキスト ボックス 360">
            <a:extLst>
              <a:ext uri="{FF2B5EF4-FFF2-40B4-BE49-F238E27FC236}">
                <a16:creationId xmlns:a16="http://schemas.microsoft.com/office/drawing/2014/main" id="{BC222345-D20D-726D-63B4-03BE579A4914}"/>
              </a:ext>
            </a:extLst>
          </p:cNvPr>
          <p:cNvSpPr txBox="1"/>
          <p:nvPr/>
        </p:nvSpPr>
        <p:spPr>
          <a:xfrm>
            <a:off x="3781275" y="3609170"/>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62" name="直線矢印コネクタ 361">
            <a:extLst>
              <a:ext uri="{FF2B5EF4-FFF2-40B4-BE49-F238E27FC236}">
                <a16:creationId xmlns:a16="http://schemas.microsoft.com/office/drawing/2014/main" id="{B299D37E-B091-E87D-8565-0B405B3019B7}"/>
              </a:ext>
            </a:extLst>
          </p:cNvPr>
          <p:cNvCxnSpPr>
            <a:cxnSpLocks/>
          </p:cNvCxnSpPr>
          <p:nvPr/>
        </p:nvCxnSpPr>
        <p:spPr>
          <a:xfrm>
            <a:off x="3622947" y="3792471"/>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363" name="直線矢印コネクタ 362">
            <a:extLst>
              <a:ext uri="{FF2B5EF4-FFF2-40B4-BE49-F238E27FC236}">
                <a16:creationId xmlns:a16="http://schemas.microsoft.com/office/drawing/2014/main" id="{3CA8A9CC-1454-0E46-16CE-15197450C200}"/>
              </a:ext>
            </a:extLst>
          </p:cNvPr>
          <p:cNvCxnSpPr>
            <a:cxnSpLocks/>
          </p:cNvCxnSpPr>
          <p:nvPr/>
        </p:nvCxnSpPr>
        <p:spPr>
          <a:xfrm>
            <a:off x="6284026" y="3792471"/>
            <a:ext cx="720000" cy="0"/>
          </a:xfrm>
          <a:prstGeom prst="straightConnector1">
            <a:avLst/>
          </a:prstGeom>
          <a:noFill/>
          <a:ln w="9525" cap="flat" cmpd="sng" algn="ctr">
            <a:solidFill>
              <a:sysClr val="windowText" lastClr="000000"/>
            </a:solidFill>
            <a:prstDash val="solid"/>
            <a:headEnd type="triangle"/>
            <a:tailEnd type="none"/>
          </a:ln>
          <a:effectLst/>
        </p:spPr>
      </p:cxnSp>
      <p:sp>
        <p:nvSpPr>
          <p:cNvPr id="364" name="テキスト ボックス 363">
            <a:extLst>
              <a:ext uri="{FF2B5EF4-FFF2-40B4-BE49-F238E27FC236}">
                <a16:creationId xmlns:a16="http://schemas.microsoft.com/office/drawing/2014/main" id="{1611FFFC-F505-891B-5395-081D1D165D7B}"/>
              </a:ext>
            </a:extLst>
          </p:cNvPr>
          <p:cNvSpPr txBox="1"/>
          <p:nvPr/>
        </p:nvSpPr>
        <p:spPr>
          <a:xfrm>
            <a:off x="5000831" y="5457656"/>
            <a:ext cx="2572820"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（ひかり電話）工事依頼情報流通（番ポ工事）</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365" name="直線矢印コネクタ 364">
            <a:extLst>
              <a:ext uri="{FF2B5EF4-FFF2-40B4-BE49-F238E27FC236}">
                <a16:creationId xmlns:a16="http://schemas.microsoft.com/office/drawing/2014/main" id="{0BEBF7FD-6752-BE45-8A51-9ADED2C7A639}"/>
              </a:ext>
            </a:extLst>
          </p:cNvPr>
          <p:cNvCxnSpPr>
            <a:cxnSpLocks/>
          </p:cNvCxnSpPr>
          <p:nvPr/>
        </p:nvCxnSpPr>
        <p:spPr>
          <a:xfrm>
            <a:off x="7004025" y="5665033"/>
            <a:ext cx="828000" cy="0"/>
          </a:xfrm>
          <a:prstGeom prst="straightConnector1">
            <a:avLst/>
          </a:prstGeom>
          <a:noFill/>
          <a:ln w="9525" cap="flat" cmpd="sng" algn="ctr">
            <a:solidFill>
              <a:srgbClr val="0000FF"/>
            </a:solidFill>
            <a:prstDash val="solid"/>
            <a:headEnd type="triangle"/>
            <a:tailEnd type="none"/>
          </a:ln>
          <a:effectLst/>
        </p:spPr>
      </p:cxnSp>
      <p:cxnSp>
        <p:nvCxnSpPr>
          <p:cNvPr id="366" name="直線矢印コネクタ 365">
            <a:extLst>
              <a:ext uri="{FF2B5EF4-FFF2-40B4-BE49-F238E27FC236}">
                <a16:creationId xmlns:a16="http://schemas.microsoft.com/office/drawing/2014/main" id="{A6C02E01-7494-DE20-E1BC-7FE1861C7360}"/>
              </a:ext>
            </a:extLst>
          </p:cNvPr>
          <p:cNvCxnSpPr>
            <a:cxnSpLocks/>
          </p:cNvCxnSpPr>
          <p:nvPr/>
        </p:nvCxnSpPr>
        <p:spPr>
          <a:xfrm>
            <a:off x="6284025" y="5665033"/>
            <a:ext cx="720000" cy="0"/>
          </a:xfrm>
          <a:prstGeom prst="straightConnector1">
            <a:avLst/>
          </a:prstGeom>
          <a:noFill/>
          <a:ln w="9525" cap="flat" cmpd="sng" algn="ctr">
            <a:solidFill>
              <a:srgbClr val="0000FF"/>
            </a:solidFill>
            <a:prstDash val="solid"/>
            <a:headEnd type="triangle"/>
            <a:tailEnd type="none"/>
          </a:ln>
          <a:effectLst/>
        </p:spPr>
      </p:cxnSp>
      <p:cxnSp>
        <p:nvCxnSpPr>
          <p:cNvPr id="367" name="直線矢印コネクタ 366">
            <a:extLst>
              <a:ext uri="{FF2B5EF4-FFF2-40B4-BE49-F238E27FC236}">
                <a16:creationId xmlns:a16="http://schemas.microsoft.com/office/drawing/2014/main" id="{637004F5-F968-545E-689C-5C3DBDDCDFFF}"/>
              </a:ext>
            </a:extLst>
          </p:cNvPr>
          <p:cNvCxnSpPr>
            <a:cxnSpLocks/>
          </p:cNvCxnSpPr>
          <p:nvPr/>
        </p:nvCxnSpPr>
        <p:spPr>
          <a:xfrm>
            <a:off x="4803353" y="5665033"/>
            <a:ext cx="1512000" cy="0"/>
          </a:xfrm>
          <a:prstGeom prst="straightConnector1">
            <a:avLst/>
          </a:prstGeom>
          <a:noFill/>
          <a:ln w="9525" cap="flat" cmpd="sng" algn="ctr">
            <a:solidFill>
              <a:srgbClr val="0000FF"/>
            </a:solidFill>
            <a:prstDash val="solid"/>
            <a:headEnd type="triangle"/>
            <a:tailEnd type="none"/>
          </a:ln>
          <a:effectLst/>
        </p:spPr>
      </p:cxnSp>
      <p:cxnSp>
        <p:nvCxnSpPr>
          <p:cNvPr id="368" name="直線矢印コネクタ 367">
            <a:extLst>
              <a:ext uri="{FF2B5EF4-FFF2-40B4-BE49-F238E27FC236}">
                <a16:creationId xmlns:a16="http://schemas.microsoft.com/office/drawing/2014/main" id="{704989B1-F9AB-A5BD-358C-5CB4B4AA0F94}"/>
              </a:ext>
            </a:extLst>
          </p:cNvPr>
          <p:cNvCxnSpPr>
            <a:cxnSpLocks/>
          </p:cNvCxnSpPr>
          <p:nvPr/>
        </p:nvCxnSpPr>
        <p:spPr>
          <a:xfrm>
            <a:off x="2459839" y="5665033"/>
            <a:ext cx="2343514" cy="0"/>
          </a:xfrm>
          <a:prstGeom prst="straightConnector1">
            <a:avLst/>
          </a:prstGeom>
          <a:noFill/>
          <a:ln w="9525" cap="flat" cmpd="sng" algn="ctr">
            <a:solidFill>
              <a:sysClr val="windowText" lastClr="000000"/>
            </a:solidFill>
            <a:prstDash val="solid"/>
            <a:headEnd type="triangle"/>
            <a:tailEnd type="none"/>
          </a:ln>
          <a:effectLst/>
        </p:spPr>
      </p:cxnSp>
      <p:sp>
        <p:nvSpPr>
          <p:cNvPr id="369" name="テキスト ボックス 368">
            <a:extLst>
              <a:ext uri="{FF2B5EF4-FFF2-40B4-BE49-F238E27FC236}">
                <a16:creationId xmlns:a16="http://schemas.microsoft.com/office/drawing/2014/main" id="{D935F609-48F8-438C-B16A-DCF41A1AA212}"/>
              </a:ext>
            </a:extLst>
          </p:cNvPr>
          <p:cNvSpPr txBox="1"/>
          <p:nvPr/>
        </p:nvSpPr>
        <p:spPr>
          <a:xfrm>
            <a:off x="3655768" y="5486691"/>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70" name="直線矢印コネクタ 369">
            <a:extLst>
              <a:ext uri="{FF2B5EF4-FFF2-40B4-BE49-F238E27FC236}">
                <a16:creationId xmlns:a16="http://schemas.microsoft.com/office/drawing/2014/main" id="{4B419B05-7A97-4288-5597-00EC8B59632F}"/>
              </a:ext>
            </a:extLst>
          </p:cNvPr>
          <p:cNvCxnSpPr>
            <a:cxnSpLocks/>
          </p:cNvCxnSpPr>
          <p:nvPr/>
        </p:nvCxnSpPr>
        <p:spPr>
          <a:xfrm>
            <a:off x="2459839" y="6090016"/>
            <a:ext cx="2343514" cy="0"/>
          </a:xfrm>
          <a:prstGeom prst="straightConnector1">
            <a:avLst/>
          </a:prstGeom>
          <a:noFill/>
          <a:ln w="9525" cap="flat" cmpd="sng" algn="ctr">
            <a:solidFill>
              <a:sysClr val="windowText" lastClr="000000"/>
            </a:solidFill>
            <a:prstDash val="solid"/>
            <a:headEnd type="none"/>
            <a:tailEnd type="triangle"/>
          </a:ln>
          <a:effectLst/>
        </p:spPr>
      </p:cxnSp>
      <p:sp>
        <p:nvSpPr>
          <p:cNvPr id="371" name="テキスト ボックス 370">
            <a:extLst>
              <a:ext uri="{FF2B5EF4-FFF2-40B4-BE49-F238E27FC236}">
                <a16:creationId xmlns:a16="http://schemas.microsoft.com/office/drawing/2014/main" id="{A43A10AE-3228-900B-2E51-9F9E22F33109}"/>
              </a:ext>
            </a:extLst>
          </p:cNvPr>
          <p:cNvSpPr txBox="1"/>
          <p:nvPr/>
        </p:nvSpPr>
        <p:spPr>
          <a:xfrm>
            <a:off x="3655766" y="5907706"/>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2" name="角丸四角形 80">
            <a:extLst>
              <a:ext uri="{FF2B5EF4-FFF2-40B4-BE49-F238E27FC236}">
                <a16:creationId xmlns:a16="http://schemas.microsoft.com/office/drawing/2014/main" id="{68AB54A9-A7BB-0E14-42C6-4FA2FAC5A443}"/>
              </a:ext>
            </a:extLst>
          </p:cNvPr>
          <p:cNvSpPr/>
          <p:nvPr/>
        </p:nvSpPr>
        <p:spPr bwMode="auto">
          <a:xfrm>
            <a:off x="7841069" y="5592671"/>
            <a:ext cx="936000" cy="1260000"/>
          </a:xfrm>
          <a:prstGeom prst="rect">
            <a:avLst/>
          </a:prstGeom>
          <a:solidFill>
            <a:sysClr val="window" lastClr="FFFFFF"/>
          </a:solidFill>
          <a:ln w="9525" cap="flat" cmpd="sng" algn="ctr">
            <a:solidFill>
              <a:srgbClr val="0000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50" kern="0" dirty="0">
                <a:solidFill>
                  <a:srgbClr val="0000FF"/>
                </a:solidFill>
                <a:latin typeface="Meiryo UI"/>
                <a:ea typeface="Meiryo UI"/>
                <a:cs typeface="メイリオ" panose="020B0604030504040204" pitchFamily="50" charset="-128"/>
              </a:rPr>
              <a:t>番ポ工事</a:t>
            </a:r>
          </a:p>
        </p:txBody>
      </p:sp>
      <p:sp>
        <p:nvSpPr>
          <p:cNvPr id="373" name="テキスト ボックス 372">
            <a:extLst>
              <a:ext uri="{FF2B5EF4-FFF2-40B4-BE49-F238E27FC236}">
                <a16:creationId xmlns:a16="http://schemas.microsoft.com/office/drawing/2014/main" id="{596F6611-DA33-2E7D-7A03-47CA13EF034E}"/>
              </a:ext>
            </a:extLst>
          </p:cNvPr>
          <p:cNvSpPr txBox="1"/>
          <p:nvPr/>
        </p:nvSpPr>
        <p:spPr>
          <a:xfrm>
            <a:off x="5000831" y="6311320"/>
            <a:ext cx="27972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374" name="直線矢印コネクタ 373">
            <a:extLst>
              <a:ext uri="{FF2B5EF4-FFF2-40B4-BE49-F238E27FC236}">
                <a16:creationId xmlns:a16="http://schemas.microsoft.com/office/drawing/2014/main" id="{436DBEF2-4678-0C82-8488-2D6E297D0A92}"/>
              </a:ext>
            </a:extLst>
          </p:cNvPr>
          <p:cNvCxnSpPr>
            <a:cxnSpLocks/>
          </p:cNvCxnSpPr>
          <p:nvPr/>
        </p:nvCxnSpPr>
        <p:spPr>
          <a:xfrm>
            <a:off x="7004025" y="6503457"/>
            <a:ext cx="828000" cy="0"/>
          </a:xfrm>
          <a:prstGeom prst="straightConnector1">
            <a:avLst/>
          </a:prstGeom>
          <a:noFill/>
          <a:ln w="9525" cap="flat" cmpd="sng" algn="ctr">
            <a:solidFill>
              <a:srgbClr val="0000FF"/>
            </a:solidFill>
            <a:prstDash val="solid"/>
            <a:headEnd type="none"/>
            <a:tailEnd type="triangle"/>
          </a:ln>
          <a:effectLst/>
        </p:spPr>
      </p:cxnSp>
      <p:cxnSp>
        <p:nvCxnSpPr>
          <p:cNvPr id="375" name="直線矢印コネクタ 374">
            <a:extLst>
              <a:ext uri="{FF2B5EF4-FFF2-40B4-BE49-F238E27FC236}">
                <a16:creationId xmlns:a16="http://schemas.microsoft.com/office/drawing/2014/main" id="{766F38D2-3B65-1DCE-5102-55BE4CAD2569}"/>
              </a:ext>
            </a:extLst>
          </p:cNvPr>
          <p:cNvCxnSpPr>
            <a:cxnSpLocks/>
          </p:cNvCxnSpPr>
          <p:nvPr/>
        </p:nvCxnSpPr>
        <p:spPr>
          <a:xfrm>
            <a:off x="6284025" y="6503457"/>
            <a:ext cx="720000" cy="0"/>
          </a:xfrm>
          <a:prstGeom prst="straightConnector1">
            <a:avLst/>
          </a:prstGeom>
          <a:noFill/>
          <a:ln w="9525" cap="flat" cmpd="sng" algn="ctr">
            <a:solidFill>
              <a:srgbClr val="0000FF"/>
            </a:solidFill>
            <a:prstDash val="solid"/>
            <a:headEnd type="none"/>
            <a:tailEnd type="triangle"/>
          </a:ln>
          <a:effectLst/>
        </p:spPr>
      </p:cxnSp>
      <p:cxnSp>
        <p:nvCxnSpPr>
          <p:cNvPr id="376" name="直線矢印コネクタ 375">
            <a:extLst>
              <a:ext uri="{FF2B5EF4-FFF2-40B4-BE49-F238E27FC236}">
                <a16:creationId xmlns:a16="http://schemas.microsoft.com/office/drawing/2014/main" id="{1D3B59FB-054F-DE14-40A5-4C8A07955849}"/>
              </a:ext>
            </a:extLst>
          </p:cNvPr>
          <p:cNvCxnSpPr>
            <a:cxnSpLocks/>
          </p:cNvCxnSpPr>
          <p:nvPr/>
        </p:nvCxnSpPr>
        <p:spPr>
          <a:xfrm>
            <a:off x="4803353" y="6503457"/>
            <a:ext cx="1512000" cy="0"/>
          </a:xfrm>
          <a:prstGeom prst="straightConnector1">
            <a:avLst/>
          </a:prstGeom>
          <a:noFill/>
          <a:ln w="9525" cap="flat" cmpd="sng" algn="ctr">
            <a:solidFill>
              <a:srgbClr val="0000FF"/>
            </a:solidFill>
            <a:prstDash val="solid"/>
            <a:headEnd type="none"/>
            <a:tailEnd type="triangle"/>
          </a:ln>
          <a:effectLst/>
        </p:spPr>
      </p:cxnSp>
      <p:sp>
        <p:nvSpPr>
          <p:cNvPr id="377" name="テキスト ボックス 376">
            <a:extLst>
              <a:ext uri="{FF2B5EF4-FFF2-40B4-BE49-F238E27FC236}">
                <a16:creationId xmlns:a16="http://schemas.microsoft.com/office/drawing/2014/main" id="{580E4092-2D89-7FC6-2BE6-014B65CBE69C}"/>
              </a:ext>
            </a:extLst>
          </p:cNvPr>
          <p:cNvSpPr txBox="1"/>
          <p:nvPr/>
        </p:nvSpPr>
        <p:spPr>
          <a:xfrm>
            <a:off x="5000831" y="5817696"/>
            <a:ext cx="2669000"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（番ポ工事）（事業者情報）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378" name="直線矢印コネクタ 377">
            <a:extLst>
              <a:ext uri="{FF2B5EF4-FFF2-40B4-BE49-F238E27FC236}">
                <a16:creationId xmlns:a16="http://schemas.microsoft.com/office/drawing/2014/main" id="{20ABF078-84FF-6EBA-71BC-51C62B357851}"/>
              </a:ext>
            </a:extLst>
          </p:cNvPr>
          <p:cNvCxnSpPr>
            <a:cxnSpLocks/>
          </p:cNvCxnSpPr>
          <p:nvPr/>
        </p:nvCxnSpPr>
        <p:spPr>
          <a:xfrm>
            <a:off x="7004025" y="6009833"/>
            <a:ext cx="828000" cy="0"/>
          </a:xfrm>
          <a:prstGeom prst="straightConnector1">
            <a:avLst/>
          </a:prstGeom>
          <a:noFill/>
          <a:ln w="9525" cap="flat" cmpd="sng" algn="ctr">
            <a:solidFill>
              <a:srgbClr val="0000FF"/>
            </a:solidFill>
            <a:prstDash val="solid"/>
            <a:headEnd type="none"/>
            <a:tailEnd type="triangle"/>
          </a:ln>
          <a:effectLst/>
        </p:spPr>
      </p:cxnSp>
      <p:cxnSp>
        <p:nvCxnSpPr>
          <p:cNvPr id="379" name="直線矢印コネクタ 378">
            <a:extLst>
              <a:ext uri="{FF2B5EF4-FFF2-40B4-BE49-F238E27FC236}">
                <a16:creationId xmlns:a16="http://schemas.microsoft.com/office/drawing/2014/main" id="{835E131A-F193-8133-3AAC-F849C9D6D9FF}"/>
              </a:ext>
            </a:extLst>
          </p:cNvPr>
          <p:cNvCxnSpPr>
            <a:cxnSpLocks/>
          </p:cNvCxnSpPr>
          <p:nvPr/>
        </p:nvCxnSpPr>
        <p:spPr>
          <a:xfrm>
            <a:off x="6284025" y="6009833"/>
            <a:ext cx="720000" cy="0"/>
          </a:xfrm>
          <a:prstGeom prst="straightConnector1">
            <a:avLst/>
          </a:prstGeom>
          <a:noFill/>
          <a:ln w="9525" cap="flat" cmpd="sng" algn="ctr">
            <a:solidFill>
              <a:srgbClr val="0000FF"/>
            </a:solidFill>
            <a:prstDash val="solid"/>
            <a:headEnd type="none"/>
            <a:tailEnd type="triangle"/>
          </a:ln>
          <a:effectLst/>
        </p:spPr>
      </p:cxnSp>
      <p:cxnSp>
        <p:nvCxnSpPr>
          <p:cNvPr id="380" name="直線矢印コネクタ 379">
            <a:extLst>
              <a:ext uri="{FF2B5EF4-FFF2-40B4-BE49-F238E27FC236}">
                <a16:creationId xmlns:a16="http://schemas.microsoft.com/office/drawing/2014/main" id="{DEEA3109-FEA6-69AA-A5A5-E69FD206AE24}"/>
              </a:ext>
            </a:extLst>
          </p:cNvPr>
          <p:cNvCxnSpPr>
            <a:cxnSpLocks/>
          </p:cNvCxnSpPr>
          <p:nvPr/>
        </p:nvCxnSpPr>
        <p:spPr>
          <a:xfrm>
            <a:off x="4803353" y="6009833"/>
            <a:ext cx="1512000" cy="0"/>
          </a:xfrm>
          <a:prstGeom prst="straightConnector1">
            <a:avLst/>
          </a:prstGeom>
          <a:noFill/>
          <a:ln w="9525" cap="flat" cmpd="sng" algn="ctr">
            <a:solidFill>
              <a:srgbClr val="0000FF"/>
            </a:solidFill>
            <a:prstDash val="solid"/>
            <a:headEnd type="none"/>
            <a:tailEnd type="triangle"/>
          </a:ln>
          <a:effectLst/>
        </p:spPr>
      </p:cxnSp>
      <p:sp>
        <p:nvSpPr>
          <p:cNvPr id="381" name="角丸四角形 122">
            <a:extLst>
              <a:ext uri="{FF2B5EF4-FFF2-40B4-BE49-F238E27FC236}">
                <a16:creationId xmlns:a16="http://schemas.microsoft.com/office/drawing/2014/main" id="{21089775-CFB1-BD3B-4C93-31AC56D48B2C}"/>
              </a:ext>
            </a:extLst>
          </p:cNvPr>
          <p:cNvSpPr/>
          <p:nvPr/>
        </p:nvSpPr>
        <p:spPr bwMode="auto">
          <a:xfrm>
            <a:off x="8405415" y="7121474"/>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cxnSp>
        <p:nvCxnSpPr>
          <p:cNvPr id="382" name="直線矢印コネクタ 381">
            <a:extLst>
              <a:ext uri="{FF2B5EF4-FFF2-40B4-BE49-F238E27FC236}">
                <a16:creationId xmlns:a16="http://schemas.microsoft.com/office/drawing/2014/main" id="{0FDE092D-3E9B-3E94-0503-EDC17A02596C}"/>
              </a:ext>
            </a:extLst>
          </p:cNvPr>
          <p:cNvCxnSpPr>
            <a:cxnSpLocks/>
          </p:cNvCxnSpPr>
          <p:nvPr/>
        </p:nvCxnSpPr>
        <p:spPr>
          <a:xfrm>
            <a:off x="7004026" y="7803675"/>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383" name="テキスト ボックス 382">
            <a:extLst>
              <a:ext uri="{FF2B5EF4-FFF2-40B4-BE49-F238E27FC236}">
                <a16:creationId xmlns:a16="http://schemas.microsoft.com/office/drawing/2014/main" id="{B5C88D20-FAAB-078F-B75C-4CB44F332AF8}"/>
              </a:ext>
            </a:extLst>
          </p:cNvPr>
          <p:cNvSpPr txBox="1"/>
          <p:nvPr/>
        </p:nvSpPr>
        <p:spPr>
          <a:xfrm>
            <a:off x="7110018" y="7628554"/>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工事完了</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84" name="直線矢印コネクタ 383">
            <a:extLst>
              <a:ext uri="{FF2B5EF4-FFF2-40B4-BE49-F238E27FC236}">
                <a16:creationId xmlns:a16="http://schemas.microsoft.com/office/drawing/2014/main" id="{65A32EAF-0DD6-4270-7B80-4BDE21585478}"/>
              </a:ext>
            </a:extLst>
          </p:cNvPr>
          <p:cNvCxnSpPr>
            <a:cxnSpLocks/>
          </p:cNvCxnSpPr>
          <p:nvPr/>
        </p:nvCxnSpPr>
        <p:spPr>
          <a:xfrm>
            <a:off x="7652026" y="7453963"/>
            <a:ext cx="648000" cy="0"/>
          </a:xfrm>
          <a:prstGeom prst="straightConnector1">
            <a:avLst/>
          </a:prstGeom>
          <a:noFill/>
          <a:ln w="9525" cap="flat" cmpd="sng" algn="ctr">
            <a:solidFill>
              <a:sysClr val="windowText" lastClr="000000"/>
            </a:solidFill>
            <a:prstDash val="solid"/>
            <a:headEnd type="triangle"/>
            <a:tailEnd type="none"/>
          </a:ln>
          <a:effectLst/>
        </p:spPr>
      </p:cxnSp>
      <p:cxnSp>
        <p:nvCxnSpPr>
          <p:cNvPr id="385" name="カギ線コネクタ 126">
            <a:extLst>
              <a:ext uri="{FF2B5EF4-FFF2-40B4-BE49-F238E27FC236}">
                <a16:creationId xmlns:a16="http://schemas.microsoft.com/office/drawing/2014/main" id="{FC581386-C8E5-4DDF-E7E9-71AD11AEE82D}"/>
              </a:ext>
            </a:extLst>
          </p:cNvPr>
          <p:cNvCxnSpPr/>
          <p:nvPr/>
        </p:nvCxnSpPr>
        <p:spPr bwMode="auto">
          <a:xfrm>
            <a:off x="7648511" y="7453963"/>
            <a:ext cx="1953317" cy="159083"/>
          </a:xfrm>
          <a:prstGeom prst="bentConnector3">
            <a:avLst>
              <a:gd name="adj1" fmla="val 67"/>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6" name="テキスト ボックス 385">
            <a:extLst>
              <a:ext uri="{FF2B5EF4-FFF2-40B4-BE49-F238E27FC236}">
                <a16:creationId xmlns:a16="http://schemas.microsoft.com/office/drawing/2014/main" id="{F93A5941-C789-2C1D-7AB9-3FDD448701A0}"/>
              </a:ext>
            </a:extLst>
          </p:cNvPr>
          <p:cNvSpPr txBox="1"/>
          <p:nvPr/>
        </p:nvSpPr>
        <p:spPr>
          <a:xfrm>
            <a:off x="7481191" y="7232414"/>
            <a:ext cx="820738"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7" name="線吹き出し 1 (枠付き) 207">
            <a:extLst>
              <a:ext uri="{FF2B5EF4-FFF2-40B4-BE49-F238E27FC236}">
                <a16:creationId xmlns:a16="http://schemas.microsoft.com/office/drawing/2014/main" id="{94B75DFD-A465-B28D-0B24-A8836269C012}"/>
              </a:ext>
            </a:extLst>
          </p:cNvPr>
          <p:cNvSpPr/>
          <p:nvPr/>
        </p:nvSpPr>
        <p:spPr bwMode="auto">
          <a:xfrm>
            <a:off x="1360511" y="4197676"/>
            <a:ext cx="2160000" cy="1260000"/>
          </a:xfrm>
          <a:prstGeom prst="borderCallout1">
            <a:avLst>
              <a:gd name="adj1" fmla="val 49902"/>
              <a:gd name="adj2" fmla="val 99885"/>
              <a:gd name="adj3" fmla="val 115960"/>
              <a:gd name="adj4" fmla="val 168104"/>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・統合</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HHC</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画面の番ポ自動工事依頼ボタン押下により送信する</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（本機能リリース前は、同ボタン押下により</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CUSTOM</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ミニコンに交換機自動工事要求を送信している）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・既存インタフェースの（ひかり電話）工事依頼情報流通を拡張し番ポ工事依頼を流通する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388" name="線吹き出し 1 (枠付き) 207">
            <a:extLst>
              <a:ext uri="{FF2B5EF4-FFF2-40B4-BE49-F238E27FC236}">
                <a16:creationId xmlns:a16="http://schemas.microsoft.com/office/drawing/2014/main" id="{493DAC8E-51A6-F7ED-08A3-084EA79CF76C}"/>
              </a:ext>
            </a:extLst>
          </p:cNvPr>
          <p:cNvSpPr/>
          <p:nvPr/>
        </p:nvSpPr>
        <p:spPr bwMode="auto">
          <a:xfrm>
            <a:off x="1360511" y="6135093"/>
            <a:ext cx="2160000" cy="2025223"/>
          </a:xfrm>
          <a:prstGeom prst="borderCallout1">
            <a:avLst>
              <a:gd name="adj1" fmla="val 39254"/>
              <a:gd name="adj2" fmla="val 100567"/>
              <a:gd name="adj3" fmla="val -6382"/>
              <a:gd name="adj4" fmla="val 169360"/>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・既存の</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を拡張し番ポ工事結果を流通する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・１つの番ポ工事依頼で番ポ工事結果は複数回流通し、事業者情報と工事結果情報の</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2</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種類の情報がそれぞれ同一インタフェースで流通する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・工事結果情報より前に、必ず事業者情報が流通される。</a:t>
            </a:r>
            <a:r>
              <a:rPr kumimoji="0" lang="ja-JP" altLang="en-US" sz="1000" b="0" i="0" u="none" strike="noStrike" kern="0" cap="none" spc="0" normalizeH="0" baseline="0" noProof="0" dirty="0">
                <a:ln>
                  <a:noFill/>
                </a:ln>
                <a:solidFill>
                  <a:srgbClr val="0000FF"/>
                </a:solidFill>
                <a:effectLst/>
                <a:uLnTx/>
                <a:uFillTx/>
                <a:latin typeface="Meiryo UI"/>
                <a:ea typeface="Meiryo UI"/>
              </a:rPr>
              <a:t>工事結果情報流通後に事業者情報が流通された場合は、統合</a:t>
            </a:r>
            <a:r>
              <a:rPr kumimoji="0" lang="en-US" altLang="ja-JP" sz="1000" b="0" i="0" u="none" strike="noStrike" kern="0" cap="none" spc="0" normalizeH="0" baseline="0" noProof="0" dirty="0">
                <a:ln>
                  <a:noFill/>
                </a:ln>
                <a:solidFill>
                  <a:srgbClr val="0000FF"/>
                </a:solidFill>
                <a:effectLst/>
                <a:uLnTx/>
                <a:uFillTx/>
                <a:latin typeface="Meiryo UI"/>
                <a:ea typeface="Meiryo UI"/>
              </a:rPr>
              <a:t>HHC</a:t>
            </a:r>
            <a:r>
              <a:rPr kumimoji="0" lang="ja-JP" altLang="en-US" sz="1000" b="0" i="0" u="none" strike="noStrike" kern="0" cap="none" spc="0" normalizeH="0" baseline="0" noProof="0" dirty="0">
                <a:ln>
                  <a:noFill/>
                </a:ln>
                <a:solidFill>
                  <a:srgbClr val="0000FF"/>
                </a:solidFill>
                <a:effectLst/>
                <a:uLnTx/>
                <a:uFillTx/>
                <a:latin typeface="Meiryo UI"/>
                <a:ea typeface="Meiryo UI"/>
              </a:rPr>
              <a:t>でエラーとする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工事が正常に完了しなければ、工事結果情報は流通されず、工事結果情報の差し替えは発生しない前提とする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389" name="線吹き出し 1 (枠付き) 207">
            <a:extLst>
              <a:ext uri="{FF2B5EF4-FFF2-40B4-BE49-F238E27FC236}">
                <a16:creationId xmlns:a16="http://schemas.microsoft.com/office/drawing/2014/main" id="{7DCEBDD9-4ACC-DD8F-55D3-834F0FCDAF25}"/>
              </a:ext>
            </a:extLst>
          </p:cNvPr>
          <p:cNvSpPr/>
          <p:nvPr/>
        </p:nvSpPr>
        <p:spPr bwMode="auto">
          <a:xfrm>
            <a:off x="8939675" y="5902400"/>
            <a:ext cx="2160000" cy="360000"/>
          </a:xfrm>
          <a:prstGeom prst="borderCallout1">
            <a:avLst>
              <a:gd name="adj1" fmla="val 50252"/>
              <a:gd name="adj2" fmla="val 92"/>
              <a:gd name="adj3" fmla="val 122178"/>
              <a:gd name="adj4" fmla="val -8939"/>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（番ポ工事）の流通情報を画面上で参照可能とする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390" name="線吹き出し 1 (枠付き) 207">
            <a:extLst>
              <a:ext uri="{FF2B5EF4-FFF2-40B4-BE49-F238E27FC236}">
                <a16:creationId xmlns:a16="http://schemas.microsoft.com/office/drawing/2014/main" id="{E7D8656D-E10A-7082-09F8-A53C096C8539}"/>
              </a:ext>
            </a:extLst>
          </p:cNvPr>
          <p:cNvSpPr/>
          <p:nvPr/>
        </p:nvSpPr>
        <p:spPr bwMode="auto">
          <a:xfrm>
            <a:off x="1360511" y="3432511"/>
            <a:ext cx="2160000" cy="720000"/>
          </a:xfrm>
          <a:prstGeom prst="borderCallout1">
            <a:avLst>
              <a:gd name="adj1" fmla="val 51575"/>
              <a:gd name="adj2" fmla="val 99722"/>
              <a:gd name="adj3" fmla="val 84609"/>
              <a:gd name="adj4" fmla="val 112361"/>
            </a:avLst>
          </a:prstGeom>
          <a:solidFill>
            <a:sysClr val="window" lastClr="FFFFFF"/>
          </a:solidFill>
          <a:ln w="12700"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・双方向番ポでの番ポ有無は既存流通項目の番ポ同時工事有無で流通する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・双方向番ポ有の場合は「有（他事業者）」が流通する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391" name="線吹き出し 1 (枠付き) 207">
            <a:extLst>
              <a:ext uri="{FF2B5EF4-FFF2-40B4-BE49-F238E27FC236}">
                <a16:creationId xmlns:a16="http://schemas.microsoft.com/office/drawing/2014/main" id="{A9C2AB27-A7FE-9A48-987D-DCF513FFAD00}"/>
              </a:ext>
            </a:extLst>
          </p:cNvPr>
          <p:cNvSpPr/>
          <p:nvPr/>
        </p:nvSpPr>
        <p:spPr bwMode="auto">
          <a:xfrm>
            <a:off x="4132682" y="6778757"/>
            <a:ext cx="2372819" cy="1154174"/>
          </a:xfrm>
          <a:prstGeom prst="borderCallout1">
            <a:avLst>
              <a:gd name="adj1" fmla="val 27598"/>
              <a:gd name="adj2" fmla="val 99790"/>
              <a:gd name="adj3" fmla="val -5699"/>
              <a:gd name="adj4" fmla="val 154148"/>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BB-CASTAR</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から流通される</a:t>
            </a:r>
            <a:r>
              <a:rPr kumimoji="1" lang="en-US" altLang="ja-JP" sz="1000" b="0" i="0" baseline="0" dirty="0">
                <a:solidFill>
                  <a:srgbClr val="0000FF"/>
                </a:solidFill>
                <a:latin typeface="+mn-ea"/>
                <a:ea typeface="+mn-ea"/>
              </a:rPr>
              <a:t>BB-CASTAR</a:t>
            </a:r>
            <a:r>
              <a:rPr kumimoji="1" lang="ja-JP" altLang="en-US" sz="1000" b="0" i="0" baseline="0" dirty="0">
                <a:solidFill>
                  <a:srgbClr val="0000FF"/>
                </a:solidFill>
                <a:latin typeface="+mn-ea"/>
                <a:ea typeface="+mn-ea"/>
              </a:rPr>
              <a:t>処理結果コード</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を通建システム向けの既存コード値にマッピングして流通する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92" name="正方形/長方形 391">
            <a:extLst>
              <a:ext uri="{FF2B5EF4-FFF2-40B4-BE49-F238E27FC236}">
                <a16:creationId xmlns:a16="http://schemas.microsoft.com/office/drawing/2014/main" id="{8DE63BF7-C72E-75E8-5C4F-902F08BF584E}"/>
              </a:ext>
            </a:extLst>
          </p:cNvPr>
          <p:cNvSpPr/>
          <p:nvPr/>
        </p:nvSpPr>
        <p:spPr bwMode="auto">
          <a:xfrm>
            <a:off x="8339110" y="6331937"/>
            <a:ext cx="900000" cy="360000"/>
          </a:xfrm>
          <a:prstGeom prst="rect">
            <a:avLst/>
          </a:prstGeom>
          <a:solidFill>
            <a:sysClr val="window" lastClr="FFFFFF"/>
          </a:solidFill>
          <a:ln w="9525"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00FF"/>
                </a:solidFill>
                <a:effectLst/>
                <a:uLnTx/>
                <a:uFillTx/>
                <a:latin typeface="Meiryo UI"/>
                <a:ea typeface="Meiryo UI"/>
              </a:rPr>
              <a:t>ＳＯ情報確認</a:t>
            </a:r>
            <a:r>
              <a:rPr kumimoji="0" lang="en-US" altLang="ja-JP" sz="900" b="0" i="0" u="none" strike="noStrike" kern="0" cap="none" spc="0" normalizeH="0" baseline="0" noProof="0" dirty="0">
                <a:ln>
                  <a:noFill/>
                </a:ln>
                <a:solidFill>
                  <a:srgbClr val="0000FF"/>
                </a:solidFill>
                <a:effectLst/>
                <a:uLnTx/>
                <a:uFillTx/>
                <a:latin typeface="Meiryo UI"/>
                <a:ea typeface="Meiryo UI"/>
              </a:rPr>
              <a:t>―</a:t>
            </a:r>
            <a:r>
              <a:rPr kumimoji="0" lang="ja-JP" altLang="en-US" sz="900" b="0" i="0" u="none" strike="noStrike" kern="0" cap="none" spc="0" normalizeH="0" baseline="0" noProof="0" dirty="0">
                <a:ln>
                  <a:noFill/>
                </a:ln>
                <a:solidFill>
                  <a:srgbClr val="0000FF"/>
                </a:solidFill>
                <a:effectLst/>
                <a:uLnTx/>
                <a:uFillTx/>
                <a:latin typeface="Meiryo UI"/>
                <a:ea typeface="Meiryo UI"/>
              </a:rPr>
              <a:t>ひかり電話画面</a:t>
            </a:r>
          </a:p>
        </p:txBody>
      </p:sp>
      <p:graphicFrame>
        <p:nvGraphicFramePr>
          <p:cNvPr id="393" name="表 36">
            <a:extLst>
              <a:ext uri="{FF2B5EF4-FFF2-40B4-BE49-F238E27FC236}">
                <a16:creationId xmlns:a16="http://schemas.microsoft.com/office/drawing/2014/main" id="{11586D86-D743-1E02-EB6C-32AB673B8F4B}"/>
              </a:ext>
            </a:extLst>
          </p:cNvPr>
          <p:cNvGraphicFramePr>
            <a:graphicFrameLocks noGrp="1"/>
          </p:cNvGraphicFramePr>
          <p:nvPr>
            <p:extLst>
              <p:ext uri="{D42A27DB-BD31-4B8C-83A1-F6EECF244321}">
                <p14:modId xmlns:p14="http://schemas.microsoft.com/office/powerpoint/2010/main" val="1329796036"/>
              </p:ext>
            </p:extLst>
          </p:nvPr>
        </p:nvGraphicFramePr>
        <p:xfrm>
          <a:off x="4433874" y="7464114"/>
          <a:ext cx="2002676" cy="389161"/>
        </p:xfrm>
        <a:graphic>
          <a:graphicData uri="http://schemas.openxmlformats.org/drawingml/2006/table">
            <a:tbl>
              <a:tblPr firstRow="1" bandRow="1"/>
              <a:tblGrid>
                <a:gridCol w="1001338">
                  <a:extLst>
                    <a:ext uri="{9D8B030D-6E8A-4147-A177-3AD203B41FA5}">
                      <a16:colId xmlns:a16="http://schemas.microsoft.com/office/drawing/2014/main" val="3386803474"/>
                    </a:ext>
                  </a:extLst>
                </a:gridCol>
                <a:gridCol w="1001338">
                  <a:extLst>
                    <a:ext uri="{9D8B030D-6E8A-4147-A177-3AD203B41FA5}">
                      <a16:colId xmlns:a16="http://schemas.microsoft.com/office/drawing/2014/main" val="725465669"/>
                    </a:ext>
                  </a:extLst>
                </a:gridCol>
              </a:tblGrid>
              <a:tr h="205877">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algn="ctr"/>
                      <a:r>
                        <a:rPr kumimoji="1" lang="en-US" altLang="ja-JP" sz="800" b="0" dirty="0">
                          <a:solidFill>
                            <a:schemeClr val="tx1"/>
                          </a:solidFill>
                          <a:latin typeface="+mn-ea"/>
                          <a:ea typeface="+mn-ea"/>
                        </a:rPr>
                        <a:t>BB-CASTAR</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処理結果コード</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baseline="0" dirty="0">
                          <a:solidFill>
                            <a:schemeClr val="tx1"/>
                          </a:solidFill>
                          <a:latin typeface="+mn-ea"/>
                          <a:ea typeface="+mn-ea"/>
                        </a:rPr>
                        <a:t>通建システム</a:t>
                      </a:r>
                      <a:br>
                        <a:rPr kumimoji="1" lang="en-US" altLang="ja-JP" sz="800" b="0" i="0" baseline="0" dirty="0">
                          <a:solidFill>
                            <a:schemeClr val="tx1"/>
                          </a:solidFill>
                          <a:latin typeface="+mn-ea"/>
                          <a:ea typeface="+mn-ea"/>
                        </a:rPr>
                      </a:br>
                      <a:r>
                        <a:rPr kumimoji="1" lang="ja-JP" altLang="en-US" sz="800" b="0" i="0" baseline="0" dirty="0">
                          <a:solidFill>
                            <a:schemeClr val="tx1"/>
                          </a:solidFill>
                          <a:latin typeface="+mn-ea"/>
                          <a:ea typeface="+mn-ea"/>
                        </a:rPr>
                        <a:t>番ポ自動工事結果</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118195880"/>
                  </a:ext>
                </a:extLst>
              </a:tr>
              <a:tr h="145321">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en-US" altLang="ja-JP" sz="800" b="0" dirty="0">
                          <a:solidFill>
                            <a:schemeClr val="tx1"/>
                          </a:solidFill>
                          <a:latin typeface="+mn-ea"/>
                          <a:ea typeface="+mn-ea"/>
                        </a:rPr>
                        <a:t>00:</a:t>
                      </a:r>
                      <a:r>
                        <a:rPr kumimoji="1" lang="ja-JP" altLang="en-US" sz="800" b="0" dirty="0">
                          <a:solidFill>
                            <a:schemeClr val="tx1"/>
                          </a:solidFill>
                          <a:latin typeface="+mn-ea"/>
                          <a:ea typeface="+mn-ea"/>
                        </a:rPr>
                        <a:t>正常</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baseline="0" dirty="0">
                          <a:solidFill>
                            <a:schemeClr val="tx1"/>
                          </a:solidFill>
                          <a:latin typeface="+mn-ea"/>
                          <a:ea typeface="+mn-ea"/>
                        </a:rPr>
                        <a:t>02:</a:t>
                      </a:r>
                      <a:r>
                        <a:rPr kumimoji="1" lang="ja-JP" altLang="en-US" sz="800" b="0" i="0" baseline="0" dirty="0">
                          <a:solidFill>
                            <a:schemeClr val="tx1"/>
                          </a:solidFill>
                          <a:latin typeface="+mn-ea"/>
                          <a:ea typeface="+mn-ea"/>
                        </a:rPr>
                        <a:t>依頼済</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687964"/>
                  </a:ext>
                </a:extLst>
              </a:tr>
            </a:tbl>
          </a:graphicData>
        </a:graphic>
      </p:graphicFrame>
      <p:sp>
        <p:nvSpPr>
          <p:cNvPr id="394" name="矢印: 右 393">
            <a:extLst>
              <a:ext uri="{FF2B5EF4-FFF2-40B4-BE49-F238E27FC236}">
                <a16:creationId xmlns:a16="http://schemas.microsoft.com/office/drawing/2014/main" id="{907B8EAB-483F-42E5-05B9-11A8015755A7}"/>
              </a:ext>
            </a:extLst>
          </p:cNvPr>
          <p:cNvSpPr/>
          <p:nvPr/>
        </p:nvSpPr>
        <p:spPr bwMode="auto">
          <a:xfrm>
            <a:off x="5334387" y="7701577"/>
            <a:ext cx="193074" cy="135015"/>
          </a:xfrm>
          <a:prstGeom prst="rightArrow">
            <a:avLst/>
          </a:prstGeom>
          <a:solidFill>
            <a:srgbClr val="0000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cxnSp>
        <p:nvCxnSpPr>
          <p:cNvPr id="395" name="直線コネクタ 394">
            <a:extLst>
              <a:ext uri="{FF2B5EF4-FFF2-40B4-BE49-F238E27FC236}">
                <a16:creationId xmlns:a16="http://schemas.microsoft.com/office/drawing/2014/main" id="{D6AB748B-9DEB-A4C9-8AAE-A509448AADD7}"/>
              </a:ext>
            </a:extLst>
          </p:cNvPr>
          <p:cNvCxnSpPr/>
          <p:nvPr/>
        </p:nvCxnSpPr>
        <p:spPr bwMode="auto">
          <a:xfrm>
            <a:off x="6501106" y="7121474"/>
            <a:ext cx="1121873" cy="316402"/>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線コネクタ 395">
            <a:extLst>
              <a:ext uri="{FF2B5EF4-FFF2-40B4-BE49-F238E27FC236}">
                <a16:creationId xmlns:a16="http://schemas.microsoft.com/office/drawing/2014/main" id="{C36D2C10-C70F-EF6B-8D78-3ADBFF04F80D}"/>
              </a:ext>
            </a:extLst>
          </p:cNvPr>
          <p:cNvCxnSpPr>
            <a:cxnSpLocks/>
          </p:cNvCxnSpPr>
          <p:nvPr/>
        </p:nvCxnSpPr>
        <p:spPr bwMode="auto">
          <a:xfrm flipV="1">
            <a:off x="3517224" y="6511937"/>
            <a:ext cx="1515484" cy="479258"/>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線吹き出し 1 (枠付き) 207">
            <a:extLst>
              <a:ext uri="{FF2B5EF4-FFF2-40B4-BE49-F238E27FC236}">
                <a16:creationId xmlns:a16="http://schemas.microsoft.com/office/drawing/2014/main" id="{0426E04C-89E6-4A81-3910-9610988EDAF1}"/>
              </a:ext>
            </a:extLst>
          </p:cNvPr>
          <p:cNvSpPr/>
          <p:nvPr/>
        </p:nvSpPr>
        <p:spPr bwMode="auto">
          <a:xfrm>
            <a:off x="9705314" y="6331936"/>
            <a:ext cx="2940796" cy="1668337"/>
          </a:xfrm>
          <a:prstGeom prst="borderCallout1">
            <a:avLst>
              <a:gd name="adj1" fmla="val 54419"/>
              <a:gd name="adj2" fmla="val -433"/>
              <a:gd name="adj3" fmla="val 27611"/>
              <a:gd name="adj4" fmla="val -30923"/>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工事完了操作時の</a:t>
            </a:r>
            <a:r>
              <a:rPr kumimoji="0" lang="ja-JP" altLang="en-US" sz="1000" kern="0" dirty="0">
                <a:solidFill>
                  <a:srgbClr val="0000FF"/>
                </a:solidFill>
                <a:latin typeface="Meiryo UI"/>
                <a:ea typeface="Meiryo UI"/>
                <a:cs typeface="メイリオ" panose="020B0604030504040204" pitchFamily="50" charset="-128"/>
              </a:rPr>
              <a:t>番ポ工事未完了</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チェック機能を追加する。*</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1</a:t>
            </a:r>
          </a:p>
        </p:txBody>
      </p:sp>
      <p:graphicFrame>
        <p:nvGraphicFramePr>
          <p:cNvPr id="3" name="表 2">
            <a:extLst>
              <a:ext uri="{FF2B5EF4-FFF2-40B4-BE49-F238E27FC236}">
                <a16:creationId xmlns:a16="http://schemas.microsoft.com/office/drawing/2014/main" id="{84043C29-17B2-2799-0FCC-F79D4C16236D}"/>
              </a:ext>
            </a:extLst>
          </p:cNvPr>
          <p:cNvGraphicFramePr>
            <a:graphicFrameLocks noGrp="1"/>
          </p:cNvGraphicFramePr>
          <p:nvPr>
            <p:extLst>
              <p:ext uri="{D42A27DB-BD31-4B8C-83A1-F6EECF244321}">
                <p14:modId xmlns:p14="http://schemas.microsoft.com/office/powerpoint/2010/main" val="3377410939"/>
              </p:ext>
            </p:extLst>
          </p:nvPr>
        </p:nvGraphicFramePr>
        <p:xfrm>
          <a:off x="9867824" y="6721139"/>
          <a:ext cx="2615776" cy="1132135"/>
        </p:xfrm>
        <a:graphic>
          <a:graphicData uri="http://schemas.openxmlformats.org/drawingml/2006/table">
            <a:tbl>
              <a:tblPr firstRow="1" bandRow="1"/>
              <a:tblGrid>
                <a:gridCol w="2615776">
                  <a:extLst>
                    <a:ext uri="{9D8B030D-6E8A-4147-A177-3AD203B41FA5}">
                      <a16:colId xmlns:a16="http://schemas.microsoft.com/office/drawing/2014/main" val="2708079009"/>
                    </a:ext>
                  </a:extLst>
                </a:gridCol>
              </a:tblGrid>
              <a:tr h="220107">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ワーニング表示条件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912028">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・番ポ工事依頼が正常に実施済みである場合（番ポ自動工事ステータスが「依頼済」である場合）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a:t>
                      </a:r>
                      <a:r>
                        <a:rPr kumimoji="0" lang="ja-JP" altLang="en-US" sz="8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双方向番ポ開始前に申し込まれた片方向番でない場合</a:t>
                      </a:r>
                      <a:endParaRPr kumimoji="0" lang="en-US" altLang="ja-JP" sz="8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0" lvl="1" indent="0" algn="l"/>
                      <a:r>
                        <a:rPr kumimoji="0" lang="ja-JP" altLang="en-US" sz="800" b="0" i="0" u="none" strike="noStrike" kern="0" cap="none" spc="0" normalizeH="0" baseline="0" noProof="0" dirty="0">
                          <a:ln>
                            <a:noFill/>
                          </a:ln>
                          <a:solidFill>
                            <a:srgbClr val="0000FF"/>
                          </a:solidFill>
                          <a:effectLst/>
                          <a:uLnTx/>
                          <a:uFillTx/>
                          <a:latin typeface="Meiryo UI"/>
                          <a:ea typeface="Meiryo UI"/>
                        </a:rPr>
                        <a:t>・事業者情報で返却された移転元事業者</a:t>
                      </a:r>
                      <a:r>
                        <a:rPr kumimoji="0" lang="en-US" altLang="ja-JP" sz="800" b="0" i="0" u="none" strike="noStrike" kern="0" cap="none" spc="0" normalizeH="0" baseline="0" noProof="0" dirty="0">
                          <a:ln>
                            <a:noFill/>
                          </a:ln>
                          <a:solidFill>
                            <a:srgbClr val="0000FF"/>
                          </a:solidFill>
                          <a:effectLst/>
                          <a:uLnTx/>
                          <a:uFillTx/>
                          <a:latin typeface="Meiryo UI"/>
                          <a:ea typeface="Meiryo UI"/>
                        </a:rPr>
                        <a:t>-</a:t>
                      </a:r>
                      <a:r>
                        <a:rPr kumimoji="0" lang="ja-JP" altLang="en-US" sz="800" b="0" i="0" u="none" strike="noStrike" kern="0" cap="none" spc="0" normalizeH="0" baseline="0" noProof="0" dirty="0">
                          <a:ln>
                            <a:noFill/>
                          </a:ln>
                          <a:solidFill>
                            <a:srgbClr val="0000FF"/>
                          </a:solidFill>
                          <a:effectLst/>
                          <a:uLnTx/>
                          <a:uFillTx/>
                          <a:latin typeface="Meiryo UI"/>
                          <a:ea typeface="Meiryo UI"/>
                        </a:rPr>
                        <a:t>番号取得事業者の組み合わせにおいて、１つ以上の組み合わせで工事結果情報が未流通である場合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bl>
          </a:graphicData>
        </a:graphic>
      </p:graphicFrame>
      <p:sp>
        <p:nvSpPr>
          <p:cNvPr id="9" name="スライド番号プレースホルダー 1">
            <a:extLst>
              <a:ext uri="{FF2B5EF4-FFF2-40B4-BE49-F238E27FC236}">
                <a16:creationId xmlns:a16="http://schemas.microsoft.com/office/drawing/2014/main" id="{17652566-281E-3573-9B1E-90561292B413}"/>
              </a:ext>
            </a:extLst>
          </p:cNvPr>
          <p:cNvSpPr>
            <a:spLocks noGrp="1"/>
          </p:cNvSpPr>
          <p:nvPr>
            <p:ph type="sldNum" sz="quarter" idx="4"/>
          </p:nvPr>
        </p:nvSpPr>
        <p:spPr>
          <a:xfrm>
            <a:off x="5262410" y="9301100"/>
            <a:ext cx="2311400" cy="179387"/>
          </a:xfrm>
        </p:spPr>
        <p:txBody>
          <a:bodyPr/>
          <a:lstStyle/>
          <a:p>
            <a:r>
              <a:rPr lang="en-US" altLang="ja-JP" dirty="0"/>
              <a:t>01.1-22</a:t>
            </a:r>
          </a:p>
        </p:txBody>
      </p:sp>
      <p:sp>
        <p:nvSpPr>
          <p:cNvPr id="4" name="テキスト ボックス 3">
            <a:extLst>
              <a:ext uri="{FF2B5EF4-FFF2-40B4-BE49-F238E27FC236}">
                <a16:creationId xmlns:a16="http://schemas.microsoft.com/office/drawing/2014/main" id="{2C1CB767-A778-2BC4-96A4-02376A01B229}"/>
              </a:ext>
            </a:extLst>
          </p:cNvPr>
          <p:cNvSpPr txBox="1"/>
          <p:nvPr/>
        </p:nvSpPr>
        <p:spPr>
          <a:xfrm>
            <a:off x="1360511" y="8474997"/>
            <a:ext cx="2678618" cy="152414"/>
          </a:xfrm>
          <a:prstGeom prst="rect">
            <a:avLst/>
          </a:prstGeom>
          <a:noFill/>
        </p:spPr>
        <p:txBody>
          <a:bodyPr wrap="none" lIns="0" tIns="0" rIns="0" bIns="0" rtlCol="0">
            <a:spAutoFit/>
          </a:bodyPr>
          <a:lstStyle/>
          <a:p>
            <a:pPr algn="l">
              <a:lnSpc>
                <a:spcPct val="110000"/>
              </a:lnSpc>
            </a:pPr>
            <a:r>
              <a:rPr lang="ja-JP" altLang="en-US" sz="1000" dirty="0">
                <a:latin typeface="+mn-ea"/>
                <a:ea typeface="+mn-ea"/>
              </a:rPr>
              <a:t>注）</a:t>
            </a:r>
            <a:r>
              <a:rPr lang="en-US" altLang="ja-JP" sz="1000" dirty="0">
                <a:latin typeface="+mn-ea"/>
                <a:ea typeface="+mn-ea"/>
              </a:rPr>
              <a:t>*1</a:t>
            </a:r>
            <a:r>
              <a:rPr lang="ja-JP" altLang="en-US" sz="1000" dirty="0">
                <a:latin typeface="+mn-ea"/>
                <a:ea typeface="+mn-ea"/>
              </a:rPr>
              <a:t>：オフライン（不感知）はチェック不要とする</a:t>
            </a:r>
            <a:endParaRPr lang="en-US" altLang="ja-JP" sz="1000" dirty="0">
              <a:latin typeface="+mn-ea"/>
              <a:ea typeface="+mn-ea"/>
            </a:endParaRPr>
          </a:p>
        </p:txBody>
      </p:sp>
      <p:sp>
        <p:nvSpPr>
          <p:cNvPr id="7" name="楕円 6">
            <a:extLst>
              <a:ext uri="{FF2B5EF4-FFF2-40B4-BE49-F238E27FC236}">
                <a16:creationId xmlns:a16="http://schemas.microsoft.com/office/drawing/2014/main" id="{8B6EF22B-758E-BC48-CE43-24AF8706F096}"/>
              </a:ext>
            </a:extLst>
          </p:cNvPr>
          <p:cNvSpPr/>
          <p:nvPr/>
        </p:nvSpPr>
        <p:spPr bwMode="auto">
          <a:xfrm>
            <a:off x="9287479" y="6336785"/>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8" name="楕円 7">
            <a:extLst>
              <a:ext uri="{FF2B5EF4-FFF2-40B4-BE49-F238E27FC236}">
                <a16:creationId xmlns:a16="http://schemas.microsoft.com/office/drawing/2014/main" id="{7E1C0F20-F8B9-D26D-1949-9F4626808BC9}"/>
              </a:ext>
            </a:extLst>
          </p:cNvPr>
          <p:cNvSpPr/>
          <p:nvPr/>
        </p:nvSpPr>
        <p:spPr bwMode="auto">
          <a:xfrm>
            <a:off x="856184" y="845811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13358810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全体概要（システム全体処理方式（２／８））</a:t>
            </a:r>
          </a:p>
          <a:p>
            <a:pPr lvl="0"/>
            <a:r>
              <a:rPr lang="ja-JP" altLang="en-US" dirty="0"/>
              <a:t>　</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オーダ流通システムへ番ポ申込／有派遣工事で、移転元事業者・番号取得元事業者が複数の場合のシーケンスを以下に示す</a:t>
            </a:r>
            <a:endParaRPr kumimoji="1" lang="en-US" altLang="ja-JP" sz="1050" b="0" i="0" u="none" strike="noStrike" kern="1200" cap="none" spc="0" normalizeH="0" baseline="0" noProof="0" dirty="0">
              <a:ln>
                <a:noFill/>
              </a:ln>
              <a:solidFill>
                <a:srgbClr val="000000"/>
              </a:solidFill>
              <a:effectLst/>
              <a:uLnTx/>
              <a:uFillTx/>
              <a:latin typeface="Meiryo UI"/>
              <a:ea typeface="Meiryo UI"/>
              <a:cs typeface="+mn-cs"/>
            </a:endParaRPr>
          </a:p>
          <a:p>
            <a:r>
              <a:rPr lang="ja-JP" altLang="en-US" kern="1200" dirty="0">
                <a:solidFill>
                  <a:srgbClr val="000000"/>
                </a:solidFill>
                <a:latin typeface="Meiryo UI"/>
                <a:ea typeface="Meiryo UI"/>
                <a:cs typeface="+mn-cs"/>
              </a:rPr>
              <a:t>　</a:t>
            </a:r>
            <a:r>
              <a:rPr lang="en-US" altLang="ja-JP" kern="1200" dirty="0">
                <a:solidFill>
                  <a:srgbClr val="000000"/>
                </a:solidFill>
                <a:latin typeface="Meiryo UI"/>
                <a:ea typeface="Meiryo UI"/>
                <a:cs typeface="+mn-cs"/>
              </a:rPr>
              <a:t>【</a:t>
            </a:r>
            <a:r>
              <a:rPr lang="ja-JP" altLang="en-US" kern="1200" dirty="0">
                <a:solidFill>
                  <a:srgbClr val="000000"/>
                </a:solidFill>
                <a:latin typeface="Meiryo UI"/>
                <a:ea typeface="Meiryo UI"/>
                <a:cs typeface="+mn-cs"/>
              </a:rPr>
              <a:t>ア</a:t>
            </a:r>
            <a:r>
              <a:rPr lang="en-US" altLang="ja-JP" kern="1200" dirty="0">
                <a:solidFill>
                  <a:srgbClr val="000000"/>
                </a:solidFill>
                <a:latin typeface="Meiryo UI"/>
                <a:ea typeface="Meiryo UI"/>
                <a:cs typeface="+mn-cs"/>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ひかり電話のポートインー</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IF</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対応ー有派遣工事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Ⅰ</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PTN1</a:t>
            </a:r>
            <a:r>
              <a:rPr lang="ja-JP" altLang="en-US" sz="1050" dirty="0">
                <a:solidFill>
                  <a:srgbClr val="000000"/>
                </a:solidFill>
                <a:latin typeface="+mn-lt"/>
                <a:ea typeface="+mn-ea"/>
              </a:rPr>
              <a:t>：オーダ流通システムへ番ポ申込／有派遣工事）</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01.1-23</a:t>
            </a:r>
          </a:p>
        </p:txBody>
      </p:sp>
      <p:sp>
        <p:nvSpPr>
          <p:cNvPr id="2" name="テキスト ボックス 1">
            <a:extLst>
              <a:ext uri="{FF2B5EF4-FFF2-40B4-BE49-F238E27FC236}">
                <a16:creationId xmlns:a16="http://schemas.microsoft.com/office/drawing/2014/main" id="{67ED8621-CD04-F310-5991-1F70F61BB16C}"/>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統合</a:t>
            </a:r>
            <a:r>
              <a:rPr lang="en-US" altLang="ja-JP" sz="1050" dirty="0">
                <a:solidFill>
                  <a:srgbClr val="000000"/>
                </a:solidFill>
                <a:latin typeface="+mn-ea"/>
                <a:ea typeface="+mn-ea"/>
              </a:rPr>
              <a:t>HHC</a:t>
            </a:r>
            <a:endParaRPr lang="zh-TW" altLang="en-US" sz="1050" dirty="0">
              <a:solidFill>
                <a:srgbClr val="000000"/>
              </a:solidFill>
              <a:latin typeface="+mn-ea"/>
              <a:ea typeface="+mn-ea"/>
            </a:endParaRPr>
          </a:p>
        </p:txBody>
      </p:sp>
      <p:sp>
        <p:nvSpPr>
          <p:cNvPr id="3" name="テキスト ボックス 2">
            <a:extLst>
              <a:ext uri="{FF2B5EF4-FFF2-40B4-BE49-F238E27FC236}">
                <a16:creationId xmlns:a16="http://schemas.microsoft.com/office/drawing/2014/main" id="{A7AE427F-D66D-0029-96F5-57522AE264B8}"/>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4" name="テキスト ボックス 3">
            <a:extLst>
              <a:ext uri="{FF2B5EF4-FFF2-40B4-BE49-F238E27FC236}">
                <a16:creationId xmlns:a16="http://schemas.microsoft.com/office/drawing/2014/main" id="{6D09962B-1764-C8FB-1F5B-31310E76D42A}"/>
              </a:ext>
            </a:extLst>
          </p:cNvPr>
          <p:cNvSpPr txBox="1"/>
          <p:nvPr/>
        </p:nvSpPr>
        <p:spPr>
          <a:xfrm>
            <a:off x="8749147"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457" name="グループ化 456">
            <a:extLst>
              <a:ext uri="{FF2B5EF4-FFF2-40B4-BE49-F238E27FC236}">
                <a16:creationId xmlns:a16="http://schemas.microsoft.com/office/drawing/2014/main" id="{72788AF7-74B3-1A1B-42C3-E312F8BCF895}"/>
              </a:ext>
            </a:extLst>
          </p:cNvPr>
          <p:cNvGrpSpPr/>
          <p:nvPr/>
        </p:nvGrpSpPr>
        <p:grpSpPr>
          <a:xfrm>
            <a:off x="10388901" y="1674215"/>
            <a:ext cx="2257209" cy="972000"/>
            <a:chOff x="7556331" y="323186"/>
            <a:chExt cx="2257209" cy="972000"/>
          </a:xfrm>
        </p:grpSpPr>
        <p:sp>
          <p:nvSpPr>
            <p:cNvPr id="458" name="正方形/長方形 457">
              <a:extLst>
                <a:ext uri="{FF2B5EF4-FFF2-40B4-BE49-F238E27FC236}">
                  <a16:creationId xmlns:a16="http://schemas.microsoft.com/office/drawing/2014/main" id="{3930E8D1-6A34-0159-2E4F-9C937A26D5C1}"/>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459" name="直線矢印コネクタ 458">
              <a:extLst>
                <a:ext uri="{FF2B5EF4-FFF2-40B4-BE49-F238E27FC236}">
                  <a16:creationId xmlns:a16="http://schemas.microsoft.com/office/drawing/2014/main" id="{F84663FD-32DA-0240-5F04-A8F31C47070B}"/>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 name="テキスト ボックス 459">
              <a:extLst>
                <a:ext uri="{FF2B5EF4-FFF2-40B4-BE49-F238E27FC236}">
                  <a16:creationId xmlns:a16="http://schemas.microsoft.com/office/drawing/2014/main" id="{65345858-B04B-D3F5-ED46-823C67409C06}"/>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461" name="直線矢印コネクタ 460">
              <a:extLst>
                <a:ext uri="{FF2B5EF4-FFF2-40B4-BE49-F238E27FC236}">
                  <a16:creationId xmlns:a16="http://schemas.microsoft.com/office/drawing/2014/main" id="{6B5BFFCC-45A0-106C-F0C0-B718671A11C5}"/>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2" name="テキスト ボックス 461">
              <a:extLst>
                <a:ext uri="{FF2B5EF4-FFF2-40B4-BE49-F238E27FC236}">
                  <a16:creationId xmlns:a16="http://schemas.microsoft.com/office/drawing/2014/main" id="{813F26E4-6810-2F6D-C6AE-8B9B3D82C555}"/>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463" name="角丸四角形 68">
              <a:extLst>
                <a:ext uri="{FF2B5EF4-FFF2-40B4-BE49-F238E27FC236}">
                  <a16:creationId xmlns:a16="http://schemas.microsoft.com/office/drawing/2014/main" id="{70724BFD-3734-017D-9E4E-D5A54766C910}"/>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464" name="角丸四角形 131">
              <a:extLst>
                <a:ext uri="{FF2B5EF4-FFF2-40B4-BE49-F238E27FC236}">
                  <a16:creationId xmlns:a16="http://schemas.microsoft.com/office/drawing/2014/main" id="{AD30E1B3-19D4-F421-F946-ED632D023F22}"/>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465" name="テキスト ボックス 464">
              <a:extLst>
                <a:ext uri="{FF2B5EF4-FFF2-40B4-BE49-F238E27FC236}">
                  <a16:creationId xmlns:a16="http://schemas.microsoft.com/office/drawing/2014/main" id="{18F3CDBD-7ECA-8136-3A62-F2FF54CF2984}"/>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466" name="テキスト ボックス 465">
              <a:extLst>
                <a:ext uri="{FF2B5EF4-FFF2-40B4-BE49-F238E27FC236}">
                  <a16:creationId xmlns:a16="http://schemas.microsoft.com/office/drawing/2014/main" id="{5FF83CF6-BA98-C14D-9461-315E573F6616}"/>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grpSp>
        <p:nvGrpSpPr>
          <p:cNvPr id="99" name="グループ化 98">
            <a:extLst>
              <a:ext uri="{FF2B5EF4-FFF2-40B4-BE49-F238E27FC236}">
                <a16:creationId xmlns:a16="http://schemas.microsoft.com/office/drawing/2014/main" id="{FD1A8ABD-1373-5132-CB20-DA4D818E794F}"/>
              </a:ext>
            </a:extLst>
          </p:cNvPr>
          <p:cNvGrpSpPr/>
          <p:nvPr/>
        </p:nvGrpSpPr>
        <p:grpSpPr>
          <a:xfrm>
            <a:off x="1878228" y="3023701"/>
            <a:ext cx="8905988" cy="5182814"/>
            <a:chOff x="1588756" y="3023701"/>
            <a:chExt cx="8905988" cy="5182814"/>
          </a:xfrm>
        </p:grpSpPr>
        <p:sp>
          <p:nvSpPr>
            <p:cNvPr id="474" name="正方形/長方形 473">
              <a:extLst>
                <a:ext uri="{FF2B5EF4-FFF2-40B4-BE49-F238E27FC236}">
                  <a16:creationId xmlns:a16="http://schemas.microsoft.com/office/drawing/2014/main" id="{511B5595-A129-7757-9B6A-5E1CECE61859}"/>
                </a:ext>
              </a:extLst>
            </p:cNvPr>
            <p:cNvSpPr/>
            <p:nvPr/>
          </p:nvSpPr>
          <p:spPr bwMode="auto">
            <a:xfrm>
              <a:off x="6363428" y="3023701"/>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475" name="直線コネクタ 474">
              <a:extLst>
                <a:ext uri="{FF2B5EF4-FFF2-40B4-BE49-F238E27FC236}">
                  <a16:creationId xmlns:a16="http://schemas.microsoft.com/office/drawing/2014/main" id="{AAB26155-54AD-8C40-D818-E83EC518FFD3}"/>
                </a:ext>
              </a:extLst>
            </p:cNvPr>
            <p:cNvCxnSpPr/>
            <p:nvPr/>
          </p:nvCxnSpPr>
          <p:spPr>
            <a:xfrm flipH="1">
              <a:off x="7371428" y="3623959"/>
              <a:ext cx="0" cy="4572000"/>
            </a:xfrm>
            <a:prstGeom prst="line">
              <a:avLst/>
            </a:prstGeom>
            <a:noFill/>
            <a:ln w="9525" cap="flat" cmpd="sng" algn="ctr">
              <a:solidFill>
                <a:sysClr val="window" lastClr="FFFFFF">
                  <a:lumMod val="50000"/>
                </a:sysClr>
              </a:solidFill>
              <a:prstDash val="sysDash"/>
            </a:ln>
            <a:effectLst/>
          </p:spPr>
        </p:cxnSp>
        <p:sp>
          <p:nvSpPr>
            <p:cNvPr id="476" name="正方形/長方形 475">
              <a:extLst>
                <a:ext uri="{FF2B5EF4-FFF2-40B4-BE49-F238E27FC236}">
                  <a16:creationId xmlns:a16="http://schemas.microsoft.com/office/drawing/2014/main" id="{8612AE5E-BEB0-2C38-0715-26EFDB03856C}"/>
                </a:ext>
              </a:extLst>
            </p:cNvPr>
            <p:cNvSpPr/>
            <p:nvPr/>
          </p:nvSpPr>
          <p:spPr bwMode="auto">
            <a:xfrm>
              <a:off x="7083428" y="3443959"/>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477" name="直線コネクタ 476">
              <a:extLst>
                <a:ext uri="{FF2B5EF4-FFF2-40B4-BE49-F238E27FC236}">
                  <a16:creationId xmlns:a16="http://schemas.microsoft.com/office/drawing/2014/main" id="{D46F13F9-0D9F-0113-9CBB-B58F41B79FF8}"/>
                </a:ext>
              </a:extLst>
            </p:cNvPr>
            <p:cNvCxnSpPr/>
            <p:nvPr/>
          </p:nvCxnSpPr>
          <p:spPr>
            <a:xfrm flipH="1">
              <a:off x="6651428" y="3623959"/>
              <a:ext cx="0" cy="4572000"/>
            </a:xfrm>
            <a:prstGeom prst="line">
              <a:avLst/>
            </a:prstGeom>
            <a:noFill/>
            <a:ln w="9525" cap="flat" cmpd="sng" algn="ctr">
              <a:solidFill>
                <a:sysClr val="window" lastClr="FFFFFF">
                  <a:lumMod val="50000"/>
                </a:sysClr>
              </a:solidFill>
              <a:prstDash val="sysDash"/>
            </a:ln>
            <a:effectLst/>
          </p:spPr>
        </p:cxnSp>
        <p:sp>
          <p:nvSpPr>
            <p:cNvPr id="478" name="正方形/長方形 477">
              <a:extLst>
                <a:ext uri="{FF2B5EF4-FFF2-40B4-BE49-F238E27FC236}">
                  <a16:creationId xmlns:a16="http://schemas.microsoft.com/office/drawing/2014/main" id="{B524E3A8-05B6-775F-459C-4FB3129F7E47}"/>
                </a:ext>
              </a:extLst>
            </p:cNvPr>
            <p:cNvSpPr/>
            <p:nvPr/>
          </p:nvSpPr>
          <p:spPr bwMode="auto">
            <a:xfrm>
              <a:off x="6363428" y="3443959"/>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479" name="直線コネクタ 478">
              <a:extLst>
                <a:ext uri="{FF2B5EF4-FFF2-40B4-BE49-F238E27FC236}">
                  <a16:creationId xmlns:a16="http://schemas.microsoft.com/office/drawing/2014/main" id="{1D2F1F29-5BBF-B5E1-D63F-E7E16DD058BB}"/>
                </a:ext>
              </a:extLst>
            </p:cNvPr>
            <p:cNvCxnSpPr/>
            <p:nvPr/>
          </p:nvCxnSpPr>
          <p:spPr>
            <a:xfrm flipH="1">
              <a:off x="8667427" y="3623959"/>
              <a:ext cx="0" cy="4572000"/>
            </a:xfrm>
            <a:prstGeom prst="line">
              <a:avLst/>
            </a:prstGeom>
            <a:noFill/>
            <a:ln w="9525" cap="flat" cmpd="sng" algn="ctr">
              <a:solidFill>
                <a:sysClr val="window" lastClr="FFFFFF">
                  <a:lumMod val="50000"/>
                </a:sysClr>
              </a:solidFill>
              <a:prstDash val="sysDash"/>
            </a:ln>
            <a:effectLst/>
          </p:spPr>
        </p:cxnSp>
        <p:sp>
          <p:nvSpPr>
            <p:cNvPr id="480" name="正方形/長方形 479">
              <a:extLst>
                <a:ext uri="{FF2B5EF4-FFF2-40B4-BE49-F238E27FC236}">
                  <a16:creationId xmlns:a16="http://schemas.microsoft.com/office/drawing/2014/main" id="{98199392-C551-7AF0-0E2C-608634FD7665}"/>
                </a:ext>
              </a:extLst>
            </p:cNvPr>
            <p:cNvSpPr/>
            <p:nvPr/>
          </p:nvSpPr>
          <p:spPr bwMode="auto">
            <a:xfrm>
              <a:off x="8379427" y="3443959"/>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481" name="直線コネクタ 480">
              <a:extLst>
                <a:ext uri="{FF2B5EF4-FFF2-40B4-BE49-F238E27FC236}">
                  <a16:creationId xmlns:a16="http://schemas.microsoft.com/office/drawing/2014/main" id="{6D8CEE5A-9C7E-7B0A-D832-D693E6896164}"/>
                </a:ext>
              </a:extLst>
            </p:cNvPr>
            <p:cNvCxnSpPr/>
            <p:nvPr/>
          </p:nvCxnSpPr>
          <p:spPr>
            <a:xfrm flipH="1">
              <a:off x="8019427" y="3623959"/>
              <a:ext cx="0" cy="4572000"/>
            </a:xfrm>
            <a:prstGeom prst="line">
              <a:avLst/>
            </a:prstGeom>
            <a:noFill/>
            <a:ln w="9525" cap="flat" cmpd="sng" algn="ctr">
              <a:solidFill>
                <a:sysClr val="window" lastClr="FFFFFF">
                  <a:lumMod val="50000"/>
                </a:sysClr>
              </a:solidFill>
              <a:prstDash val="sysDash"/>
            </a:ln>
            <a:effectLst/>
          </p:spPr>
        </p:cxnSp>
        <p:sp>
          <p:nvSpPr>
            <p:cNvPr id="482" name="正方形/長方形 481">
              <a:extLst>
                <a:ext uri="{FF2B5EF4-FFF2-40B4-BE49-F238E27FC236}">
                  <a16:creationId xmlns:a16="http://schemas.microsoft.com/office/drawing/2014/main" id="{E282C604-3577-5606-D8E4-269381F99B5F}"/>
                </a:ext>
              </a:extLst>
            </p:cNvPr>
            <p:cNvSpPr/>
            <p:nvPr/>
          </p:nvSpPr>
          <p:spPr bwMode="auto">
            <a:xfrm>
              <a:off x="7731427" y="3443959"/>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483" name="正方形/長方形 482">
              <a:extLst>
                <a:ext uri="{FF2B5EF4-FFF2-40B4-BE49-F238E27FC236}">
                  <a16:creationId xmlns:a16="http://schemas.microsoft.com/office/drawing/2014/main" id="{1FA7F532-7C39-952B-B97B-3DBF1C6B7BCE}"/>
                </a:ext>
              </a:extLst>
            </p:cNvPr>
            <p:cNvSpPr/>
            <p:nvPr/>
          </p:nvSpPr>
          <p:spPr bwMode="auto">
            <a:xfrm>
              <a:off x="3483028" y="3023701"/>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484" name="直線コネクタ 483">
              <a:extLst>
                <a:ext uri="{FF2B5EF4-FFF2-40B4-BE49-F238E27FC236}">
                  <a16:creationId xmlns:a16="http://schemas.microsoft.com/office/drawing/2014/main" id="{50C51E83-B837-7D0F-6D26-17EB9924BD5C}"/>
                </a:ext>
              </a:extLst>
            </p:cNvPr>
            <p:cNvCxnSpPr/>
            <p:nvPr/>
          </p:nvCxnSpPr>
          <p:spPr>
            <a:xfrm flipH="1">
              <a:off x="3978083" y="3346515"/>
              <a:ext cx="0" cy="4860000"/>
            </a:xfrm>
            <a:prstGeom prst="line">
              <a:avLst/>
            </a:prstGeom>
            <a:noFill/>
            <a:ln w="9525" cap="flat" cmpd="sng" algn="ctr">
              <a:solidFill>
                <a:sysClr val="window" lastClr="FFFFFF">
                  <a:lumMod val="50000"/>
                </a:sysClr>
              </a:solidFill>
              <a:prstDash val="sysDash"/>
            </a:ln>
            <a:effectLst/>
          </p:spPr>
        </p:cxnSp>
        <p:sp>
          <p:nvSpPr>
            <p:cNvPr id="485" name="正方形/長方形 484">
              <a:extLst>
                <a:ext uri="{FF2B5EF4-FFF2-40B4-BE49-F238E27FC236}">
                  <a16:creationId xmlns:a16="http://schemas.microsoft.com/office/drawing/2014/main" id="{42320F24-1FF0-2C9F-0625-A5B51E21C1DC}"/>
                </a:ext>
              </a:extLst>
            </p:cNvPr>
            <p:cNvSpPr/>
            <p:nvPr/>
          </p:nvSpPr>
          <p:spPr bwMode="auto">
            <a:xfrm>
              <a:off x="4675700" y="3023701"/>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486" name="直線コネクタ 485">
              <a:extLst>
                <a:ext uri="{FF2B5EF4-FFF2-40B4-BE49-F238E27FC236}">
                  <a16:creationId xmlns:a16="http://schemas.microsoft.com/office/drawing/2014/main" id="{058B1875-E668-0287-450E-CC12251E0957}"/>
                </a:ext>
              </a:extLst>
            </p:cNvPr>
            <p:cNvCxnSpPr/>
            <p:nvPr/>
          </p:nvCxnSpPr>
          <p:spPr>
            <a:xfrm flipH="1">
              <a:off x="5170755" y="3346515"/>
              <a:ext cx="0" cy="4860000"/>
            </a:xfrm>
            <a:prstGeom prst="line">
              <a:avLst/>
            </a:prstGeom>
            <a:noFill/>
            <a:ln w="9525" cap="flat" cmpd="sng" algn="ctr">
              <a:solidFill>
                <a:sysClr val="window" lastClr="FFFFFF">
                  <a:lumMod val="50000"/>
                </a:sysClr>
              </a:solidFill>
              <a:prstDash val="sysDash"/>
            </a:ln>
            <a:effectLst/>
          </p:spPr>
        </p:cxnSp>
        <p:sp>
          <p:nvSpPr>
            <p:cNvPr id="487" name="テキスト ボックス 486">
              <a:extLst>
                <a:ext uri="{FF2B5EF4-FFF2-40B4-BE49-F238E27FC236}">
                  <a16:creationId xmlns:a16="http://schemas.microsoft.com/office/drawing/2014/main" id="{1D41B309-DB58-1078-25C9-D05B0E6CA6CB}"/>
                </a:ext>
              </a:extLst>
            </p:cNvPr>
            <p:cNvSpPr txBox="1"/>
            <p:nvPr/>
          </p:nvSpPr>
          <p:spPr>
            <a:xfrm>
              <a:off x="4148677" y="4224664"/>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488" name="直線矢印コネクタ 487">
              <a:extLst>
                <a:ext uri="{FF2B5EF4-FFF2-40B4-BE49-F238E27FC236}">
                  <a16:creationId xmlns:a16="http://schemas.microsoft.com/office/drawing/2014/main" id="{4E42BBFC-5E55-A327-041C-71A0E8CEDA83}"/>
                </a:ext>
              </a:extLst>
            </p:cNvPr>
            <p:cNvCxnSpPr>
              <a:cxnSpLocks/>
            </p:cNvCxnSpPr>
            <p:nvPr/>
          </p:nvCxnSpPr>
          <p:spPr>
            <a:xfrm>
              <a:off x="3990349" y="4407965"/>
              <a:ext cx="2664000" cy="0"/>
            </a:xfrm>
            <a:prstGeom prst="straightConnector1">
              <a:avLst/>
            </a:prstGeom>
            <a:noFill/>
            <a:ln w="9525" cap="flat" cmpd="sng" algn="ctr">
              <a:solidFill>
                <a:sysClr val="windowText" lastClr="000000"/>
              </a:solidFill>
              <a:prstDash val="solid"/>
              <a:tailEnd type="triangle"/>
            </a:ln>
            <a:effectLst/>
          </p:spPr>
        </p:cxnSp>
        <p:cxnSp>
          <p:nvCxnSpPr>
            <p:cNvPr id="489" name="直線矢印コネクタ 488">
              <a:extLst>
                <a:ext uri="{FF2B5EF4-FFF2-40B4-BE49-F238E27FC236}">
                  <a16:creationId xmlns:a16="http://schemas.microsoft.com/office/drawing/2014/main" id="{88228F9A-0339-0483-F9B6-A9F180A7E505}"/>
                </a:ext>
              </a:extLst>
            </p:cNvPr>
            <p:cNvCxnSpPr>
              <a:cxnSpLocks/>
            </p:cNvCxnSpPr>
            <p:nvPr/>
          </p:nvCxnSpPr>
          <p:spPr>
            <a:xfrm>
              <a:off x="6651428" y="4407965"/>
              <a:ext cx="720000" cy="0"/>
            </a:xfrm>
            <a:prstGeom prst="straightConnector1">
              <a:avLst/>
            </a:prstGeom>
            <a:noFill/>
            <a:ln w="9525" cap="flat" cmpd="sng" algn="ctr">
              <a:solidFill>
                <a:sysClr val="windowText" lastClr="000000"/>
              </a:solidFill>
              <a:prstDash val="solid"/>
              <a:tailEnd type="triangle"/>
            </a:ln>
            <a:effectLst/>
          </p:spPr>
        </p:cxnSp>
        <p:cxnSp>
          <p:nvCxnSpPr>
            <p:cNvPr id="490" name="直線矢印コネクタ 489">
              <a:extLst>
                <a:ext uri="{FF2B5EF4-FFF2-40B4-BE49-F238E27FC236}">
                  <a16:creationId xmlns:a16="http://schemas.microsoft.com/office/drawing/2014/main" id="{7D3AFDF0-196E-B150-8081-DA90D7E9A566}"/>
                </a:ext>
              </a:extLst>
            </p:cNvPr>
            <p:cNvCxnSpPr>
              <a:cxnSpLocks/>
            </p:cNvCxnSpPr>
            <p:nvPr/>
          </p:nvCxnSpPr>
          <p:spPr>
            <a:xfrm>
              <a:off x="7371428" y="4511186"/>
              <a:ext cx="1296000" cy="0"/>
            </a:xfrm>
            <a:prstGeom prst="straightConnector1">
              <a:avLst/>
            </a:prstGeom>
            <a:noFill/>
            <a:ln w="9525" cap="flat" cmpd="sng" algn="ctr">
              <a:solidFill>
                <a:sysClr val="windowText" lastClr="000000"/>
              </a:solidFill>
              <a:prstDash val="solid"/>
              <a:tailEnd type="triangle"/>
            </a:ln>
            <a:effectLst/>
          </p:spPr>
        </p:cxnSp>
        <p:sp>
          <p:nvSpPr>
            <p:cNvPr id="491" name="テキスト ボックス 490">
              <a:extLst>
                <a:ext uri="{FF2B5EF4-FFF2-40B4-BE49-F238E27FC236}">
                  <a16:creationId xmlns:a16="http://schemas.microsoft.com/office/drawing/2014/main" id="{ACED55FA-F9C0-80A3-B50E-D92BF433B508}"/>
                </a:ext>
              </a:extLst>
            </p:cNvPr>
            <p:cNvSpPr txBox="1"/>
            <p:nvPr/>
          </p:nvSpPr>
          <p:spPr>
            <a:xfrm>
              <a:off x="7477420" y="4336065"/>
              <a:ext cx="436017"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p>
          </p:txBody>
        </p:sp>
        <p:cxnSp>
          <p:nvCxnSpPr>
            <p:cNvPr id="492" name="直線矢印コネクタ 491">
              <a:extLst>
                <a:ext uri="{FF2B5EF4-FFF2-40B4-BE49-F238E27FC236}">
                  <a16:creationId xmlns:a16="http://schemas.microsoft.com/office/drawing/2014/main" id="{0F72314C-5A47-39B6-C040-3A242EA7E11A}"/>
                </a:ext>
              </a:extLst>
            </p:cNvPr>
            <p:cNvCxnSpPr>
              <a:cxnSpLocks/>
            </p:cNvCxnSpPr>
            <p:nvPr/>
          </p:nvCxnSpPr>
          <p:spPr>
            <a:xfrm>
              <a:off x="7371428" y="4719804"/>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493" name="テキスト ボックス 492">
              <a:extLst>
                <a:ext uri="{FF2B5EF4-FFF2-40B4-BE49-F238E27FC236}">
                  <a16:creationId xmlns:a16="http://schemas.microsoft.com/office/drawing/2014/main" id="{81E8656C-E7A2-BACB-A0D6-E5A337AD8A69}"/>
                </a:ext>
              </a:extLst>
            </p:cNvPr>
            <p:cNvSpPr txBox="1"/>
            <p:nvPr/>
          </p:nvSpPr>
          <p:spPr>
            <a:xfrm>
              <a:off x="7477420" y="4544683"/>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工事開始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94" name="角丸四角形 27">
              <a:extLst>
                <a:ext uri="{FF2B5EF4-FFF2-40B4-BE49-F238E27FC236}">
                  <a16:creationId xmlns:a16="http://schemas.microsoft.com/office/drawing/2014/main" id="{E48386B4-E218-8B3E-9E8C-7BF2F4B919E4}"/>
                </a:ext>
              </a:extLst>
            </p:cNvPr>
            <p:cNvSpPr/>
            <p:nvPr/>
          </p:nvSpPr>
          <p:spPr bwMode="auto">
            <a:xfrm>
              <a:off x="8781430" y="4696105"/>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50" kern="0" dirty="0">
                  <a:solidFill>
                    <a:prstClr val="black"/>
                  </a:solidFill>
                  <a:latin typeface="Meiryo UI"/>
                  <a:ea typeface="Meiryo UI"/>
                  <a:cs typeface="メイリオ" panose="020B0604030504040204" pitchFamily="50" charset="-128"/>
                </a:rPr>
                <a:t>AL</a:t>
              </a:r>
              <a:r>
                <a:rPr kumimoji="0" lang="ja-JP" altLang="en-US" sz="1050" kern="0" dirty="0">
                  <a:solidFill>
                    <a:prstClr val="black"/>
                  </a:solidFill>
                  <a:latin typeface="Meiryo UI"/>
                  <a:ea typeface="Meiryo UI"/>
                  <a:cs typeface="メイリオ" panose="020B0604030504040204" pitchFamily="50" charset="-128"/>
                </a:rPr>
                <a:t>工事等</a:t>
              </a:r>
            </a:p>
          </p:txBody>
        </p:sp>
        <p:sp>
          <p:nvSpPr>
            <p:cNvPr id="495" name="テキスト ボックス 494">
              <a:extLst>
                <a:ext uri="{FF2B5EF4-FFF2-40B4-BE49-F238E27FC236}">
                  <a16:creationId xmlns:a16="http://schemas.microsoft.com/office/drawing/2014/main" id="{E0544C31-A51C-55FE-7A12-B0B56E02FA66}"/>
                </a:ext>
              </a:extLst>
            </p:cNvPr>
            <p:cNvSpPr txBox="1"/>
            <p:nvPr/>
          </p:nvSpPr>
          <p:spPr>
            <a:xfrm>
              <a:off x="5283308" y="5011140"/>
              <a:ext cx="2885405"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496" name="直線矢印コネクタ 495">
              <a:extLst>
                <a:ext uri="{FF2B5EF4-FFF2-40B4-BE49-F238E27FC236}">
                  <a16:creationId xmlns:a16="http://schemas.microsoft.com/office/drawing/2014/main" id="{92C463FF-DDD5-EAB3-1CF7-7CA37AC3ED02}"/>
                </a:ext>
              </a:extLst>
            </p:cNvPr>
            <p:cNvCxnSpPr>
              <a:cxnSpLocks/>
            </p:cNvCxnSpPr>
            <p:nvPr/>
          </p:nvCxnSpPr>
          <p:spPr>
            <a:xfrm>
              <a:off x="7371427" y="5180417"/>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497" name="直線矢印コネクタ 496">
              <a:extLst>
                <a:ext uri="{FF2B5EF4-FFF2-40B4-BE49-F238E27FC236}">
                  <a16:creationId xmlns:a16="http://schemas.microsoft.com/office/drawing/2014/main" id="{FB3F6566-1ECA-E472-2082-54B384E20F3D}"/>
                </a:ext>
              </a:extLst>
            </p:cNvPr>
            <p:cNvCxnSpPr>
              <a:cxnSpLocks/>
            </p:cNvCxnSpPr>
            <p:nvPr/>
          </p:nvCxnSpPr>
          <p:spPr>
            <a:xfrm>
              <a:off x="6651427" y="5180417"/>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498" name="直線矢印コネクタ 497">
              <a:extLst>
                <a:ext uri="{FF2B5EF4-FFF2-40B4-BE49-F238E27FC236}">
                  <a16:creationId xmlns:a16="http://schemas.microsoft.com/office/drawing/2014/main" id="{BDE86AA4-D166-8232-BE5C-D276510273B8}"/>
                </a:ext>
              </a:extLst>
            </p:cNvPr>
            <p:cNvCxnSpPr>
              <a:cxnSpLocks/>
            </p:cNvCxnSpPr>
            <p:nvPr/>
          </p:nvCxnSpPr>
          <p:spPr>
            <a:xfrm>
              <a:off x="5170755" y="5180417"/>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499" name="角丸四角形 68">
              <a:extLst>
                <a:ext uri="{FF2B5EF4-FFF2-40B4-BE49-F238E27FC236}">
                  <a16:creationId xmlns:a16="http://schemas.microsoft.com/office/drawing/2014/main" id="{3EC61879-E9A8-6248-4845-4177E15E6241}"/>
                </a:ext>
              </a:extLst>
            </p:cNvPr>
            <p:cNvSpPr/>
            <p:nvPr/>
          </p:nvSpPr>
          <p:spPr bwMode="auto">
            <a:xfrm>
              <a:off x="8208471" y="5109019"/>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500" name="角丸四角形 41">
              <a:extLst>
                <a:ext uri="{FF2B5EF4-FFF2-40B4-BE49-F238E27FC236}">
                  <a16:creationId xmlns:a16="http://schemas.microsoft.com/office/drawing/2014/main" id="{B8E61A28-DEE6-C28E-365A-0F1198B53D50}"/>
                </a:ext>
              </a:extLst>
            </p:cNvPr>
            <p:cNvSpPr/>
            <p:nvPr/>
          </p:nvSpPr>
          <p:spPr bwMode="auto">
            <a:xfrm>
              <a:off x="8787567" y="5551200"/>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501" name="テキスト ボックス 500">
              <a:extLst>
                <a:ext uri="{FF2B5EF4-FFF2-40B4-BE49-F238E27FC236}">
                  <a16:creationId xmlns:a16="http://schemas.microsoft.com/office/drawing/2014/main" id="{3661A73F-9ED2-F605-9908-EE2F1331963D}"/>
                </a:ext>
              </a:extLst>
            </p:cNvPr>
            <p:cNvSpPr txBox="1"/>
            <p:nvPr/>
          </p:nvSpPr>
          <p:spPr>
            <a:xfrm>
              <a:off x="5283308" y="5251808"/>
              <a:ext cx="20839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502" name="直線矢印コネクタ 501">
              <a:extLst>
                <a:ext uri="{FF2B5EF4-FFF2-40B4-BE49-F238E27FC236}">
                  <a16:creationId xmlns:a16="http://schemas.microsoft.com/office/drawing/2014/main" id="{4AD0BCD4-4538-ABC1-3456-EEF59B32328C}"/>
                </a:ext>
              </a:extLst>
            </p:cNvPr>
            <p:cNvCxnSpPr>
              <a:cxnSpLocks/>
            </p:cNvCxnSpPr>
            <p:nvPr/>
          </p:nvCxnSpPr>
          <p:spPr>
            <a:xfrm>
              <a:off x="7371427" y="5421085"/>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503" name="直線矢印コネクタ 502">
              <a:extLst>
                <a:ext uri="{FF2B5EF4-FFF2-40B4-BE49-F238E27FC236}">
                  <a16:creationId xmlns:a16="http://schemas.microsoft.com/office/drawing/2014/main" id="{460F2E5B-2F37-7315-272B-AC7461ADE968}"/>
                </a:ext>
              </a:extLst>
            </p:cNvPr>
            <p:cNvCxnSpPr>
              <a:cxnSpLocks/>
            </p:cNvCxnSpPr>
            <p:nvPr/>
          </p:nvCxnSpPr>
          <p:spPr>
            <a:xfrm>
              <a:off x="6651427" y="5421085"/>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504" name="直線矢印コネクタ 503">
              <a:extLst>
                <a:ext uri="{FF2B5EF4-FFF2-40B4-BE49-F238E27FC236}">
                  <a16:creationId xmlns:a16="http://schemas.microsoft.com/office/drawing/2014/main" id="{53723365-6CDB-34AD-4CB3-81C29AA7B01B}"/>
                </a:ext>
              </a:extLst>
            </p:cNvPr>
            <p:cNvCxnSpPr>
              <a:cxnSpLocks/>
            </p:cNvCxnSpPr>
            <p:nvPr/>
          </p:nvCxnSpPr>
          <p:spPr>
            <a:xfrm>
              <a:off x="5170755" y="5421085"/>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505" name="正方形/長方形 504">
              <a:extLst>
                <a:ext uri="{FF2B5EF4-FFF2-40B4-BE49-F238E27FC236}">
                  <a16:creationId xmlns:a16="http://schemas.microsoft.com/office/drawing/2014/main" id="{A8C011C6-6278-3A8C-439A-6B6DD4EB6E14}"/>
                </a:ext>
              </a:extLst>
            </p:cNvPr>
            <p:cNvSpPr/>
            <p:nvPr/>
          </p:nvSpPr>
          <p:spPr bwMode="auto">
            <a:xfrm>
              <a:off x="9450744" y="3023701"/>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endParaRPr kumimoji="0" lang="en-US" altLang="ja-JP" sz="1000" kern="0" dirty="0">
                <a:solidFill>
                  <a:prstClr val="white"/>
                </a:solidFill>
                <a:latin typeface="Meiryo UI"/>
                <a:ea typeface="Meiryo UI" panose="020B0604030504040204" pitchFamily="50" charset="-128"/>
                <a:cs typeface="メイリオ" panose="020B0604030504040204" pitchFamily="50" charset="-128"/>
              </a:endParaRPr>
            </a:p>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施工管理</a:t>
              </a:r>
            </a:p>
          </p:txBody>
        </p:sp>
        <p:cxnSp>
          <p:nvCxnSpPr>
            <p:cNvPr id="506" name="直線コネクタ 505">
              <a:extLst>
                <a:ext uri="{FF2B5EF4-FFF2-40B4-BE49-F238E27FC236}">
                  <a16:creationId xmlns:a16="http://schemas.microsoft.com/office/drawing/2014/main" id="{F2BB661E-7200-9798-FCB1-5744F98F0A9D}"/>
                </a:ext>
              </a:extLst>
            </p:cNvPr>
            <p:cNvCxnSpPr/>
            <p:nvPr/>
          </p:nvCxnSpPr>
          <p:spPr>
            <a:xfrm flipH="1">
              <a:off x="9972744" y="3346515"/>
              <a:ext cx="0" cy="4860000"/>
            </a:xfrm>
            <a:prstGeom prst="line">
              <a:avLst/>
            </a:prstGeom>
            <a:noFill/>
            <a:ln w="9525" cap="flat" cmpd="sng" algn="ctr">
              <a:solidFill>
                <a:sysClr val="window" lastClr="FFFFFF">
                  <a:lumMod val="50000"/>
                </a:sysClr>
              </a:solidFill>
              <a:prstDash val="sysDash"/>
            </a:ln>
            <a:effectLst/>
          </p:spPr>
        </p:cxnSp>
        <p:sp>
          <p:nvSpPr>
            <p:cNvPr id="507" name="正方形/長方形 506">
              <a:extLst>
                <a:ext uri="{FF2B5EF4-FFF2-40B4-BE49-F238E27FC236}">
                  <a16:creationId xmlns:a16="http://schemas.microsoft.com/office/drawing/2014/main" id="{F65358E2-558A-68AF-C646-0BC0FFB9E4D5}"/>
                </a:ext>
              </a:extLst>
            </p:cNvPr>
            <p:cNvSpPr/>
            <p:nvPr/>
          </p:nvSpPr>
          <p:spPr bwMode="auto">
            <a:xfrm>
              <a:off x="2470370" y="3023701"/>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508" name="直線コネクタ 507">
              <a:extLst>
                <a:ext uri="{FF2B5EF4-FFF2-40B4-BE49-F238E27FC236}">
                  <a16:creationId xmlns:a16="http://schemas.microsoft.com/office/drawing/2014/main" id="{DFA62F6A-C8D7-FC8A-2C34-22B0A6AA1E56}"/>
                </a:ext>
              </a:extLst>
            </p:cNvPr>
            <p:cNvCxnSpPr/>
            <p:nvPr/>
          </p:nvCxnSpPr>
          <p:spPr>
            <a:xfrm flipH="1">
              <a:off x="2827241" y="3346515"/>
              <a:ext cx="0" cy="4860000"/>
            </a:xfrm>
            <a:prstGeom prst="line">
              <a:avLst/>
            </a:prstGeom>
            <a:noFill/>
            <a:ln w="9525" cap="flat" cmpd="sng" algn="ctr">
              <a:solidFill>
                <a:sysClr val="window" lastClr="FFFFFF">
                  <a:lumMod val="50000"/>
                </a:sysClr>
              </a:solidFill>
              <a:prstDash val="sysDash"/>
            </a:ln>
            <a:effectLst/>
          </p:spPr>
        </p:cxnSp>
        <p:cxnSp>
          <p:nvCxnSpPr>
            <p:cNvPr id="509" name="直線矢印コネクタ 508">
              <a:extLst>
                <a:ext uri="{FF2B5EF4-FFF2-40B4-BE49-F238E27FC236}">
                  <a16:creationId xmlns:a16="http://schemas.microsoft.com/office/drawing/2014/main" id="{0A1271F2-216C-7480-B0DA-908664D86B9A}"/>
                </a:ext>
              </a:extLst>
            </p:cNvPr>
            <p:cNvCxnSpPr>
              <a:cxnSpLocks/>
            </p:cNvCxnSpPr>
            <p:nvPr/>
          </p:nvCxnSpPr>
          <p:spPr>
            <a:xfrm>
              <a:off x="2826203" y="3750960"/>
              <a:ext cx="1152000" cy="0"/>
            </a:xfrm>
            <a:prstGeom prst="straightConnector1">
              <a:avLst/>
            </a:prstGeom>
            <a:noFill/>
            <a:ln w="9525" cap="flat" cmpd="sng" algn="ctr">
              <a:solidFill>
                <a:sysClr val="windowText" lastClr="000000"/>
              </a:solidFill>
              <a:prstDash val="solid"/>
              <a:headEnd type="triangle"/>
              <a:tailEnd type="none"/>
            </a:ln>
            <a:effectLst/>
          </p:spPr>
        </p:cxnSp>
        <p:sp>
          <p:nvSpPr>
            <p:cNvPr id="510" name="テキスト ボックス 509">
              <a:extLst>
                <a:ext uri="{FF2B5EF4-FFF2-40B4-BE49-F238E27FC236}">
                  <a16:creationId xmlns:a16="http://schemas.microsoft.com/office/drawing/2014/main" id="{4BCB14E9-B1EC-5CD2-7772-EA0AC33EB3A3}"/>
                </a:ext>
              </a:extLst>
            </p:cNvPr>
            <p:cNvSpPr txBox="1"/>
            <p:nvPr/>
          </p:nvSpPr>
          <p:spPr>
            <a:xfrm>
              <a:off x="3174213" y="3570940"/>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11" name="テキスト ボックス 510">
              <a:extLst>
                <a:ext uri="{FF2B5EF4-FFF2-40B4-BE49-F238E27FC236}">
                  <a16:creationId xmlns:a16="http://schemas.microsoft.com/office/drawing/2014/main" id="{7C08E6C4-4E14-6BF2-5DEB-0E934F2D393F}"/>
                </a:ext>
              </a:extLst>
            </p:cNvPr>
            <p:cNvSpPr txBox="1"/>
            <p:nvPr/>
          </p:nvSpPr>
          <p:spPr>
            <a:xfrm>
              <a:off x="4148677" y="3705955"/>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64" name="直線矢印コネクタ 63">
              <a:extLst>
                <a:ext uri="{FF2B5EF4-FFF2-40B4-BE49-F238E27FC236}">
                  <a16:creationId xmlns:a16="http://schemas.microsoft.com/office/drawing/2014/main" id="{FAB7C89E-F7AE-64A8-3157-A3938FF4D201}"/>
                </a:ext>
              </a:extLst>
            </p:cNvPr>
            <p:cNvCxnSpPr>
              <a:cxnSpLocks/>
            </p:cNvCxnSpPr>
            <p:nvPr/>
          </p:nvCxnSpPr>
          <p:spPr>
            <a:xfrm>
              <a:off x="3990349" y="3889256"/>
              <a:ext cx="2664000" cy="0"/>
            </a:xfrm>
            <a:prstGeom prst="straightConnector1">
              <a:avLst/>
            </a:prstGeom>
            <a:noFill/>
            <a:ln w="9525" cap="flat" cmpd="sng" algn="ctr">
              <a:solidFill>
                <a:sysClr val="windowText" lastClr="000000"/>
              </a:solidFill>
              <a:prstDash val="solid"/>
              <a:tailEnd type="triangle"/>
            </a:ln>
            <a:effectLst/>
          </p:spPr>
        </p:cxnSp>
        <p:cxnSp>
          <p:nvCxnSpPr>
            <p:cNvPr id="65" name="直線矢印コネクタ 64">
              <a:extLst>
                <a:ext uri="{FF2B5EF4-FFF2-40B4-BE49-F238E27FC236}">
                  <a16:creationId xmlns:a16="http://schemas.microsoft.com/office/drawing/2014/main" id="{27E729C8-268E-5186-81B4-2EE188381585}"/>
                </a:ext>
              </a:extLst>
            </p:cNvPr>
            <p:cNvCxnSpPr>
              <a:cxnSpLocks/>
            </p:cNvCxnSpPr>
            <p:nvPr/>
          </p:nvCxnSpPr>
          <p:spPr>
            <a:xfrm>
              <a:off x="6651428" y="3889256"/>
              <a:ext cx="720000" cy="0"/>
            </a:xfrm>
            <a:prstGeom prst="straightConnector1">
              <a:avLst/>
            </a:prstGeom>
            <a:noFill/>
            <a:ln w="9525" cap="flat" cmpd="sng" algn="ctr">
              <a:solidFill>
                <a:sysClr val="windowText" lastClr="000000"/>
              </a:solidFill>
              <a:prstDash val="solid"/>
              <a:tailEnd type="triangle"/>
            </a:ln>
            <a:effectLst/>
          </p:spPr>
        </p:cxnSp>
        <p:sp>
          <p:nvSpPr>
            <p:cNvPr id="66" name="テキスト ボックス 65">
              <a:extLst>
                <a:ext uri="{FF2B5EF4-FFF2-40B4-BE49-F238E27FC236}">
                  <a16:creationId xmlns:a16="http://schemas.microsoft.com/office/drawing/2014/main" id="{1F85743B-1959-BC67-C905-4AED0B936B5C}"/>
                </a:ext>
              </a:extLst>
            </p:cNvPr>
            <p:cNvSpPr txBox="1"/>
            <p:nvPr/>
          </p:nvSpPr>
          <p:spPr>
            <a:xfrm>
              <a:off x="4148677" y="3972704"/>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67" name="直線矢印コネクタ 66">
              <a:extLst>
                <a:ext uri="{FF2B5EF4-FFF2-40B4-BE49-F238E27FC236}">
                  <a16:creationId xmlns:a16="http://schemas.microsoft.com/office/drawing/2014/main" id="{16C36093-DE14-0423-9915-7A7004A72144}"/>
                </a:ext>
              </a:extLst>
            </p:cNvPr>
            <p:cNvCxnSpPr>
              <a:cxnSpLocks/>
            </p:cNvCxnSpPr>
            <p:nvPr/>
          </p:nvCxnSpPr>
          <p:spPr>
            <a:xfrm>
              <a:off x="3990349" y="4156005"/>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68" name="直線矢印コネクタ 67">
              <a:extLst>
                <a:ext uri="{FF2B5EF4-FFF2-40B4-BE49-F238E27FC236}">
                  <a16:creationId xmlns:a16="http://schemas.microsoft.com/office/drawing/2014/main" id="{5E34A4EF-600D-B989-EBA3-9CA61E73E7DA}"/>
                </a:ext>
              </a:extLst>
            </p:cNvPr>
            <p:cNvCxnSpPr>
              <a:cxnSpLocks/>
            </p:cNvCxnSpPr>
            <p:nvPr/>
          </p:nvCxnSpPr>
          <p:spPr>
            <a:xfrm>
              <a:off x="6651428" y="4156005"/>
              <a:ext cx="720000" cy="0"/>
            </a:xfrm>
            <a:prstGeom prst="straightConnector1">
              <a:avLst/>
            </a:prstGeom>
            <a:noFill/>
            <a:ln w="9525" cap="flat" cmpd="sng" algn="ctr">
              <a:solidFill>
                <a:sysClr val="windowText" lastClr="000000"/>
              </a:solidFill>
              <a:prstDash val="solid"/>
              <a:headEnd type="triangle"/>
              <a:tailEnd type="none"/>
            </a:ln>
            <a:effectLst/>
          </p:spPr>
        </p:cxnSp>
        <p:sp>
          <p:nvSpPr>
            <p:cNvPr id="69" name="テキスト ボックス 68">
              <a:extLst>
                <a:ext uri="{FF2B5EF4-FFF2-40B4-BE49-F238E27FC236}">
                  <a16:creationId xmlns:a16="http://schemas.microsoft.com/office/drawing/2014/main" id="{B511ABDB-104E-FA44-178D-21387B68B61A}"/>
                </a:ext>
              </a:extLst>
            </p:cNvPr>
            <p:cNvSpPr txBox="1"/>
            <p:nvPr/>
          </p:nvSpPr>
          <p:spPr>
            <a:xfrm>
              <a:off x="5283308" y="5821190"/>
              <a:ext cx="2572820" cy="152414"/>
            </a:xfrm>
            <a:prstGeom prst="rect">
              <a:avLst/>
            </a:prstGeom>
            <a:solidFill>
              <a:sysClr val="window" lastClr="FFFFFF"/>
            </a:solidFill>
            <a:ln>
              <a:noFill/>
            </a:ln>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（ひかり電話）工事依頼情報流通（番ポ工事）</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70" name="直線矢印コネクタ 69">
              <a:extLst>
                <a:ext uri="{FF2B5EF4-FFF2-40B4-BE49-F238E27FC236}">
                  <a16:creationId xmlns:a16="http://schemas.microsoft.com/office/drawing/2014/main" id="{F7A84549-56F6-CEB9-5BF7-090C8C631528}"/>
                </a:ext>
              </a:extLst>
            </p:cNvPr>
            <p:cNvCxnSpPr>
              <a:cxnSpLocks/>
            </p:cNvCxnSpPr>
            <p:nvPr/>
          </p:nvCxnSpPr>
          <p:spPr>
            <a:xfrm>
              <a:off x="7371427" y="6028567"/>
              <a:ext cx="828000" cy="0"/>
            </a:xfrm>
            <a:prstGeom prst="straightConnector1">
              <a:avLst/>
            </a:prstGeom>
            <a:noFill/>
            <a:ln w="9525" cap="flat" cmpd="sng" algn="ctr">
              <a:solidFill>
                <a:srgbClr val="0000FF"/>
              </a:solidFill>
              <a:prstDash val="solid"/>
              <a:headEnd type="triangle"/>
              <a:tailEnd type="none"/>
            </a:ln>
            <a:effectLst/>
          </p:spPr>
        </p:cxnSp>
        <p:cxnSp>
          <p:nvCxnSpPr>
            <p:cNvPr id="71" name="直線矢印コネクタ 70">
              <a:extLst>
                <a:ext uri="{FF2B5EF4-FFF2-40B4-BE49-F238E27FC236}">
                  <a16:creationId xmlns:a16="http://schemas.microsoft.com/office/drawing/2014/main" id="{AEE66DAA-8704-1D9D-8207-EE734E5BD992}"/>
                </a:ext>
              </a:extLst>
            </p:cNvPr>
            <p:cNvCxnSpPr>
              <a:cxnSpLocks/>
            </p:cNvCxnSpPr>
            <p:nvPr/>
          </p:nvCxnSpPr>
          <p:spPr>
            <a:xfrm>
              <a:off x="6651427" y="6028567"/>
              <a:ext cx="720000" cy="0"/>
            </a:xfrm>
            <a:prstGeom prst="straightConnector1">
              <a:avLst/>
            </a:prstGeom>
            <a:noFill/>
            <a:ln w="9525" cap="flat" cmpd="sng" algn="ctr">
              <a:solidFill>
                <a:srgbClr val="0000FF"/>
              </a:solidFill>
              <a:prstDash val="solid"/>
              <a:headEnd type="triangle"/>
              <a:tailEnd type="none"/>
            </a:ln>
            <a:effectLst/>
          </p:spPr>
        </p:cxnSp>
        <p:cxnSp>
          <p:nvCxnSpPr>
            <p:cNvPr id="72" name="直線矢印コネクタ 71">
              <a:extLst>
                <a:ext uri="{FF2B5EF4-FFF2-40B4-BE49-F238E27FC236}">
                  <a16:creationId xmlns:a16="http://schemas.microsoft.com/office/drawing/2014/main" id="{39411217-4AF0-FF69-3C08-AE1C0CF81978}"/>
                </a:ext>
              </a:extLst>
            </p:cNvPr>
            <p:cNvCxnSpPr>
              <a:cxnSpLocks/>
            </p:cNvCxnSpPr>
            <p:nvPr/>
          </p:nvCxnSpPr>
          <p:spPr>
            <a:xfrm>
              <a:off x="5170755" y="6028567"/>
              <a:ext cx="1512000" cy="0"/>
            </a:xfrm>
            <a:prstGeom prst="straightConnector1">
              <a:avLst/>
            </a:prstGeom>
            <a:noFill/>
            <a:ln w="9525" cap="flat" cmpd="sng" algn="ctr">
              <a:solidFill>
                <a:srgbClr val="0000FF"/>
              </a:solidFill>
              <a:prstDash val="solid"/>
              <a:headEnd type="triangle"/>
              <a:tailEnd type="none"/>
            </a:ln>
            <a:effectLst/>
          </p:spPr>
        </p:cxnSp>
        <p:cxnSp>
          <p:nvCxnSpPr>
            <p:cNvPr id="73" name="直線矢印コネクタ 72">
              <a:extLst>
                <a:ext uri="{FF2B5EF4-FFF2-40B4-BE49-F238E27FC236}">
                  <a16:creationId xmlns:a16="http://schemas.microsoft.com/office/drawing/2014/main" id="{4B47BCFC-87AF-0921-6B9F-56B60E5C07A5}"/>
                </a:ext>
              </a:extLst>
            </p:cNvPr>
            <p:cNvCxnSpPr>
              <a:cxnSpLocks/>
            </p:cNvCxnSpPr>
            <p:nvPr/>
          </p:nvCxnSpPr>
          <p:spPr>
            <a:xfrm>
              <a:off x="2827241" y="6028567"/>
              <a:ext cx="2343514" cy="0"/>
            </a:xfrm>
            <a:prstGeom prst="straightConnector1">
              <a:avLst/>
            </a:prstGeom>
            <a:noFill/>
            <a:ln w="9525" cap="flat" cmpd="sng" algn="ctr">
              <a:solidFill>
                <a:sysClr val="windowText" lastClr="000000"/>
              </a:solidFill>
              <a:prstDash val="solid"/>
              <a:headEnd type="triangle"/>
              <a:tailEnd type="none"/>
            </a:ln>
            <a:effectLst/>
          </p:spPr>
        </p:cxnSp>
        <p:sp>
          <p:nvSpPr>
            <p:cNvPr id="74" name="テキスト ボックス 73">
              <a:extLst>
                <a:ext uri="{FF2B5EF4-FFF2-40B4-BE49-F238E27FC236}">
                  <a16:creationId xmlns:a16="http://schemas.microsoft.com/office/drawing/2014/main" id="{135CF6C2-0521-03F9-4383-CEC8EE8684DB}"/>
                </a:ext>
              </a:extLst>
            </p:cNvPr>
            <p:cNvSpPr txBox="1"/>
            <p:nvPr/>
          </p:nvSpPr>
          <p:spPr>
            <a:xfrm>
              <a:off x="3836838" y="5855541"/>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75" name="直線矢印コネクタ 74">
              <a:extLst>
                <a:ext uri="{FF2B5EF4-FFF2-40B4-BE49-F238E27FC236}">
                  <a16:creationId xmlns:a16="http://schemas.microsoft.com/office/drawing/2014/main" id="{C7A5FF0B-23A8-6036-4591-356918727459}"/>
                </a:ext>
              </a:extLst>
            </p:cNvPr>
            <p:cNvCxnSpPr>
              <a:cxnSpLocks/>
            </p:cNvCxnSpPr>
            <p:nvPr/>
          </p:nvCxnSpPr>
          <p:spPr>
            <a:xfrm>
              <a:off x="2827241" y="6588565"/>
              <a:ext cx="2343514" cy="0"/>
            </a:xfrm>
            <a:prstGeom prst="straightConnector1">
              <a:avLst/>
            </a:prstGeom>
            <a:noFill/>
            <a:ln w="9525" cap="flat" cmpd="sng" algn="ctr">
              <a:solidFill>
                <a:sysClr val="windowText" lastClr="000000"/>
              </a:solidFill>
              <a:prstDash val="solid"/>
              <a:headEnd type="none"/>
              <a:tailEnd type="triangle"/>
            </a:ln>
            <a:effectLst/>
          </p:spPr>
        </p:cxnSp>
        <p:sp>
          <p:nvSpPr>
            <p:cNvPr id="76" name="テキスト ボックス 75">
              <a:extLst>
                <a:ext uri="{FF2B5EF4-FFF2-40B4-BE49-F238E27FC236}">
                  <a16:creationId xmlns:a16="http://schemas.microsoft.com/office/drawing/2014/main" id="{EAAD95FD-C764-3C9D-087D-7989162A4556}"/>
                </a:ext>
              </a:extLst>
            </p:cNvPr>
            <p:cNvSpPr txBox="1"/>
            <p:nvPr/>
          </p:nvSpPr>
          <p:spPr>
            <a:xfrm>
              <a:off x="3836836" y="6406255"/>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7" name="角丸四角形 80">
              <a:extLst>
                <a:ext uri="{FF2B5EF4-FFF2-40B4-BE49-F238E27FC236}">
                  <a16:creationId xmlns:a16="http://schemas.microsoft.com/office/drawing/2014/main" id="{6AD269B9-6FDE-567A-127E-0748F983C6F0}"/>
                </a:ext>
              </a:extLst>
            </p:cNvPr>
            <p:cNvSpPr/>
            <p:nvPr/>
          </p:nvSpPr>
          <p:spPr bwMode="auto">
            <a:xfrm>
              <a:off x="8208471" y="5956205"/>
              <a:ext cx="936000" cy="1260000"/>
            </a:xfrm>
            <a:prstGeom prst="rect">
              <a:avLst/>
            </a:prstGeom>
            <a:solidFill>
              <a:sysClr val="window" lastClr="FFFFFF"/>
            </a:solidFill>
            <a:ln w="9525" cap="flat" cmpd="sng" algn="ctr">
              <a:solidFill>
                <a:srgbClr val="0000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50" kern="0" dirty="0">
                  <a:solidFill>
                    <a:srgbClr val="0000FF"/>
                  </a:solidFill>
                  <a:latin typeface="Meiryo UI"/>
                  <a:ea typeface="Meiryo UI"/>
                  <a:cs typeface="メイリオ" panose="020B0604030504040204" pitchFamily="50" charset="-128"/>
                </a:rPr>
                <a:t>番ポ工事</a:t>
              </a:r>
            </a:p>
          </p:txBody>
        </p:sp>
        <p:sp>
          <p:nvSpPr>
            <p:cNvPr id="78" name="テキスト ボックス 77">
              <a:extLst>
                <a:ext uri="{FF2B5EF4-FFF2-40B4-BE49-F238E27FC236}">
                  <a16:creationId xmlns:a16="http://schemas.microsoft.com/office/drawing/2014/main" id="{C425BD42-3582-972A-563B-3BF4849D2DF6}"/>
                </a:ext>
              </a:extLst>
            </p:cNvPr>
            <p:cNvSpPr txBox="1"/>
            <p:nvPr/>
          </p:nvSpPr>
          <p:spPr>
            <a:xfrm>
              <a:off x="4878263" y="6674854"/>
              <a:ext cx="3438442"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（番ポ工事）（工事結果情報：事業者①）</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79" name="直線矢印コネクタ 78">
              <a:extLst>
                <a:ext uri="{FF2B5EF4-FFF2-40B4-BE49-F238E27FC236}">
                  <a16:creationId xmlns:a16="http://schemas.microsoft.com/office/drawing/2014/main" id="{D39FFBE4-F1C6-F0A3-CE48-9FC0F25DB036}"/>
                </a:ext>
              </a:extLst>
            </p:cNvPr>
            <p:cNvCxnSpPr>
              <a:cxnSpLocks/>
            </p:cNvCxnSpPr>
            <p:nvPr/>
          </p:nvCxnSpPr>
          <p:spPr>
            <a:xfrm>
              <a:off x="7371427" y="6866991"/>
              <a:ext cx="828000" cy="0"/>
            </a:xfrm>
            <a:prstGeom prst="straightConnector1">
              <a:avLst/>
            </a:prstGeom>
            <a:noFill/>
            <a:ln w="9525" cap="flat" cmpd="sng" algn="ctr">
              <a:solidFill>
                <a:srgbClr val="0000FF"/>
              </a:solidFill>
              <a:prstDash val="solid"/>
              <a:headEnd type="none"/>
              <a:tailEnd type="triangle"/>
            </a:ln>
            <a:effectLst/>
          </p:spPr>
        </p:cxnSp>
        <p:cxnSp>
          <p:nvCxnSpPr>
            <p:cNvPr id="80" name="直線矢印コネクタ 79">
              <a:extLst>
                <a:ext uri="{FF2B5EF4-FFF2-40B4-BE49-F238E27FC236}">
                  <a16:creationId xmlns:a16="http://schemas.microsoft.com/office/drawing/2014/main" id="{53958C50-5BA7-3AD8-EF09-CA1C0AB33DDD}"/>
                </a:ext>
              </a:extLst>
            </p:cNvPr>
            <p:cNvCxnSpPr>
              <a:cxnSpLocks/>
            </p:cNvCxnSpPr>
            <p:nvPr/>
          </p:nvCxnSpPr>
          <p:spPr>
            <a:xfrm>
              <a:off x="6651427" y="6866991"/>
              <a:ext cx="720000" cy="0"/>
            </a:xfrm>
            <a:prstGeom prst="straightConnector1">
              <a:avLst/>
            </a:prstGeom>
            <a:noFill/>
            <a:ln w="9525" cap="flat" cmpd="sng" algn="ctr">
              <a:solidFill>
                <a:srgbClr val="0000FF"/>
              </a:solidFill>
              <a:prstDash val="solid"/>
              <a:headEnd type="none"/>
              <a:tailEnd type="triangle"/>
            </a:ln>
            <a:effectLst/>
          </p:spPr>
        </p:cxnSp>
        <p:cxnSp>
          <p:nvCxnSpPr>
            <p:cNvPr id="81" name="直線矢印コネクタ 80">
              <a:extLst>
                <a:ext uri="{FF2B5EF4-FFF2-40B4-BE49-F238E27FC236}">
                  <a16:creationId xmlns:a16="http://schemas.microsoft.com/office/drawing/2014/main" id="{F06131A8-C204-1C1B-B705-6C05BF853199}"/>
                </a:ext>
              </a:extLst>
            </p:cNvPr>
            <p:cNvCxnSpPr>
              <a:cxnSpLocks/>
            </p:cNvCxnSpPr>
            <p:nvPr/>
          </p:nvCxnSpPr>
          <p:spPr>
            <a:xfrm>
              <a:off x="5170755" y="6866991"/>
              <a:ext cx="1512000" cy="0"/>
            </a:xfrm>
            <a:prstGeom prst="straightConnector1">
              <a:avLst/>
            </a:prstGeom>
            <a:noFill/>
            <a:ln w="9525" cap="flat" cmpd="sng" algn="ctr">
              <a:solidFill>
                <a:srgbClr val="0000FF"/>
              </a:solidFill>
              <a:prstDash val="solid"/>
              <a:headEnd type="none"/>
              <a:tailEnd type="triangle"/>
            </a:ln>
            <a:effectLst/>
          </p:spPr>
        </p:cxnSp>
        <p:cxnSp>
          <p:nvCxnSpPr>
            <p:cNvPr id="82" name="直線矢印コネクタ 81">
              <a:extLst>
                <a:ext uri="{FF2B5EF4-FFF2-40B4-BE49-F238E27FC236}">
                  <a16:creationId xmlns:a16="http://schemas.microsoft.com/office/drawing/2014/main" id="{7C3CFC3C-C793-F86B-08BB-239D75D80E08}"/>
                </a:ext>
              </a:extLst>
            </p:cNvPr>
            <p:cNvCxnSpPr>
              <a:cxnSpLocks/>
            </p:cNvCxnSpPr>
            <p:nvPr/>
          </p:nvCxnSpPr>
          <p:spPr>
            <a:xfrm>
              <a:off x="7371427" y="7120576"/>
              <a:ext cx="828000" cy="0"/>
            </a:xfrm>
            <a:prstGeom prst="straightConnector1">
              <a:avLst/>
            </a:prstGeom>
            <a:noFill/>
            <a:ln w="9525" cap="flat" cmpd="sng" algn="ctr">
              <a:solidFill>
                <a:srgbClr val="0000FF"/>
              </a:solidFill>
              <a:prstDash val="solid"/>
              <a:headEnd type="none"/>
              <a:tailEnd type="triangle"/>
            </a:ln>
            <a:effectLst/>
          </p:spPr>
        </p:cxnSp>
        <p:cxnSp>
          <p:nvCxnSpPr>
            <p:cNvPr id="83" name="直線矢印コネクタ 82">
              <a:extLst>
                <a:ext uri="{FF2B5EF4-FFF2-40B4-BE49-F238E27FC236}">
                  <a16:creationId xmlns:a16="http://schemas.microsoft.com/office/drawing/2014/main" id="{775E9B41-7C22-58EE-2C97-A216A532E2CF}"/>
                </a:ext>
              </a:extLst>
            </p:cNvPr>
            <p:cNvCxnSpPr>
              <a:cxnSpLocks/>
            </p:cNvCxnSpPr>
            <p:nvPr/>
          </p:nvCxnSpPr>
          <p:spPr>
            <a:xfrm>
              <a:off x="6651427" y="7120576"/>
              <a:ext cx="720000" cy="0"/>
            </a:xfrm>
            <a:prstGeom prst="straightConnector1">
              <a:avLst/>
            </a:prstGeom>
            <a:noFill/>
            <a:ln w="9525" cap="flat" cmpd="sng" algn="ctr">
              <a:solidFill>
                <a:srgbClr val="0000FF"/>
              </a:solidFill>
              <a:prstDash val="solid"/>
              <a:headEnd type="none"/>
              <a:tailEnd type="triangle"/>
            </a:ln>
            <a:effectLst/>
          </p:spPr>
        </p:cxnSp>
        <p:cxnSp>
          <p:nvCxnSpPr>
            <p:cNvPr id="84" name="直線矢印コネクタ 83">
              <a:extLst>
                <a:ext uri="{FF2B5EF4-FFF2-40B4-BE49-F238E27FC236}">
                  <a16:creationId xmlns:a16="http://schemas.microsoft.com/office/drawing/2014/main" id="{2562EB32-FCED-83A0-BF21-266CCFBBDCB0}"/>
                </a:ext>
              </a:extLst>
            </p:cNvPr>
            <p:cNvCxnSpPr>
              <a:cxnSpLocks/>
            </p:cNvCxnSpPr>
            <p:nvPr/>
          </p:nvCxnSpPr>
          <p:spPr>
            <a:xfrm>
              <a:off x="5170755" y="7120576"/>
              <a:ext cx="1512000" cy="0"/>
            </a:xfrm>
            <a:prstGeom prst="straightConnector1">
              <a:avLst/>
            </a:prstGeom>
            <a:noFill/>
            <a:ln w="9525" cap="flat" cmpd="sng" algn="ctr">
              <a:solidFill>
                <a:srgbClr val="0000FF"/>
              </a:solidFill>
              <a:prstDash val="solid"/>
              <a:headEnd type="none"/>
              <a:tailEnd type="triangle"/>
            </a:ln>
            <a:effectLst/>
          </p:spPr>
        </p:cxnSp>
        <p:sp>
          <p:nvSpPr>
            <p:cNvPr id="85" name="テキスト ボックス 84">
              <a:extLst>
                <a:ext uri="{FF2B5EF4-FFF2-40B4-BE49-F238E27FC236}">
                  <a16:creationId xmlns:a16="http://schemas.microsoft.com/office/drawing/2014/main" id="{72498554-5604-F741-8F5E-E3A173D49219}"/>
                </a:ext>
              </a:extLst>
            </p:cNvPr>
            <p:cNvSpPr txBox="1"/>
            <p:nvPr/>
          </p:nvSpPr>
          <p:spPr>
            <a:xfrm>
              <a:off x="5283308" y="6214118"/>
              <a:ext cx="2669000" cy="152414"/>
            </a:xfrm>
            <a:prstGeom prst="rect">
              <a:avLst/>
            </a:prstGeom>
            <a:solidFill>
              <a:sysClr val="window" lastClr="FFFFFF"/>
            </a:solidFill>
            <a:ln>
              <a:noFill/>
            </a:ln>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（番ポ工事）（事業者情報）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86" name="直線矢印コネクタ 85">
              <a:extLst>
                <a:ext uri="{FF2B5EF4-FFF2-40B4-BE49-F238E27FC236}">
                  <a16:creationId xmlns:a16="http://schemas.microsoft.com/office/drawing/2014/main" id="{4FD6C2B2-BC91-EDBE-9069-B245A0F0084B}"/>
                </a:ext>
              </a:extLst>
            </p:cNvPr>
            <p:cNvCxnSpPr>
              <a:cxnSpLocks/>
            </p:cNvCxnSpPr>
            <p:nvPr/>
          </p:nvCxnSpPr>
          <p:spPr>
            <a:xfrm>
              <a:off x="7371427" y="6406255"/>
              <a:ext cx="828000" cy="0"/>
            </a:xfrm>
            <a:prstGeom prst="straightConnector1">
              <a:avLst/>
            </a:prstGeom>
            <a:noFill/>
            <a:ln w="9525" cap="flat" cmpd="sng" algn="ctr">
              <a:solidFill>
                <a:srgbClr val="0000FF"/>
              </a:solidFill>
              <a:prstDash val="solid"/>
              <a:headEnd type="none"/>
              <a:tailEnd type="triangle"/>
            </a:ln>
            <a:effectLst/>
          </p:spPr>
        </p:cxnSp>
        <p:cxnSp>
          <p:nvCxnSpPr>
            <p:cNvPr id="87" name="直線矢印コネクタ 86">
              <a:extLst>
                <a:ext uri="{FF2B5EF4-FFF2-40B4-BE49-F238E27FC236}">
                  <a16:creationId xmlns:a16="http://schemas.microsoft.com/office/drawing/2014/main" id="{A2836014-AD66-68C3-0895-A301A68D90BC}"/>
                </a:ext>
              </a:extLst>
            </p:cNvPr>
            <p:cNvCxnSpPr>
              <a:cxnSpLocks/>
            </p:cNvCxnSpPr>
            <p:nvPr/>
          </p:nvCxnSpPr>
          <p:spPr>
            <a:xfrm>
              <a:off x="6651427" y="6406255"/>
              <a:ext cx="720000" cy="0"/>
            </a:xfrm>
            <a:prstGeom prst="straightConnector1">
              <a:avLst/>
            </a:prstGeom>
            <a:noFill/>
            <a:ln w="9525" cap="flat" cmpd="sng" algn="ctr">
              <a:solidFill>
                <a:srgbClr val="0000FF"/>
              </a:solidFill>
              <a:prstDash val="solid"/>
              <a:headEnd type="none"/>
              <a:tailEnd type="triangle"/>
            </a:ln>
            <a:effectLst/>
          </p:spPr>
        </p:cxnSp>
        <p:cxnSp>
          <p:nvCxnSpPr>
            <p:cNvPr id="88" name="直線矢印コネクタ 87">
              <a:extLst>
                <a:ext uri="{FF2B5EF4-FFF2-40B4-BE49-F238E27FC236}">
                  <a16:creationId xmlns:a16="http://schemas.microsoft.com/office/drawing/2014/main" id="{3C0B724D-96F9-4E46-067F-3318214FC97E}"/>
                </a:ext>
              </a:extLst>
            </p:cNvPr>
            <p:cNvCxnSpPr>
              <a:cxnSpLocks/>
            </p:cNvCxnSpPr>
            <p:nvPr/>
          </p:nvCxnSpPr>
          <p:spPr>
            <a:xfrm>
              <a:off x="5170755" y="6406255"/>
              <a:ext cx="1512000" cy="0"/>
            </a:xfrm>
            <a:prstGeom prst="straightConnector1">
              <a:avLst/>
            </a:prstGeom>
            <a:noFill/>
            <a:ln w="9525" cap="flat" cmpd="sng" algn="ctr">
              <a:solidFill>
                <a:srgbClr val="0000FF"/>
              </a:solidFill>
              <a:prstDash val="solid"/>
              <a:headEnd type="none"/>
              <a:tailEnd type="triangle"/>
            </a:ln>
            <a:effectLst/>
          </p:spPr>
        </p:cxnSp>
        <p:sp>
          <p:nvSpPr>
            <p:cNvPr id="89" name="テキスト ボックス 88">
              <a:extLst>
                <a:ext uri="{FF2B5EF4-FFF2-40B4-BE49-F238E27FC236}">
                  <a16:creationId xmlns:a16="http://schemas.microsoft.com/office/drawing/2014/main" id="{AD309FC2-1419-9213-9494-A48559C12BBB}"/>
                </a:ext>
              </a:extLst>
            </p:cNvPr>
            <p:cNvSpPr txBox="1"/>
            <p:nvPr/>
          </p:nvSpPr>
          <p:spPr>
            <a:xfrm>
              <a:off x="4878263" y="6925986"/>
              <a:ext cx="3438442"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（番ポ工事）（工事結果情報：事業者②）</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90" name="角丸四角形 122">
              <a:extLst>
                <a:ext uri="{FF2B5EF4-FFF2-40B4-BE49-F238E27FC236}">
                  <a16:creationId xmlns:a16="http://schemas.microsoft.com/office/drawing/2014/main" id="{858D8DB0-6E83-9C40-1BD7-38F09477789D}"/>
                </a:ext>
              </a:extLst>
            </p:cNvPr>
            <p:cNvSpPr/>
            <p:nvPr/>
          </p:nvSpPr>
          <p:spPr bwMode="auto">
            <a:xfrm>
              <a:off x="8772817" y="7485008"/>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cxnSp>
          <p:nvCxnSpPr>
            <p:cNvPr id="91" name="直線矢印コネクタ 90">
              <a:extLst>
                <a:ext uri="{FF2B5EF4-FFF2-40B4-BE49-F238E27FC236}">
                  <a16:creationId xmlns:a16="http://schemas.microsoft.com/office/drawing/2014/main" id="{7B52C054-DD57-FC1A-F04E-6FA895E66FF8}"/>
                </a:ext>
              </a:extLst>
            </p:cNvPr>
            <p:cNvCxnSpPr>
              <a:cxnSpLocks/>
            </p:cNvCxnSpPr>
            <p:nvPr/>
          </p:nvCxnSpPr>
          <p:spPr>
            <a:xfrm>
              <a:off x="7371428" y="8167209"/>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92" name="テキスト ボックス 91">
              <a:extLst>
                <a:ext uri="{FF2B5EF4-FFF2-40B4-BE49-F238E27FC236}">
                  <a16:creationId xmlns:a16="http://schemas.microsoft.com/office/drawing/2014/main" id="{987B5C7C-8718-9F4D-2A57-6F45758D4F1D}"/>
                </a:ext>
              </a:extLst>
            </p:cNvPr>
            <p:cNvSpPr txBox="1"/>
            <p:nvPr/>
          </p:nvSpPr>
          <p:spPr>
            <a:xfrm>
              <a:off x="7477420" y="7992088"/>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工事完了</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93" name="直線矢印コネクタ 92">
              <a:extLst>
                <a:ext uri="{FF2B5EF4-FFF2-40B4-BE49-F238E27FC236}">
                  <a16:creationId xmlns:a16="http://schemas.microsoft.com/office/drawing/2014/main" id="{8D5B87D4-A234-EA90-1B8B-2E084412E108}"/>
                </a:ext>
              </a:extLst>
            </p:cNvPr>
            <p:cNvCxnSpPr>
              <a:cxnSpLocks/>
            </p:cNvCxnSpPr>
            <p:nvPr/>
          </p:nvCxnSpPr>
          <p:spPr>
            <a:xfrm>
              <a:off x="8019428" y="7817497"/>
              <a:ext cx="648000" cy="0"/>
            </a:xfrm>
            <a:prstGeom prst="straightConnector1">
              <a:avLst/>
            </a:prstGeom>
            <a:noFill/>
            <a:ln w="9525" cap="flat" cmpd="sng" algn="ctr">
              <a:solidFill>
                <a:sysClr val="windowText" lastClr="000000"/>
              </a:solidFill>
              <a:prstDash val="solid"/>
              <a:headEnd type="triangle"/>
              <a:tailEnd type="none"/>
            </a:ln>
            <a:effectLst/>
          </p:spPr>
        </p:cxnSp>
        <p:cxnSp>
          <p:nvCxnSpPr>
            <p:cNvPr id="94" name="カギ線コネクタ 126">
              <a:extLst>
                <a:ext uri="{FF2B5EF4-FFF2-40B4-BE49-F238E27FC236}">
                  <a16:creationId xmlns:a16="http://schemas.microsoft.com/office/drawing/2014/main" id="{AE8880D7-C18D-023F-63BC-146EFDF6C6DF}"/>
                </a:ext>
              </a:extLst>
            </p:cNvPr>
            <p:cNvCxnSpPr/>
            <p:nvPr/>
          </p:nvCxnSpPr>
          <p:spPr bwMode="auto">
            <a:xfrm>
              <a:off x="8015913" y="7817497"/>
              <a:ext cx="1953317" cy="159083"/>
            </a:xfrm>
            <a:prstGeom prst="bentConnector3">
              <a:avLst>
                <a:gd name="adj1" fmla="val 67"/>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テキスト ボックス 95">
              <a:extLst>
                <a:ext uri="{FF2B5EF4-FFF2-40B4-BE49-F238E27FC236}">
                  <a16:creationId xmlns:a16="http://schemas.microsoft.com/office/drawing/2014/main" id="{8C80DDC7-6A98-300F-F9AA-34CC21B7E3C8}"/>
                </a:ext>
              </a:extLst>
            </p:cNvPr>
            <p:cNvSpPr txBox="1"/>
            <p:nvPr/>
          </p:nvSpPr>
          <p:spPr>
            <a:xfrm>
              <a:off x="7848593" y="7595948"/>
              <a:ext cx="820738"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7" name="線吹き出し 1 (枠付き) 207">
              <a:extLst>
                <a:ext uri="{FF2B5EF4-FFF2-40B4-BE49-F238E27FC236}">
                  <a16:creationId xmlns:a16="http://schemas.microsoft.com/office/drawing/2014/main" id="{ABE09EEF-DB34-C2B6-FBCA-15A6D8513C5B}"/>
                </a:ext>
              </a:extLst>
            </p:cNvPr>
            <p:cNvSpPr/>
            <p:nvPr/>
          </p:nvSpPr>
          <p:spPr bwMode="auto">
            <a:xfrm>
              <a:off x="1588756" y="6658265"/>
              <a:ext cx="2448000" cy="712899"/>
            </a:xfrm>
            <a:prstGeom prst="borderCallout1">
              <a:avLst>
                <a:gd name="adj1" fmla="val 49039"/>
                <a:gd name="adj2" fmla="val 100153"/>
                <a:gd name="adj3" fmla="val 16291"/>
                <a:gd name="adj4" fmla="val 132445"/>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移転元事業者、番号取得元事業者が複数の場合は</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（番ポ工事：工事結果情報）が移転元事業者</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番号取得事業者の組合せ分複数回流通する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98" name="直線コネクタ 97">
              <a:extLst>
                <a:ext uri="{FF2B5EF4-FFF2-40B4-BE49-F238E27FC236}">
                  <a16:creationId xmlns:a16="http://schemas.microsoft.com/office/drawing/2014/main" id="{8CA75F40-1EE8-EB79-D5A0-B23080442789}"/>
                </a:ext>
              </a:extLst>
            </p:cNvPr>
            <p:cNvCxnSpPr>
              <a:cxnSpLocks/>
              <a:stCxn id="97" idx="0"/>
              <a:endCxn id="89" idx="1"/>
            </p:cNvCxnSpPr>
            <p:nvPr/>
          </p:nvCxnSpPr>
          <p:spPr bwMode="auto">
            <a:xfrm flipV="1">
              <a:off x="4036756" y="7002193"/>
              <a:ext cx="841507" cy="12522"/>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263284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全体概要（システム全体処理方式（３／８））</a:t>
            </a:r>
          </a:p>
          <a:p>
            <a:pPr lvl="0"/>
            <a:r>
              <a:rPr lang="ja-JP" altLang="en-US" dirty="0"/>
              <a:t>　</a:t>
            </a:r>
            <a:r>
              <a:rPr lang="ja-JP" altLang="en-US" sz="1050" dirty="0">
                <a:solidFill>
                  <a:srgbClr val="000000"/>
                </a:solidFill>
                <a:latin typeface="+mn-lt"/>
                <a:ea typeface="+mn-ea"/>
              </a:rPr>
              <a:t>番ポシステムへ番ポ申込し、有派遣工事で対応する場合のシーケンスを以下に示す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kern="1200" dirty="0">
                <a:solidFill>
                  <a:srgbClr val="000000"/>
                </a:solidFill>
                <a:latin typeface="Meiryo UI"/>
                <a:ea typeface="Meiryo UI"/>
                <a:cs typeface="+mn-cs"/>
              </a:rPr>
              <a:t>【</a:t>
            </a:r>
            <a:r>
              <a:rPr lang="ja-JP" altLang="en-US" kern="1200" dirty="0">
                <a:solidFill>
                  <a:srgbClr val="000000"/>
                </a:solidFill>
                <a:latin typeface="Meiryo UI"/>
                <a:ea typeface="Meiryo UI"/>
                <a:cs typeface="+mn-cs"/>
              </a:rPr>
              <a:t>ア</a:t>
            </a:r>
            <a:r>
              <a:rPr lang="en-US" altLang="ja-JP" kern="1200" dirty="0">
                <a:solidFill>
                  <a:srgbClr val="000000"/>
                </a:solidFill>
                <a:latin typeface="Meiryo UI"/>
                <a:ea typeface="Meiryo UI"/>
                <a:cs typeface="+mn-cs"/>
              </a:rPr>
              <a:t>】</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ひかり電話のポートインー</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IF</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対応ー有派遣工事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Ⅱ</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PTN2</a:t>
            </a:r>
            <a:r>
              <a:rPr lang="ja-JP" altLang="en-US" sz="1050" dirty="0">
                <a:solidFill>
                  <a:srgbClr val="000000"/>
                </a:solidFill>
                <a:latin typeface="+mn-lt"/>
                <a:ea typeface="+mn-ea"/>
              </a:rPr>
              <a:t>：番ポシステムへ番ポ申込／有派遣工事）</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01.1-24</a:t>
            </a:r>
          </a:p>
        </p:txBody>
      </p:sp>
      <p:sp>
        <p:nvSpPr>
          <p:cNvPr id="2" name="テキスト ボックス 1">
            <a:extLst>
              <a:ext uri="{FF2B5EF4-FFF2-40B4-BE49-F238E27FC236}">
                <a16:creationId xmlns:a16="http://schemas.microsoft.com/office/drawing/2014/main" id="{D8AB2D13-6986-ACE9-F4FA-420227748157}"/>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統合</a:t>
            </a:r>
            <a:r>
              <a:rPr lang="en-US" altLang="ja-JP" sz="1050" dirty="0">
                <a:solidFill>
                  <a:srgbClr val="000000"/>
                </a:solidFill>
                <a:latin typeface="+mn-ea"/>
                <a:ea typeface="+mn-ea"/>
              </a:rPr>
              <a:t>HHC</a:t>
            </a:r>
            <a:endParaRPr lang="zh-TW" altLang="en-US" sz="1050" dirty="0">
              <a:solidFill>
                <a:srgbClr val="000000"/>
              </a:solidFill>
              <a:latin typeface="+mn-ea"/>
              <a:ea typeface="+mn-ea"/>
            </a:endParaRPr>
          </a:p>
        </p:txBody>
      </p:sp>
      <p:sp>
        <p:nvSpPr>
          <p:cNvPr id="3" name="テキスト ボックス 2">
            <a:extLst>
              <a:ext uri="{FF2B5EF4-FFF2-40B4-BE49-F238E27FC236}">
                <a16:creationId xmlns:a16="http://schemas.microsoft.com/office/drawing/2014/main" id="{34837723-F1AA-680D-3EC1-36C111C5482F}"/>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4" name="テキスト ボックス 3">
            <a:extLst>
              <a:ext uri="{FF2B5EF4-FFF2-40B4-BE49-F238E27FC236}">
                <a16:creationId xmlns:a16="http://schemas.microsoft.com/office/drawing/2014/main" id="{C0B9F746-3D2B-71AE-30A7-7024BF2E04B7}"/>
              </a:ext>
            </a:extLst>
          </p:cNvPr>
          <p:cNvSpPr txBox="1"/>
          <p:nvPr/>
        </p:nvSpPr>
        <p:spPr>
          <a:xfrm>
            <a:off x="8749147"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6" name="グループ化 5">
            <a:extLst>
              <a:ext uri="{FF2B5EF4-FFF2-40B4-BE49-F238E27FC236}">
                <a16:creationId xmlns:a16="http://schemas.microsoft.com/office/drawing/2014/main" id="{57C0EA4D-30C8-E041-03F4-C283FE7692F3}"/>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5ADF11BA-CD77-C717-E125-4C99569137E1}"/>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30781B05-D86A-469D-87D1-82E67FC582FB}"/>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406B706B-9BF5-B978-6B18-4BDC75CDE4FB}"/>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F00ABFBD-0505-6DAC-B07A-5F30E054F6F1}"/>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BE3A2A92-1B75-A29E-742A-2564F4711305}"/>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F1BEA29B-B663-B08C-A2BC-FEAA5BC4A1A1}"/>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7E072434-3B3A-1C1E-EB39-9664D3325C1C}"/>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FFE35409-FDA4-F538-80B3-8B1ECA31000C}"/>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24651CBD-2D79-7173-B468-77E1E379871D}"/>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sp>
        <p:nvSpPr>
          <p:cNvPr id="277" name="正方形/長方形 276">
            <a:extLst>
              <a:ext uri="{FF2B5EF4-FFF2-40B4-BE49-F238E27FC236}">
                <a16:creationId xmlns:a16="http://schemas.microsoft.com/office/drawing/2014/main" id="{1FD7F69E-1399-7AAE-525D-6F9EABAB45F4}"/>
              </a:ext>
            </a:extLst>
          </p:cNvPr>
          <p:cNvSpPr/>
          <p:nvPr/>
        </p:nvSpPr>
        <p:spPr bwMode="auto">
          <a:xfrm>
            <a:off x="6574845" y="3093323"/>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278" name="直線コネクタ 277">
            <a:extLst>
              <a:ext uri="{FF2B5EF4-FFF2-40B4-BE49-F238E27FC236}">
                <a16:creationId xmlns:a16="http://schemas.microsoft.com/office/drawing/2014/main" id="{84FBDAC2-4FEF-BF67-A22D-BAF1BD712772}"/>
              </a:ext>
            </a:extLst>
          </p:cNvPr>
          <p:cNvCxnSpPr/>
          <p:nvPr/>
        </p:nvCxnSpPr>
        <p:spPr>
          <a:xfrm flipH="1">
            <a:off x="7582845" y="3693581"/>
            <a:ext cx="0" cy="4572000"/>
          </a:xfrm>
          <a:prstGeom prst="line">
            <a:avLst/>
          </a:prstGeom>
          <a:noFill/>
          <a:ln w="9525" cap="flat" cmpd="sng" algn="ctr">
            <a:solidFill>
              <a:sysClr val="window" lastClr="FFFFFF">
                <a:lumMod val="50000"/>
              </a:sysClr>
            </a:solidFill>
            <a:prstDash val="sysDash"/>
          </a:ln>
          <a:effectLst/>
        </p:spPr>
      </p:cxnSp>
      <p:sp>
        <p:nvSpPr>
          <p:cNvPr id="279" name="正方形/長方形 278">
            <a:extLst>
              <a:ext uri="{FF2B5EF4-FFF2-40B4-BE49-F238E27FC236}">
                <a16:creationId xmlns:a16="http://schemas.microsoft.com/office/drawing/2014/main" id="{5B1E9EC6-9446-C897-C3CC-91DC1D301C7D}"/>
              </a:ext>
            </a:extLst>
          </p:cNvPr>
          <p:cNvSpPr/>
          <p:nvPr/>
        </p:nvSpPr>
        <p:spPr bwMode="auto">
          <a:xfrm>
            <a:off x="7294845" y="3513581"/>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280" name="直線コネクタ 279">
            <a:extLst>
              <a:ext uri="{FF2B5EF4-FFF2-40B4-BE49-F238E27FC236}">
                <a16:creationId xmlns:a16="http://schemas.microsoft.com/office/drawing/2014/main" id="{CD8D5BB1-F399-D92C-B01D-D92B31B9C255}"/>
              </a:ext>
            </a:extLst>
          </p:cNvPr>
          <p:cNvCxnSpPr/>
          <p:nvPr/>
        </p:nvCxnSpPr>
        <p:spPr>
          <a:xfrm flipH="1">
            <a:off x="6862845" y="3693581"/>
            <a:ext cx="0" cy="4572000"/>
          </a:xfrm>
          <a:prstGeom prst="line">
            <a:avLst/>
          </a:prstGeom>
          <a:noFill/>
          <a:ln w="9525" cap="flat" cmpd="sng" algn="ctr">
            <a:solidFill>
              <a:sysClr val="window" lastClr="FFFFFF">
                <a:lumMod val="50000"/>
              </a:sysClr>
            </a:solidFill>
            <a:prstDash val="sysDash"/>
          </a:ln>
          <a:effectLst/>
        </p:spPr>
      </p:cxnSp>
      <p:sp>
        <p:nvSpPr>
          <p:cNvPr id="281" name="正方形/長方形 280">
            <a:extLst>
              <a:ext uri="{FF2B5EF4-FFF2-40B4-BE49-F238E27FC236}">
                <a16:creationId xmlns:a16="http://schemas.microsoft.com/office/drawing/2014/main" id="{BE0DDBA5-B42B-B498-638E-EE4618761CBA}"/>
              </a:ext>
            </a:extLst>
          </p:cNvPr>
          <p:cNvSpPr/>
          <p:nvPr/>
        </p:nvSpPr>
        <p:spPr bwMode="auto">
          <a:xfrm>
            <a:off x="6574845" y="3513581"/>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282" name="直線コネクタ 281">
            <a:extLst>
              <a:ext uri="{FF2B5EF4-FFF2-40B4-BE49-F238E27FC236}">
                <a16:creationId xmlns:a16="http://schemas.microsoft.com/office/drawing/2014/main" id="{EDCC973F-F181-BAB6-58A6-AFEBCFC1E72A}"/>
              </a:ext>
            </a:extLst>
          </p:cNvPr>
          <p:cNvCxnSpPr/>
          <p:nvPr/>
        </p:nvCxnSpPr>
        <p:spPr>
          <a:xfrm flipH="1">
            <a:off x="8878844" y="3693581"/>
            <a:ext cx="0" cy="4572000"/>
          </a:xfrm>
          <a:prstGeom prst="line">
            <a:avLst/>
          </a:prstGeom>
          <a:noFill/>
          <a:ln w="9525" cap="flat" cmpd="sng" algn="ctr">
            <a:solidFill>
              <a:sysClr val="window" lastClr="FFFFFF">
                <a:lumMod val="50000"/>
              </a:sysClr>
            </a:solidFill>
            <a:prstDash val="sysDash"/>
          </a:ln>
          <a:effectLst/>
        </p:spPr>
      </p:cxnSp>
      <p:sp>
        <p:nvSpPr>
          <p:cNvPr id="283" name="正方形/長方形 282">
            <a:extLst>
              <a:ext uri="{FF2B5EF4-FFF2-40B4-BE49-F238E27FC236}">
                <a16:creationId xmlns:a16="http://schemas.microsoft.com/office/drawing/2014/main" id="{7B628DFA-C148-419B-CE20-A8DFB5953C02}"/>
              </a:ext>
            </a:extLst>
          </p:cNvPr>
          <p:cNvSpPr/>
          <p:nvPr/>
        </p:nvSpPr>
        <p:spPr bwMode="auto">
          <a:xfrm>
            <a:off x="8590844" y="3513581"/>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284" name="直線コネクタ 283">
            <a:extLst>
              <a:ext uri="{FF2B5EF4-FFF2-40B4-BE49-F238E27FC236}">
                <a16:creationId xmlns:a16="http://schemas.microsoft.com/office/drawing/2014/main" id="{875D2A35-D195-7565-A63A-B33FAA987624}"/>
              </a:ext>
            </a:extLst>
          </p:cNvPr>
          <p:cNvCxnSpPr/>
          <p:nvPr/>
        </p:nvCxnSpPr>
        <p:spPr>
          <a:xfrm flipH="1">
            <a:off x="8230844" y="3693581"/>
            <a:ext cx="0" cy="4572000"/>
          </a:xfrm>
          <a:prstGeom prst="line">
            <a:avLst/>
          </a:prstGeom>
          <a:noFill/>
          <a:ln w="9525" cap="flat" cmpd="sng" algn="ctr">
            <a:solidFill>
              <a:sysClr val="window" lastClr="FFFFFF">
                <a:lumMod val="50000"/>
              </a:sysClr>
            </a:solidFill>
            <a:prstDash val="sysDash"/>
          </a:ln>
          <a:effectLst/>
        </p:spPr>
      </p:cxnSp>
      <p:sp>
        <p:nvSpPr>
          <p:cNvPr id="285" name="正方形/長方形 284">
            <a:extLst>
              <a:ext uri="{FF2B5EF4-FFF2-40B4-BE49-F238E27FC236}">
                <a16:creationId xmlns:a16="http://schemas.microsoft.com/office/drawing/2014/main" id="{8D7C5CEC-7B21-CCEC-EA98-8834B6307126}"/>
              </a:ext>
            </a:extLst>
          </p:cNvPr>
          <p:cNvSpPr/>
          <p:nvPr/>
        </p:nvSpPr>
        <p:spPr bwMode="auto">
          <a:xfrm>
            <a:off x="7942844" y="3513581"/>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289" name="正方形/長方形 288">
            <a:extLst>
              <a:ext uri="{FF2B5EF4-FFF2-40B4-BE49-F238E27FC236}">
                <a16:creationId xmlns:a16="http://schemas.microsoft.com/office/drawing/2014/main" id="{513D6308-54F1-CFA7-86D8-01FE9DEE798D}"/>
              </a:ext>
            </a:extLst>
          </p:cNvPr>
          <p:cNvSpPr/>
          <p:nvPr/>
        </p:nvSpPr>
        <p:spPr bwMode="auto">
          <a:xfrm>
            <a:off x="3694445" y="3093323"/>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290" name="直線コネクタ 289">
            <a:extLst>
              <a:ext uri="{FF2B5EF4-FFF2-40B4-BE49-F238E27FC236}">
                <a16:creationId xmlns:a16="http://schemas.microsoft.com/office/drawing/2014/main" id="{554C2679-86CB-000D-168A-74FC2A79709B}"/>
              </a:ext>
            </a:extLst>
          </p:cNvPr>
          <p:cNvCxnSpPr/>
          <p:nvPr/>
        </p:nvCxnSpPr>
        <p:spPr>
          <a:xfrm flipH="1">
            <a:off x="4189500" y="3416137"/>
            <a:ext cx="0" cy="4860000"/>
          </a:xfrm>
          <a:prstGeom prst="line">
            <a:avLst/>
          </a:prstGeom>
          <a:noFill/>
          <a:ln w="9525" cap="flat" cmpd="sng" algn="ctr">
            <a:solidFill>
              <a:sysClr val="window" lastClr="FFFFFF">
                <a:lumMod val="50000"/>
              </a:sysClr>
            </a:solidFill>
            <a:prstDash val="sysDash"/>
          </a:ln>
          <a:effectLst/>
        </p:spPr>
      </p:cxnSp>
      <p:cxnSp>
        <p:nvCxnSpPr>
          <p:cNvPr id="291" name="直線コネクタ 290">
            <a:extLst>
              <a:ext uri="{FF2B5EF4-FFF2-40B4-BE49-F238E27FC236}">
                <a16:creationId xmlns:a16="http://schemas.microsoft.com/office/drawing/2014/main" id="{3BDF3866-5F27-50E3-DAFA-A15FA2CEAA5C}"/>
              </a:ext>
            </a:extLst>
          </p:cNvPr>
          <p:cNvCxnSpPr/>
          <p:nvPr/>
        </p:nvCxnSpPr>
        <p:spPr>
          <a:xfrm flipH="1">
            <a:off x="5382172" y="3416137"/>
            <a:ext cx="0" cy="4860000"/>
          </a:xfrm>
          <a:prstGeom prst="line">
            <a:avLst/>
          </a:prstGeom>
          <a:noFill/>
          <a:ln w="9525" cap="flat" cmpd="sng" algn="ctr">
            <a:solidFill>
              <a:sysClr val="window" lastClr="FFFFFF">
                <a:lumMod val="50000"/>
              </a:sysClr>
            </a:solidFill>
            <a:prstDash val="sysDash"/>
          </a:ln>
          <a:effectLst/>
        </p:spPr>
      </p:cxnSp>
      <p:sp>
        <p:nvSpPr>
          <p:cNvPr id="292" name="テキスト ボックス 291">
            <a:extLst>
              <a:ext uri="{FF2B5EF4-FFF2-40B4-BE49-F238E27FC236}">
                <a16:creationId xmlns:a16="http://schemas.microsoft.com/office/drawing/2014/main" id="{40CAB0B4-0F0C-356A-458F-CCC281ACBDC2}"/>
              </a:ext>
            </a:extLst>
          </p:cNvPr>
          <p:cNvSpPr txBox="1"/>
          <p:nvPr/>
        </p:nvSpPr>
        <p:spPr>
          <a:xfrm>
            <a:off x="4360094" y="4294286"/>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93" name="直線矢印コネクタ 292">
            <a:extLst>
              <a:ext uri="{FF2B5EF4-FFF2-40B4-BE49-F238E27FC236}">
                <a16:creationId xmlns:a16="http://schemas.microsoft.com/office/drawing/2014/main" id="{7D6B77E3-821B-12A2-AF0E-A19BBE08E158}"/>
              </a:ext>
            </a:extLst>
          </p:cNvPr>
          <p:cNvCxnSpPr>
            <a:cxnSpLocks/>
          </p:cNvCxnSpPr>
          <p:nvPr/>
        </p:nvCxnSpPr>
        <p:spPr>
          <a:xfrm>
            <a:off x="4201766" y="4477587"/>
            <a:ext cx="2664000" cy="0"/>
          </a:xfrm>
          <a:prstGeom prst="straightConnector1">
            <a:avLst/>
          </a:prstGeom>
          <a:noFill/>
          <a:ln w="9525" cap="flat" cmpd="sng" algn="ctr">
            <a:solidFill>
              <a:sysClr val="windowText" lastClr="000000"/>
            </a:solidFill>
            <a:prstDash val="solid"/>
            <a:tailEnd type="triangle"/>
          </a:ln>
          <a:effectLst/>
        </p:spPr>
      </p:cxnSp>
      <p:cxnSp>
        <p:nvCxnSpPr>
          <p:cNvPr id="294" name="直線矢印コネクタ 293">
            <a:extLst>
              <a:ext uri="{FF2B5EF4-FFF2-40B4-BE49-F238E27FC236}">
                <a16:creationId xmlns:a16="http://schemas.microsoft.com/office/drawing/2014/main" id="{1A5BEFD6-BA92-622D-F2ED-F08A2001667D}"/>
              </a:ext>
            </a:extLst>
          </p:cNvPr>
          <p:cNvCxnSpPr>
            <a:cxnSpLocks/>
          </p:cNvCxnSpPr>
          <p:nvPr/>
        </p:nvCxnSpPr>
        <p:spPr>
          <a:xfrm>
            <a:off x="6862845" y="4477587"/>
            <a:ext cx="720000" cy="0"/>
          </a:xfrm>
          <a:prstGeom prst="straightConnector1">
            <a:avLst/>
          </a:prstGeom>
          <a:noFill/>
          <a:ln w="9525" cap="flat" cmpd="sng" algn="ctr">
            <a:solidFill>
              <a:sysClr val="windowText" lastClr="000000"/>
            </a:solidFill>
            <a:prstDash val="solid"/>
            <a:tailEnd type="triangle"/>
          </a:ln>
          <a:effectLst/>
        </p:spPr>
      </p:cxnSp>
      <p:cxnSp>
        <p:nvCxnSpPr>
          <p:cNvPr id="295" name="直線矢印コネクタ 294">
            <a:extLst>
              <a:ext uri="{FF2B5EF4-FFF2-40B4-BE49-F238E27FC236}">
                <a16:creationId xmlns:a16="http://schemas.microsoft.com/office/drawing/2014/main" id="{686C7B14-2FD2-ED12-D9E1-0D932CD2796D}"/>
              </a:ext>
            </a:extLst>
          </p:cNvPr>
          <p:cNvCxnSpPr>
            <a:cxnSpLocks/>
          </p:cNvCxnSpPr>
          <p:nvPr/>
        </p:nvCxnSpPr>
        <p:spPr>
          <a:xfrm>
            <a:off x="7582845" y="4580808"/>
            <a:ext cx="1296000" cy="0"/>
          </a:xfrm>
          <a:prstGeom prst="straightConnector1">
            <a:avLst/>
          </a:prstGeom>
          <a:noFill/>
          <a:ln w="9525" cap="flat" cmpd="sng" algn="ctr">
            <a:solidFill>
              <a:sysClr val="windowText" lastClr="000000"/>
            </a:solidFill>
            <a:prstDash val="solid"/>
            <a:tailEnd type="triangle"/>
          </a:ln>
          <a:effectLst/>
        </p:spPr>
      </p:cxnSp>
      <p:sp>
        <p:nvSpPr>
          <p:cNvPr id="296" name="テキスト ボックス 295">
            <a:extLst>
              <a:ext uri="{FF2B5EF4-FFF2-40B4-BE49-F238E27FC236}">
                <a16:creationId xmlns:a16="http://schemas.microsoft.com/office/drawing/2014/main" id="{8D60A324-4562-D34C-E149-B8549A644AB0}"/>
              </a:ext>
            </a:extLst>
          </p:cNvPr>
          <p:cNvSpPr txBox="1"/>
          <p:nvPr/>
        </p:nvSpPr>
        <p:spPr>
          <a:xfrm>
            <a:off x="7688837" y="4405687"/>
            <a:ext cx="436017"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p>
        </p:txBody>
      </p:sp>
      <p:cxnSp>
        <p:nvCxnSpPr>
          <p:cNvPr id="297" name="直線矢印コネクタ 296">
            <a:extLst>
              <a:ext uri="{FF2B5EF4-FFF2-40B4-BE49-F238E27FC236}">
                <a16:creationId xmlns:a16="http://schemas.microsoft.com/office/drawing/2014/main" id="{31D5971E-FD78-51BA-54D1-8BDF94B085B4}"/>
              </a:ext>
            </a:extLst>
          </p:cNvPr>
          <p:cNvCxnSpPr>
            <a:cxnSpLocks/>
          </p:cNvCxnSpPr>
          <p:nvPr/>
        </p:nvCxnSpPr>
        <p:spPr>
          <a:xfrm>
            <a:off x="7582845" y="4789426"/>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298" name="テキスト ボックス 297">
            <a:extLst>
              <a:ext uri="{FF2B5EF4-FFF2-40B4-BE49-F238E27FC236}">
                <a16:creationId xmlns:a16="http://schemas.microsoft.com/office/drawing/2014/main" id="{879A4E19-E87D-9B9B-6094-729B139448C6}"/>
              </a:ext>
            </a:extLst>
          </p:cNvPr>
          <p:cNvSpPr txBox="1"/>
          <p:nvPr/>
        </p:nvSpPr>
        <p:spPr>
          <a:xfrm>
            <a:off x="7688837" y="4614305"/>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工事開始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9" name="角丸四角形 27">
            <a:extLst>
              <a:ext uri="{FF2B5EF4-FFF2-40B4-BE49-F238E27FC236}">
                <a16:creationId xmlns:a16="http://schemas.microsoft.com/office/drawing/2014/main" id="{E9616917-80EA-6CCD-AEB2-BCC902120808}"/>
              </a:ext>
            </a:extLst>
          </p:cNvPr>
          <p:cNvSpPr/>
          <p:nvPr/>
        </p:nvSpPr>
        <p:spPr bwMode="auto">
          <a:xfrm>
            <a:off x="8992847" y="4765727"/>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50" kern="0" dirty="0">
                <a:solidFill>
                  <a:prstClr val="black"/>
                </a:solidFill>
                <a:latin typeface="Meiryo UI"/>
                <a:ea typeface="Meiryo UI"/>
                <a:cs typeface="メイリオ" panose="020B0604030504040204" pitchFamily="50" charset="-128"/>
              </a:rPr>
              <a:t>AL</a:t>
            </a:r>
            <a:r>
              <a:rPr kumimoji="0" lang="ja-JP" altLang="en-US" sz="1050" kern="0" dirty="0">
                <a:solidFill>
                  <a:prstClr val="black"/>
                </a:solidFill>
                <a:latin typeface="Meiryo UI"/>
                <a:ea typeface="Meiryo UI"/>
                <a:cs typeface="メイリオ" panose="020B0604030504040204" pitchFamily="50" charset="-128"/>
              </a:rPr>
              <a:t>工事等</a:t>
            </a:r>
          </a:p>
        </p:txBody>
      </p:sp>
      <p:sp>
        <p:nvSpPr>
          <p:cNvPr id="300" name="テキスト ボックス 299">
            <a:extLst>
              <a:ext uri="{FF2B5EF4-FFF2-40B4-BE49-F238E27FC236}">
                <a16:creationId xmlns:a16="http://schemas.microsoft.com/office/drawing/2014/main" id="{72A7C62F-DE1D-5881-0F17-2D619F717952}"/>
              </a:ext>
            </a:extLst>
          </p:cNvPr>
          <p:cNvSpPr txBox="1"/>
          <p:nvPr/>
        </p:nvSpPr>
        <p:spPr>
          <a:xfrm>
            <a:off x="5584648" y="5080762"/>
            <a:ext cx="2885405"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01" name="直線矢印コネクタ 300">
            <a:extLst>
              <a:ext uri="{FF2B5EF4-FFF2-40B4-BE49-F238E27FC236}">
                <a16:creationId xmlns:a16="http://schemas.microsoft.com/office/drawing/2014/main" id="{A8F24202-81ED-163A-2246-622F7CA77357}"/>
              </a:ext>
            </a:extLst>
          </p:cNvPr>
          <p:cNvCxnSpPr>
            <a:cxnSpLocks/>
          </p:cNvCxnSpPr>
          <p:nvPr/>
        </p:nvCxnSpPr>
        <p:spPr>
          <a:xfrm>
            <a:off x="7582844" y="5250039"/>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302" name="直線矢印コネクタ 301">
            <a:extLst>
              <a:ext uri="{FF2B5EF4-FFF2-40B4-BE49-F238E27FC236}">
                <a16:creationId xmlns:a16="http://schemas.microsoft.com/office/drawing/2014/main" id="{4A1F6729-D947-263A-CEC9-48631D79DFC4}"/>
              </a:ext>
            </a:extLst>
          </p:cNvPr>
          <p:cNvCxnSpPr>
            <a:cxnSpLocks/>
          </p:cNvCxnSpPr>
          <p:nvPr/>
        </p:nvCxnSpPr>
        <p:spPr>
          <a:xfrm>
            <a:off x="6862844" y="5250039"/>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303" name="直線矢印コネクタ 302">
            <a:extLst>
              <a:ext uri="{FF2B5EF4-FFF2-40B4-BE49-F238E27FC236}">
                <a16:creationId xmlns:a16="http://schemas.microsoft.com/office/drawing/2014/main" id="{8216C0F5-AE16-B5A1-3851-2089C51688C8}"/>
              </a:ext>
            </a:extLst>
          </p:cNvPr>
          <p:cNvCxnSpPr>
            <a:cxnSpLocks/>
          </p:cNvCxnSpPr>
          <p:nvPr/>
        </p:nvCxnSpPr>
        <p:spPr>
          <a:xfrm>
            <a:off x="5382172" y="5250039"/>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304" name="角丸四角形 68">
            <a:extLst>
              <a:ext uri="{FF2B5EF4-FFF2-40B4-BE49-F238E27FC236}">
                <a16:creationId xmlns:a16="http://schemas.microsoft.com/office/drawing/2014/main" id="{E723FCF2-2370-2936-23D0-967949A15896}"/>
              </a:ext>
            </a:extLst>
          </p:cNvPr>
          <p:cNvSpPr/>
          <p:nvPr/>
        </p:nvSpPr>
        <p:spPr bwMode="auto">
          <a:xfrm>
            <a:off x="8419888" y="5178641"/>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305" name="角丸四角形 41">
            <a:extLst>
              <a:ext uri="{FF2B5EF4-FFF2-40B4-BE49-F238E27FC236}">
                <a16:creationId xmlns:a16="http://schemas.microsoft.com/office/drawing/2014/main" id="{E976D583-2EE7-9611-2DD8-81EECE198D3F}"/>
              </a:ext>
            </a:extLst>
          </p:cNvPr>
          <p:cNvSpPr/>
          <p:nvPr/>
        </p:nvSpPr>
        <p:spPr bwMode="auto">
          <a:xfrm>
            <a:off x="8998984" y="5620822"/>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306" name="テキスト ボックス 305">
            <a:extLst>
              <a:ext uri="{FF2B5EF4-FFF2-40B4-BE49-F238E27FC236}">
                <a16:creationId xmlns:a16="http://schemas.microsoft.com/office/drawing/2014/main" id="{A28094B0-618E-54E7-D85B-EC4C842B746F}"/>
              </a:ext>
            </a:extLst>
          </p:cNvPr>
          <p:cNvSpPr txBox="1"/>
          <p:nvPr/>
        </p:nvSpPr>
        <p:spPr>
          <a:xfrm>
            <a:off x="5584648" y="5321430"/>
            <a:ext cx="20839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07" name="直線矢印コネクタ 306">
            <a:extLst>
              <a:ext uri="{FF2B5EF4-FFF2-40B4-BE49-F238E27FC236}">
                <a16:creationId xmlns:a16="http://schemas.microsoft.com/office/drawing/2014/main" id="{6E0DFAD7-8232-4E7B-42A2-94BA5E43C631}"/>
              </a:ext>
            </a:extLst>
          </p:cNvPr>
          <p:cNvCxnSpPr>
            <a:cxnSpLocks/>
          </p:cNvCxnSpPr>
          <p:nvPr/>
        </p:nvCxnSpPr>
        <p:spPr>
          <a:xfrm>
            <a:off x="7582844" y="5490707"/>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308" name="直線矢印コネクタ 307">
            <a:extLst>
              <a:ext uri="{FF2B5EF4-FFF2-40B4-BE49-F238E27FC236}">
                <a16:creationId xmlns:a16="http://schemas.microsoft.com/office/drawing/2014/main" id="{2C0EADFD-7759-43AD-7972-2F49C91CCDD0}"/>
              </a:ext>
            </a:extLst>
          </p:cNvPr>
          <p:cNvCxnSpPr>
            <a:cxnSpLocks/>
          </p:cNvCxnSpPr>
          <p:nvPr/>
        </p:nvCxnSpPr>
        <p:spPr>
          <a:xfrm>
            <a:off x="6862844" y="5490707"/>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309" name="直線矢印コネクタ 308">
            <a:extLst>
              <a:ext uri="{FF2B5EF4-FFF2-40B4-BE49-F238E27FC236}">
                <a16:creationId xmlns:a16="http://schemas.microsoft.com/office/drawing/2014/main" id="{12E90C57-E963-7AA6-6512-BCD4C9D71F89}"/>
              </a:ext>
            </a:extLst>
          </p:cNvPr>
          <p:cNvCxnSpPr>
            <a:cxnSpLocks/>
          </p:cNvCxnSpPr>
          <p:nvPr/>
        </p:nvCxnSpPr>
        <p:spPr>
          <a:xfrm>
            <a:off x="5382172" y="5490707"/>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310" name="正方形/長方形 309">
            <a:extLst>
              <a:ext uri="{FF2B5EF4-FFF2-40B4-BE49-F238E27FC236}">
                <a16:creationId xmlns:a16="http://schemas.microsoft.com/office/drawing/2014/main" id="{41F4E68D-BE1D-E887-C8C5-69A0CE22ADED}"/>
              </a:ext>
            </a:extLst>
          </p:cNvPr>
          <p:cNvSpPr/>
          <p:nvPr/>
        </p:nvSpPr>
        <p:spPr bwMode="auto">
          <a:xfrm>
            <a:off x="9662161" y="3093323"/>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endParaRPr kumimoji="0" lang="en-US" altLang="ja-JP" sz="1000" kern="0" dirty="0">
              <a:solidFill>
                <a:prstClr val="white"/>
              </a:solidFill>
              <a:latin typeface="Meiryo UI"/>
              <a:ea typeface="Meiryo UI" panose="020B0604030504040204" pitchFamily="50" charset="-128"/>
              <a:cs typeface="メイリオ" panose="020B0604030504040204" pitchFamily="50" charset="-128"/>
            </a:endParaRPr>
          </a:p>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施工管理</a:t>
            </a:r>
          </a:p>
        </p:txBody>
      </p:sp>
      <p:cxnSp>
        <p:nvCxnSpPr>
          <p:cNvPr id="311" name="直線コネクタ 310">
            <a:extLst>
              <a:ext uri="{FF2B5EF4-FFF2-40B4-BE49-F238E27FC236}">
                <a16:creationId xmlns:a16="http://schemas.microsoft.com/office/drawing/2014/main" id="{5A94544A-C0CA-930A-5AC6-91449C898F96}"/>
              </a:ext>
            </a:extLst>
          </p:cNvPr>
          <p:cNvCxnSpPr/>
          <p:nvPr/>
        </p:nvCxnSpPr>
        <p:spPr>
          <a:xfrm flipH="1">
            <a:off x="10184161" y="3416137"/>
            <a:ext cx="0" cy="4860000"/>
          </a:xfrm>
          <a:prstGeom prst="line">
            <a:avLst/>
          </a:prstGeom>
          <a:noFill/>
          <a:ln w="9525" cap="flat" cmpd="sng" algn="ctr">
            <a:solidFill>
              <a:sysClr val="window" lastClr="FFFFFF">
                <a:lumMod val="50000"/>
              </a:sysClr>
            </a:solidFill>
            <a:prstDash val="sysDash"/>
          </a:ln>
          <a:effectLst/>
        </p:spPr>
      </p:cxnSp>
      <p:sp>
        <p:nvSpPr>
          <p:cNvPr id="312" name="正方形/長方形 311">
            <a:extLst>
              <a:ext uri="{FF2B5EF4-FFF2-40B4-BE49-F238E27FC236}">
                <a16:creationId xmlns:a16="http://schemas.microsoft.com/office/drawing/2014/main" id="{40A3B58B-2FEA-1562-6BF2-00FE6AF2BB38}"/>
              </a:ext>
            </a:extLst>
          </p:cNvPr>
          <p:cNvSpPr/>
          <p:nvPr/>
        </p:nvSpPr>
        <p:spPr bwMode="auto">
          <a:xfrm>
            <a:off x="2681787" y="3093323"/>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313" name="直線コネクタ 312">
            <a:extLst>
              <a:ext uri="{FF2B5EF4-FFF2-40B4-BE49-F238E27FC236}">
                <a16:creationId xmlns:a16="http://schemas.microsoft.com/office/drawing/2014/main" id="{7343DFF9-A342-7091-09F8-336A2B1F8229}"/>
              </a:ext>
            </a:extLst>
          </p:cNvPr>
          <p:cNvCxnSpPr/>
          <p:nvPr/>
        </p:nvCxnSpPr>
        <p:spPr>
          <a:xfrm flipH="1">
            <a:off x="3038658" y="3416137"/>
            <a:ext cx="0" cy="4860000"/>
          </a:xfrm>
          <a:prstGeom prst="line">
            <a:avLst/>
          </a:prstGeom>
          <a:noFill/>
          <a:ln w="9525" cap="flat" cmpd="sng" algn="ctr">
            <a:solidFill>
              <a:sysClr val="window" lastClr="FFFFFF">
                <a:lumMod val="50000"/>
              </a:sysClr>
            </a:solidFill>
            <a:prstDash val="sysDash"/>
          </a:ln>
          <a:effectLst/>
        </p:spPr>
      </p:cxnSp>
      <p:sp>
        <p:nvSpPr>
          <p:cNvPr id="314" name="正方形/長方形 313">
            <a:extLst>
              <a:ext uri="{FF2B5EF4-FFF2-40B4-BE49-F238E27FC236}">
                <a16:creationId xmlns:a16="http://schemas.microsoft.com/office/drawing/2014/main" id="{0339C5A5-0667-B34E-4B4F-9748CC1F5FBD}"/>
              </a:ext>
            </a:extLst>
          </p:cNvPr>
          <p:cNvSpPr/>
          <p:nvPr/>
        </p:nvSpPr>
        <p:spPr bwMode="auto">
          <a:xfrm>
            <a:off x="1909168" y="3093323"/>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番ポ</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315" name="直線コネクタ 314">
            <a:extLst>
              <a:ext uri="{FF2B5EF4-FFF2-40B4-BE49-F238E27FC236}">
                <a16:creationId xmlns:a16="http://schemas.microsoft.com/office/drawing/2014/main" id="{8B31CBC3-4D61-EF84-D26E-D05E7EE0BE3B}"/>
              </a:ext>
            </a:extLst>
          </p:cNvPr>
          <p:cNvCxnSpPr/>
          <p:nvPr/>
        </p:nvCxnSpPr>
        <p:spPr>
          <a:xfrm flipH="1">
            <a:off x="2266039" y="3416137"/>
            <a:ext cx="0" cy="4860000"/>
          </a:xfrm>
          <a:prstGeom prst="line">
            <a:avLst/>
          </a:prstGeom>
          <a:noFill/>
          <a:ln w="9525" cap="flat" cmpd="sng" algn="ctr">
            <a:solidFill>
              <a:sysClr val="window" lastClr="FFFFFF">
                <a:lumMod val="50000"/>
              </a:sysClr>
            </a:solidFill>
            <a:prstDash val="sysDash"/>
          </a:ln>
          <a:effectLst/>
        </p:spPr>
      </p:cxnSp>
      <p:cxnSp>
        <p:nvCxnSpPr>
          <p:cNvPr id="316" name="直線矢印コネクタ 315">
            <a:extLst>
              <a:ext uri="{FF2B5EF4-FFF2-40B4-BE49-F238E27FC236}">
                <a16:creationId xmlns:a16="http://schemas.microsoft.com/office/drawing/2014/main" id="{3CDED64A-E48A-66F6-D5B7-B19CAB6F59CA}"/>
              </a:ext>
            </a:extLst>
          </p:cNvPr>
          <p:cNvCxnSpPr>
            <a:cxnSpLocks/>
          </p:cNvCxnSpPr>
          <p:nvPr/>
        </p:nvCxnSpPr>
        <p:spPr>
          <a:xfrm>
            <a:off x="2266039" y="3820582"/>
            <a:ext cx="1908000" cy="0"/>
          </a:xfrm>
          <a:prstGeom prst="straightConnector1">
            <a:avLst/>
          </a:prstGeom>
          <a:noFill/>
          <a:ln w="9525" cap="flat" cmpd="sng" algn="ctr">
            <a:solidFill>
              <a:sysClr val="windowText" lastClr="000000"/>
            </a:solidFill>
            <a:prstDash val="solid"/>
            <a:headEnd type="triangle"/>
            <a:tailEnd type="none"/>
          </a:ln>
          <a:effectLst/>
        </p:spPr>
      </p:cxnSp>
      <p:sp>
        <p:nvSpPr>
          <p:cNvPr id="317" name="テキスト ボックス 316">
            <a:extLst>
              <a:ext uri="{FF2B5EF4-FFF2-40B4-BE49-F238E27FC236}">
                <a16:creationId xmlns:a16="http://schemas.microsoft.com/office/drawing/2014/main" id="{4E5C4FAB-F592-94A9-5A3D-B589644AC907}"/>
              </a:ext>
            </a:extLst>
          </p:cNvPr>
          <p:cNvSpPr txBox="1"/>
          <p:nvPr/>
        </p:nvSpPr>
        <p:spPr>
          <a:xfrm>
            <a:off x="3385630" y="3640562"/>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8" name="テキスト ボックス 317">
            <a:extLst>
              <a:ext uri="{FF2B5EF4-FFF2-40B4-BE49-F238E27FC236}">
                <a16:creationId xmlns:a16="http://schemas.microsoft.com/office/drawing/2014/main" id="{3ECC8F86-99D9-BF59-4F45-17B7F7D9F90E}"/>
              </a:ext>
            </a:extLst>
          </p:cNvPr>
          <p:cNvSpPr txBox="1"/>
          <p:nvPr/>
        </p:nvSpPr>
        <p:spPr>
          <a:xfrm>
            <a:off x="4360094" y="3775577"/>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19" name="直線矢印コネクタ 318">
            <a:extLst>
              <a:ext uri="{FF2B5EF4-FFF2-40B4-BE49-F238E27FC236}">
                <a16:creationId xmlns:a16="http://schemas.microsoft.com/office/drawing/2014/main" id="{C350D355-A011-DCAA-0170-D0ADC8349799}"/>
              </a:ext>
            </a:extLst>
          </p:cNvPr>
          <p:cNvCxnSpPr>
            <a:cxnSpLocks/>
          </p:cNvCxnSpPr>
          <p:nvPr/>
        </p:nvCxnSpPr>
        <p:spPr>
          <a:xfrm>
            <a:off x="4201766" y="3958878"/>
            <a:ext cx="2664000" cy="0"/>
          </a:xfrm>
          <a:prstGeom prst="straightConnector1">
            <a:avLst/>
          </a:prstGeom>
          <a:noFill/>
          <a:ln w="9525" cap="flat" cmpd="sng" algn="ctr">
            <a:solidFill>
              <a:sysClr val="windowText" lastClr="000000"/>
            </a:solidFill>
            <a:prstDash val="solid"/>
            <a:tailEnd type="triangle"/>
          </a:ln>
          <a:effectLst/>
        </p:spPr>
      </p:cxnSp>
      <p:cxnSp>
        <p:nvCxnSpPr>
          <p:cNvPr id="320" name="直線矢印コネクタ 319">
            <a:extLst>
              <a:ext uri="{FF2B5EF4-FFF2-40B4-BE49-F238E27FC236}">
                <a16:creationId xmlns:a16="http://schemas.microsoft.com/office/drawing/2014/main" id="{8AD30AFF-53F3-E65A-69BD-C6D5F4067126}"/>
              </a:ext>
            </a:extLst>
          </p:cNvPr>
          <p:cNvCxnSpPr>
            <a:cxnSpLocks/>
          </p:cNvCxnSpPr>
          <p:nvPr/>
        </p:nvCxnSpPr>
        <p:spPr>
          <a:xfrm>
            <a:off x="6862845" y="3958878"/>
            <a:ext cx="720000" cy="0"/>
          </a:xfrm>
          <a:prstGeom prst="straightConnector1">
            <a:avLst/>
          </a:prstGeom>
          <a:noFill/>
          <a:ln w="9525" cap="flat" cmpd="sng" algn="ctr">
            <a:solidFill>
              <a:sysClr val="windowText" lastClr="000000"/>
            </a:solidFill>
            <a:prstDash val="solid"/>
            <a:tailEnd type="triangle"/>
          </a:ln>
          <a:effectLst/>
        </p:spPr>
      </p:cxnSp>
      <p:sp>
        <p:nvSpPr>
          <p:cNvPr id="321" name="テキスト ボックス 320">
            <a:extLst>
              <a:ext uri="{FF2B5EF4-FFF2-40B4-BE49-F238E27FC236}">
                <a16:creationId xmlns:a16="http://schemas.microsoft.com/office/drawing/2014/main" id="{4276A9B9-58DC-2461-F07E-F00DAA59019A}"/>
              </a:ext>
            </a:extLst>
          </p:cNvPr>
          <p:cNvSpPr txBox="1"/>
          <p:nvPr/>
        </p:nvSpPr>
        <p:spPr>
          <a:xfrm>
            <a:off x="4360094" y="4042326"/>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22" name="直線矢印コネクタ 321">
            <a:extLst>
              <a:ext uri="{FF2B5EF4-FFF2-40B4-BE49-F238E27FC236}">
                <a16:creationId xmlns:a16="http://schemas.microsoft.com/office/drawing/2014/main" id="{1AAAA040-EB41-7243-F6AA-7DC49D94E665}"/>
              </a:ext>
            </a:extLst>
          </p:cNvPr>
          <p:cNvCxnSpPr>
            <a:cxnSpLocks/>
          </p:cNvCxnSpPr>
          <p:nvPr/>
        </p:nvCxnSpPr>
        <p:spPr>
          <a:xfrm>
            <a:off x="4201766" y="4225627"/>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323" name="直線矢印コネクタ 322">
            <a:extLst>
              <a:ext uri="{FF2B5EF4-FFF2-40B4-BE49-F238E27FC236}">
                <a16:creationId xmlns:a16="http://schemas.microsoft.com/office/drawing/2014/main" id="{2C6CC187-2F39-FACA-6965-70EFEC5E8436}"/>
              </a:ext>
            </a:extLst>
          </p:cNvPr>
          <p:cNvCxnSpPr>
            <a:cxnSpLocks/>
          </p:cNvCxnSpPr>
          <p:nvPr/>
        </p:nvCxnSpPr>
        <p:spPr>
          <a:xfrm>
            <a:off x="6862845" y="4225627"/>
            <a:ext cx="720000" cy="0"/>
          </a:xfrm>
          <a:prstGeom prst="straightConnector1">
            <a:avLst/>
          </a:prstGeom>
          <a:noFill/>
          <a:ln w="9525" cap="flat" cmpd="sng" algn="ctr">
            <a:solidFill>
              <a:sysClr val="windowText" lastClr="000000"/>
            </a:solidFill>
            <a:prstDash val="solid"/>
            <a:headEnd type="triangle"/>
            <a:tailEnd type="none"/>
          </a:ln>
          <a:effectLst/>
        </p:spPr>
      </p:cxnSp>
      <p:sp>
        <p:nvSpPr>
          <p:cNvPr id="324" name="テキスト ボックス 323">
            <a:extLst>
              <a:ext uri="{FF2B5EF4-FFF2-40B4-BE49-F238E27FC236}">
                <a16:creationId xmlns:a16="http://schemas.microsoft.com/office/drawing/2014/main" id="{C6339015-658E-40F8-94BE-51CF5BBE9DAA}"/>
              </a:ext>
            </a:extLst>
          </p:cNvPr>
          <p:cNvSpPr txBox="1"/>
          <p:nvPr/>
        </p:nvSpPr>
        <p:spPr>
          <a:xfrm>
            <a:off x="5584648" y="5890812"/>
            <a:ext cx="2572820" cy="152414"/>
          </a:xfrm>
          <a:prstGeom prst="rect">
            <a:avLst/>
          </a:prstGeom>
          <a:solidFill>
            <a:sysClr val="window" lastClr="FFFFFF"/>
          </a:solidFill>
          <a:ln>
            <a:noFill/>
          </a:ln>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（ひかり電話）工事依頼情報流通（番ポ工事）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25" name="直線矢印コネクタ 324">
            <a:extLst>
              <a:ext uri="{FF2B5EF4-FFF2-40B4-BE49-F238E27FC236}">
                <a16:creationId xmlns:a16="http://schemas.microsoft.com/office/drawing/2014/main" id="{2B2091F8-B92E-651E-FE68-83CBBA8CCFD8}"/>
              </a:ext>
            </a:extLst>
          </p:cNvPr>
          <p:cNvCxnSpPr>
            <a:cxnSpLocks/>
          </p:cNvCxnSpPr>
          <p:nvPr/>
        </p:nvCxnSpPr>
        <p:spPr>
          <a:xfrm>
            <a:off x="7582844" y="6098189"/>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326" name="直線矢印コネクタ 325">
            <a:extLst>
              <a:ext uri="{FF2B5EF4-FFF2-40B4-BE49-F238E27FC236}">
                <a16:creationId xmlns:a16="http://schemas.microsoft.com/office/drawing/2014/main" id="{9D1400CF-4930-2AFB-FABF-8D91B558F5BF}"/>
              </a:ext>
            </a:extLst>
          </p:cNvPr>
          <p:cNvCxnSpPr>
            <a:cxnSpLocks/>
          </p:cNvCxnSpPr>
          <p:nvPr/>
        </p:nvCxnSpPr>
        <p:spPr>
          <a:xfrm>
            <a:off x="6862844" y="6098189"/>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327" name="直線矢印コネクタ 326">
            <a:extLst>
              <a:ext uri="{FF2B5EF4-FFF2-40B4-BE49-F238E27FC236}">
                <a16:creationId xmlns:a16="http://schemas.microsoft.com/office/drawing/2014/main" id="{CA0275E8-0BC6-923D-1654-B21F23C97328}"/>
              </a:ext>
            </a:extLst>
          </p:cNvPr>
          <p:cNvCxnSpPr>
            <a:cxnSpLocks/>
          </p:cNvCxnSpPr>
          <p:nvPr/>
        </p:nvCxnSpPr>
        <p:spPr>
          <a:xfrm>
            <a:off x="5382172" y="6098189"/>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328" name="角丸四角形 80">
            <a:extLst>
              <a:ext uri="{FF2B5EF4-FFF2-40B4-BE49-F238E27FC236}">
                <a16:creationId xmlns:a16="http://schemas.microsoft.com/office/drawing/2014/main" id="{43864A3C-E075-BCB9-CB2C-E73ACA636B03}"/>
              </a:ext>
            </a:extLst>
          </p:cNvPr>
          <p:cNvSpPr/>
          <p:nvPr/>
        </p:nvSpPr>
        <p:spPr bwMode="auto">
          <a:xfrm>
            <a:off x="8419888" y="6025827"/>
            <a:ext cx="936000" cy="828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番ポ工事</a:t>
            </a:r>
          </a:p>
        </p:txBody>
      </p:sp>
      <p:sp>
        <p:nvSpPr>
          <p:cNvPr id="329" name="角丸四角形 122">
            <a:extLst>
              <a:ext uri="{FF2B5EF4-FFF2-40B4-BE49-F238E27FC236}">
                <a16:creationId xmlns:a16="http://schemas.microsoft.com/office/drawing/2014/main" id="{147B6CC9-8D3C-193B-12BF-87507E6AD924}"/>
              </a:ext>
            </a:extLst>
          </p:cNvPr>
          <p:cNvSpPr/>
          <p:nvPr/>
        </p:nvSpPr>
        <p:spPr bwMode="auto">
          <a:xfrm>
            <a:off x="8984234" y="7015937"/>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cxnSp>
        <p:nvCxnSpPr>
          <p:cNvPr id="330" name="直線矢印コネクタ 329">
            <a:extLst>
              <a:ext uri="{FF2B5EF4-FFF2-40B4-BE49-F238E27FC236}">
                <a16:creationId xmlns:a16="http://schemas.microsoft.com/office/drawing/2014/main" id="{51D21E4A-BFCC-DE25-EB50-1C1586DCBA6D}"/>
              </a:ext>
            </a:extLst>
          </p:cNvPr>
          <p:cNvCxnSpPr>
            <a:cxnSpLocks/>
          </p:cNvCxnSpPr>
          <p:nvPr/>
        </p:nvCxnSpPr>
        <p:spPr>
          <a:xfrm>
            <a:off x="7582845" y="7825987"/>
            <a:ext cx="1296000" cy="0"/>
          </a:xfrm>
          <a:prstGeom prst="straightConnector1">
            <a:avLst/>
          </a:prstGeom>
          <a:noFill/>
          <a:ln w="9525" cap="flat" cmpd="sng" algn="ctr">
            <a:solidFill>
              <a:sysClr val="windowText" lastClr="000000"/>
            </a:solidFill>
            <a:prstDash val="solid"/>
            <a:headEnd type="triangle"/>
            <a:tailEnd type="none"/>
          </a:ln>
          <a:effectLst/>
        </p:spPr>
      </p:cxnSp>
      <p:cxnSp>
        <p:nvCxnSpPr>
          <p:cNvPr id="332" name="直線矢印コネクタ 331">
            <a:extLst>
              <a:ext uri="{FF2B5EF4-FFF2-40B4-BE49-F238E27FC236}">
                <a16:creationId xmlns:a16="http://schemas.microsoft.com/office/drawing/2014/main" id="{E488B40D-CB7C-1F8F-B569-21E8F0C859C9}"/>
              </a:ext>
            </a:extLst>
          </p:cNvPr>
          <p:cNvCxnSpPr>
            <a:cxnSpLocks/>
          </p:cNvCxnSpPr>
          <p:nvPr/>
        </p:nvCxnSpPr>
        <p:spPr>
          <a:xfrm>
            <a:off x="8230845" y="7476275"/>
            <a:ext cx="648000" cy="0"/>
          </a:xfrm>
          <a:prstGeom prst="straightConnector1">
            <a:avLst/>
          </a:prstGeom>
          <a:noFill/>
          <a:ln w="9525" cap="flat" cmpd="sng" algn="ctr">
            <a:solidFill>
              <a:sysClr val="windowText" lastClr="000000"/>
            </a:solidFill>
            <a:prstDash val="solid"/>
            <a:headEnd type="triangle"/>
            <a:tailEnd type="none"/>
          </a:ln>
          <a:effectLst/>
        </p:spPr>
      </p:cxnSp>
      <p:cxnSp>
        <p:nvCxnSpPr>
          <p:cNvPr id="333" name="カギ線コネクタ 126">
            <a:extLst>
              <a:ext uri="{FF2B5EF4-FFF2-40B4-BE49-F238E27FC236}">
                <a16:creationId xmlns:a16="http://schemas.microsoft.com/office/drawing/2014/main" id="{0D122CD3-4201-ADD7-7440-99A256351946}"/>
              </a:ext>
            </a:extLst>
          </p:cNvPr>
          <p:cNvCxnSpPr/>
          <p:nvPr/>
        </p:nvCxnSpPr>
        <p:spPr bwMode="auto">
          <a:xfrm>
            <a:off x="8227330" y="7476275"/>
            <a:ext cx="1953317" cy="159083"/>
          </a:xfrm>
          <a:prstGeom prst="bentConnector3">
            <a:avLst>
              <a:gd name="adj1" fmla="val 67"/>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 name="テキスト ボックス 333">
            <a:extLst>
              <a:ext uri="{FF2B5EF4-FFF2-40B4-BE49-F238E27FC236}">
                <a16:creationId xmlns:a16="http://schemas.microsoft.com/office/drawing/2014/main" id="{917003A0-4715-D97B-4F3F-490851927906}"/>
              </a:ext>
            </a:extLst>
          </p:cNvPr>
          <p:cNvSpPr txBox="1"/>
          <p:nvPr/>
        </p:nvSpPr>
        <p:spPr>
          <a:xfrm>
            <a:off x="8060010" y="7254726"/>
            <a:ext cx="820738"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5" name="線吹き出し 1 (枠付き) 207">
            <a:extLst>
              <a:ext uri="{FF2B5EF4-FFF2-40B4-BE49-F238E27FC236}">
                <a16:creationId xmlns:a16="http://schemas.microsoft.com/office/drawing/2014/main" id="{B7B44419-78B1-FDC1-782C-1568DEAFAE47}"/>
              </a:ext>
            </a:extLst>
          </p:cNvPr>
          <p:cNvSpPr/>
          <p:nvPr/>
        </p:nvSpPr>
        <p:spPr bwMode="auto">
          <a:xfrm>
            <a:off x="1939330" y="3927845"/>
            <a:ext cx="2160000" cy="540000"/>
          </a:xfrm>
          <a:prstGeom prst="borderCallout1">
            <a:avLst>
              <a:gd name="adj1" fmla="val 510"/>
              <a:gd name="adj2" fmla="val 48069"/>
              <a:gd name="adj3" fmla="val -20157"/>
              <a:gd name="adj4" fmla="val 56831"/>
            </a:avLst>
          </a:prstGeom>
          <a:solidFill>
            <a:sysClr val="window" lastClr="FFFFFF"/>
          </a:solidFill>
          <a:ln w="12700"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双方向番ポ開始前に申し込まれた片方向番ポは、既存と同様に番ポシステムへ番ポ申込する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336" name="線吹き出し 1 (枠付き) 207">
            <a:extLst>
              <a:ext uri="{FF2B5EF4-FFF2-40B4-BE49-F238E27FC236}">
                <a16:creationId xmlns:a16="http://schemas.microsoft.com/office/drawing/2014/main" id="{AC18BA17-9E31-92D6-A07F-475C527FA739}"/>
              </a:ext>
            </a:extLst>
          </p:cNvPr>
          <p:cNvSpPr/>
          <p:nvPr/>
        </p:nvSpPr>
        <p:spPr bwMode="auto">
          <a:xfrm>
            <a:off x="1939330" y="4525104"/>
            <a:ext cx="2160000" cy="900000"/>
          </a:xfrm>
          <a:prstGeom prst="borderCallout1">
            <a:avLst>
              <a:gd name="adj1" fmla="val 50550"/>
              <a:gd name="adj2" fmla="val 100103"/>
              <a:gd name="adj3" fmla="val -5545"/>
              <a:gd name="adj4" fmla="val 134473"/>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番ポ申込先が番ポシステムのため、オーダ流通システムにオーダ情報が存在せず、</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（番ポ工事：事業者情報）の流通対象外となることを記事欄で通知する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pic>
        <p:nvPicPr>
          <p:cNvPr id="337" name="Picture 832">
            <a:extLst>
              <a:ext uri="{FF2B5EF4-FFF2-40B4-BE49-F238E27FC236}">
                <a16:creationId xmlns:a16="http://schemas.microsoft.com/office/drawing/2014/main" id="{3455D738-10DB-01D6-F17F-D14591D4CB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35443"/>
          <a:stretch>
            <a:fillRect/>
          </a:stretch>
        </p:blipFill>
        <p:spPr bwMode="auto">
          <a:xfrm flipH="1">
            <a:off x="9412093" y="6667504"/>
            <a:ext cx="231795" cy="24809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905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 name="線吹き出し 1 (枠付き) 207">
            <a:extLst>
              <a:ext uri="{FF2B5EF4-FFF2-40B4-BE49-F238E27FC236}">
                <a16:creationId xmlns:a16="http://schemas.microsoft.com/office/drawing/2014/main" id="{8B369387-4D3B-E145-BAA6-8982FA417803}"/>
              </a:ext>
            </a:extLst>
          </p:cNvPr>
          <p:cNvSpPr/>
          <p:nvPr/>
        </p:nvSpPr>
        <p:spPr bwMode="auto">
          <a:xfrm>
            <a:off x="9918750" y="6350220"/>
            <a:ext cx="2007404" cy="540000"/>
          </a:xfrm>
          <a:prstGeom prst="borderCallout1">
            <a:avLst>
              <a:gd name="adj1" fmla="val 57415"/>
              <a:gd name="adj2" fmla="val 199"/>
              <a:gd name="adj3" fmla="val 76590"/>
              <a:gd name="adj4" fmla="val -10455"/>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記事欄から双方向番ポ開始前に申し込まれた片方向番ポとして登録されたオーダであることを把握する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339" name="正方形/長方形 338">
            <a:extLst>
              <a:ext uri="{FF2B5EF4-FFF2-40B4-BE49-F238E27FC236}">
                <a16:creationId xmlns:a16="http://schemas.microsoft.com/office/drawing/2014/main" id="{D90FA5C7-61F5-4E6A-DFB4-3FF6AD467F0E}"/>
              </a:ext>
            </a:extLst>
          </p:cNvPr>
          <p:cNvSpPr/>
          <p:nvPr/>
        </p:nvSpPr>
        <p:spPr bwMode="auto">
          <a:xfrm>
            <a:off x="4887117" y="3093323"/>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sp>
        <p:nvSpPr>
          <p:cNvPr id="340" name="テキスト ボックス 339">
            <a:extLst>
              <a:ext uri="{FF2B5EF4-FFF2-40B4-BE49-F238E27FC236}">
                <a16:creationId xmlns:a16="http://schemas.microsoft.com/office/drawing/2014/main" id="{63C522C3-71B8-B6FD-84FB-162F8E4CB837}"/>
              </a:ext>
            </a:extLst>
          </p:cNvPr>
          <p:cNvSpPr txBox="1"/>
          <p:nvPr/>
        </p:nvSpPr>
        <p:spPr>
          <a:xfrm>
            <a:off x="5579650" y="6520882"/>
            <a:ext cx="27972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工事結果情報流通（番ポ工事）（工事結果情報）</a:t>
            </a:r>
          </a:p>
        </p:txBody>
      </p:sp>
      <p:cxnSp>
        <p:nvCxnSpPr>
          <p:cNvPr id="341" name="直線矢印コネクタ 340">
            <a:extLst>
              <a:ext uri="{FF2B5EF4-FFF2-40B4-BE49-F238E27FC236}">
                <a16:creationId xmlns:a16="http://schemas.microsoft.com/office/drawing/2014/main" id="{F0B6BC48-F45F-7B40-14FF-2997CBD93121}"/>
              </a:ext>
            </a:extLst>
          </p:cNvPr>
          <p:cNvCxnSpPr>
            <a:cxnSpLocks/>
          </p:cNvCxnSpPr>
          <p:nvPr/>
        </p:nvCxnSpPr>
        <p:spPr>
          <a:xfrm>
            <a:off x="7582844" y="6713019"/>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342" name="直線矢印コネクタ 341">
            <a:extLst>
              <a:ext uri="{FF2B5EF4-FFF2-40B4-BE49-F238E27FC236}">
                <a16:creationId xmlns:a16="http://schemas.microsoft.com/office/drawing/2014/main" id="{A1D17635-DD1C-3BAD-7D0A-FFCAA030419F}"/>
              </a:ext>
            </a:extLst>
          </p:cNvPr>
          <p:cNvCxnSpPr>
            <a:cxnSpLocks/>
          </p:cNvCxnSpPr>
          <p:nvPr/>
        </p:nvCxnSpPr>
        <p:spPr>
          <a:xfrm>
            <a:off x="6862844" y="6713019"/>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343" name="直線矢印コネクタ 342">
            <a:extLst>
              <a:ext uri="{FF2B5EF4-FFF2-40B4-BE49-F238E27FC236}">
                <a16:creationId xmlns:a16="http://schemas.microsoft.com/office/drawing/2014/main" id="{254D1FAC-2C6A-87E2-1D8D-16C241DF91A4}"/>
              </a:ext>
            </a:extLst>
          </p:cNvPr>
          <p:cNvCxnSpPr>
            <a:cxnSpLocks/>
          </p:cNvCxnSpPr>
          <p:nvPr/>
        </p:nvCxnSpPr>
        <p:spPr>
          <a:xfrm>
            <a:off x="5382172" y="6713019"/>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20" name="線吹き出し 1 (枠付き) 207">
            <a:extLst>
              <a:ext uri="{FF2B5EF4-FFF2-40B4-BE49-F238E27FC236}">
                <a16:creationId xmlns:a16="http://schemas.microsoft.com/office/drawing/2014/main" id="{99D1AE51-4E86-8286-7D0F-4844921CFFC8}"/>
              </a:ext>
            </a:extLst>
          </p:cNvPr>
          <p:cNvSpPr/>
          <p:nvPr/>
        </p:nvSpPr>
        <p:spPr bwMode="auto">
          <a:xfrm>
            <a:off x="4637794" y="6861487"/>
            <a:ext cx="2372819" cy="1154174"/>
          </a:xfrm>
          <a:prstGeom prst="borderCallout1">
            <a:avLst>
              <a:gd name="adj1" fmla="val 27598"/>
              <a:gd name="adj2" fmla="val 99790"/>
              <a:gd name="adj3" fmla="val -5699"/>
              <a:gd name="adj4" fmla="val 154148"/>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BB-CASTAR</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から流通される</a:t>
            </a:r>
            <a:r>
              <a:rPr kumimoji="1" lang="en-US" altLang="ja-JP" sz="1000" b="0" i="0" baseline="0" dirty="0">
                <a:solidFill>
                  <a:srgbClr val="0000FF"/>
                </a:solidFill>
                <a:latin typeface="+mn-ea"/>
                <a:ea typeface="+mn-ea"/>
              </a:rPr>
              <a:t>BB-CASTAR</a:t>
            </a:r>
            <a:r>
              <a:rPr kumimoji="1" lang="ja-JP" altLang="en-US" sz="1000" b="0" i="0" baseline="0" dirty="0">
                <a:solidFill>
                  <a:srgbClr val="0000FF"/>
                </a:solidFill>
                <a:latin typeface="+mn-ea"/>
                <a:ea typeface="+mn-ea"/>
              </a:rPr>
              <a:t>処理結果コード</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を通建システム向けの既存コード値にマッピングして流通する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graphicFrame>
        <p:nvGraphicFramePr>
          <p:cNvPr id="21" name="表 36">
            <a:extLst>
              <a:ext uri="{FF2B5EF4-FFF2-40B4-BE49-F238E27FC236}">
                <a16:creationId xmlns:a16="http://schemas.microsoft.com/office/drawing/2014/main" id="{BA365F62-99BD-E471-94F4-56941432368D}"/>
              </a:ext>
            </a:extLst>
          </p:cNvPr>
          <p:cNvGraphicFramePr>
            <a:graphicFrameLocks noGrp="1"/>
          </p:cNvGraphicFramePr>
          <p:nvPr>
            <p:extLst>
              <p:ext uri="{D42A27DB-BD31-4B8C-83A1-F6EECF244321}">
                <p14:modId xmlns:p14="http://schemas.microsoft.com/office/powerpoint/2010/main" val="4048970915"/>
              </p:ext>
            </p:extLst>
          </p:nvPr>
        </p:nvGraphicFramePr>
        <p:xfrm>
          <a:off x="4938986" y="7546844"/>
          <a:ext cx="2002676" cy="389161"/>
        </p:xfrm>
        <a:graphic>
          <a:graphicData uri="http://schemas.openxmlformats.org/drawingml/2006/table">
            <a:tbl>
              <a:tblPr firstRow="1" bandRow="1"/>
              <a:tblGrid>
                <a:gridCol w="1001338">
                  <a:extLst>
                    <a:ext uri="{9D8B030D-6E8A-4147-A177-3AD203B41FA5}">
                      <a16:colId xmlns:a16="http://schemas.microsoft.com/office/drawing/2014/main" val="3386803474"/>
                    </a:ext>
                  </a:extLst>
                </a:gridCol>
                <a:gridCol w="1001338">
                  <a:extLst>
                    <a:ext uri="{9D8B030D-6E8A-4147-A177-3AD203B41FA5}">
                      <a16:colId xmlns:a16="http://schemas.microsoft.com/office/drawing/2014/main" val="725465669"/>
                    </a:ext>
                  </a:extLst>
                </a:gridCol>
              </a:tblGrid>
              <a:tr h="205877">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algn="ctr"/>
                      <a:r>
                        <a:rPr kumimoji="1" lang="en-US" altLang="ja-JP" sz="800" b="0" dirty="0">
                          <a:solidFill>
                            <a:schemeClr val="tx1"/>
                          </a:solidFill>
                          <a:latin typeface="+mn-ea"/>
                          <a:ea typeface="+mn-ea"/>
                        </a:rPr>
                        <a:t>BB-CASTAR</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処理結果コード</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baseline="0" dirty="0">
                          <a:solidFill>
                            <a:schemeClr val="tx1"/>
                          </a:solidFill>
                          <a:latin typeface="+mn-ea"/>
                          <a:ea typeface="+mn-ea"/>
                        </a:rPr>
                        <a:t>通建システム</a:t>
                      </a:r>
                      <a:br>
                        <a:rPr kumimoji="1" lang="en-US" altLang="ja-JP" sz="800" b="0" i="0" baseline="0" dirty="0">
                          <a:solidFill>
                            <a:schemeClr val="tx1"/>
                          </a:solidFill>
                          <a:latin typeface="+mn-ea"/>
                          <a:ea typeface="+mn-ea"/>
                        </a:rPr>
                      </a:br>
                      <a:r>
                        <a:rPr kumimoji="1" lang="ja-JP" altLang="en-US" sz="800" b="0" i="0" baseline="0" dirty="0">
                          <a:solidFill>
                            <a:schemeClr val="tx1"/>
                          </a:solidFill>
                          <a:latin typeface="+mn-ea"/>
                          <a:ea typeface="+mn-ea"/>
                        </a:rPr>
                        <a:t>番ポ自動工事結果</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118195880"/>
                  </a:ext>
                </a:extLst>
              </a:tr>
              <a:tr h="145321">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en-US" altLang="ja-JP" sz="800" b="0" dirty="0">
                          <a:solidFill>
                            <a:schemeClr val="tx1"/>
                          </a:solidFill>
                          <a:latin typeface="+mn-ea"/>
                          <a:ea typeface="+mn-ea"/>
                        </a:rPr>
                        <a:t>00:</a:t>
                      </a:r>
                      <a:r>
                        <a:rPr kumimoji="1" lang="ja-JP" altLang="en-US" sz="800" b="0" dirty="0">
                          <a:solidFill>
                            <a:schemeClr val="tx1"/>
                          </a:solidFill>
                          <a:latin typeface="+mn-ea"/>
                          <a:ea typeface="+mn-ea"/>
                        </a:rPr>
                        <a:t>正常</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baseline="0" dirty="0">
                          <a:solidFill>
                            <a:schemeClr val="tx1"/>
                          </a:solidFill>
                          <a:latin typeface="+mn-ea"/>
                          <a:ea typeface="+mn-ea"/>
                        </a:rPr>
                        <a:t>02:</a:t>
                      </a:r>
                      <a:r>
                        <a:rPr kumimoji="1" lang="ja-JP" altLang="en-US" sz="800" b="0" i="0" baseline="0" dirty="0">
                          <a:solidFill>
                            <a:schemeClr val="tx1"/>
                          </a:solidFill>
                          <a:latin typeface="+mn-ea"/>
                          <a:ea typeface="+mn-ea"/>
                        </a:rPr>
                        <a:t>依頼済</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687964"/>
                  </a:ext>
                </a:extLst>
              </a:tr>
            </a:tbl>
          </a:graphicData>
        </a:graphic>
      </p:graphicFrame>
      <p:sp>
        <p:nvSpPr>
          <p:cNvPr id="22" name="矢印: 右 21">
            <a:extLst>
              <a:ext uri="{FF2B5EF4-FFF2-40B4-BE49-F238E27FC236}">
                <a16:creationId xmlns:a16="http://schemas.microsoft.com/office/drawing/2014/main" id="{B2A25B63-199D-9015-BF38-47B3A2A98A6D}"/>
              </a:ext>
            </a:extLst>
          </p:cNvPr>
          <p:cNvSpPr/>
          <p:nvPr/>
        </p:nvSpPr>
        <p:spPr bwMode="auto">
          <a:xfrm>
            <a:off x="5839499" y="7784307"/>
            <a:ext cx="193074" cy="135015"/>
          </a:xfrm>
          <a:prstGeom prst="rightArrow">
            <a:avLst/>
          </a:prstGeom>
          <a:solidFill>
            <a:srgbClr val="0000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cxnSp>
        <p:nvCxnSpPr>
          <p:cNvPr id="23" name="直線コネクタ 22">
            <a:extLst>
              <a:ext uri="{FF2B5EF4-FFF2-40B4-BE49-F238E27FC236}">
                <a16:creationId xmlns:a16="http://schemas.microsoft.com/office/drawing/2014/main" id="{B5CC7DE9-441E-6635-F2E1-3BC96B5ED251}"/>
              </a:ext>
            </a:extLst>
          </p:cNvPr>
          <p:cNvCxnSpPr/>
          <p:nvPr/>
        </p:nvCxnSpPr>
        <p:spPr bwMode="auto">
          <a:xfrm>
            <a:off x="7006218" y="7204204"/>
            <a:ext cx="956349" cy="167799"/>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1" name="テキスト ボックス 330">
            <a:extLst>
              <a:ext uri="{FF2B5EF4-FFF2-40B4-BE49-F238E27FC236}">
                <a16:creationId xmlns:a16="http://schemas.microsoft.com/office/drawing/2014/main" id="{5F83F1FD-F921-29C9-F371-106A77C52946}"/>
              </a:ext>
            </a:extLst>
          </p:cNvPr>
          <p:cNvSpPr txBox="1"/>
          <p:nvPr/>
        </p:nvSpPr>
        <p:spPr>
          <a:xfrm>
            <a:off x="7661661" y="7604437"/>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工事完了</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58020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全体概要（システム全体処理方式（４／８））</a:t>
            </a:r>
          </a:p>
          <a:p>
            <a:pPr lvl="0"/>
            <a:r>
              <a:rPr lang="ja-JP" altLang="en-US" dirty="0"/>
              <a:t>　</a:t>
            </a:r>
            <a:r>
              <a:rPr lang="ja-JP" altLang="en-US" sz="1050" dirty="0">
                <a:solidFill>
                  <a:srgbClr val="000000"/>
                </a:solidFill>
                <a:latin typeface="+mn-lt"/>
                <a:ea typeface="+mn-ea"/>
              </a:rPr>
              <a:t>オーダ流通システムへ番ポ申込／無派遣工事で、番号取得元事業者が１事業者の場合のシーケンスを以下に示す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dirty="0">
                <a:solidFill>
                  <a:srgbClr val="000000"/>
                </a:solidFill>
                <a:latin typeface="+mn-lt"/>
                <a:ea typeface="+mn-ea"/>
              </a:rPr>
              <a:t>【</a:t>
            </a:r>
            <a:r>
              <a:rPr lang="ja-JP" altLang="en-US" dirty="0">
                <a:solidFill>
                  <a:srgbClr val="000000"/>
                </a:solidFill>
                <a:latin typeface="+mn-lt"/>
                <a:ea typeface="+mn-ea"/>
              </a:rPr>
              <a:t>イ</a:t>
            </a:r>
            <a:r>
              <a:rPr lang="en-US" altLang="ja-JP" dirty="0">
                <a:solidFill>
                  <a:srgbClr val="000000"/>
                </a:solidFill>
                <a:latin typeface="+mn-lt"/>
                <a:ea typeface="+mn-ea"/>
              </a:rPr>
              <a:t>】</a:t>
            </a:r>
            <a:r>
              <a:rPr lang="ja-JP" altLang="en-US" sz="1050" dirty="0">
                <a:solidFill>
                  <a:srgbClr val="000000"/>
                </a:solidFill>
                <a:latin typeface="+mn-lt"/>
                <a:ea typeface="+mn-ea"/>
              </a:rPr>
              <a:t>ひかり電話のポートインー</a:t>
            </a:r>
            <a:r>
              <a:rPr kumimoji="1" lang="en-US" altLang="ja-JP" sz="1050" dirty="0">
                <a:latin typeface="+mn-ea"/>
                <a:ea typeface="+mn-ea"/>
              </a:rPr>
              <a:t>IF</a:t>
            </a:r>
            <a:r>
              <a:rPr kumimoji="1" lang="ja-JP" altLang="en-US" sz="1050" dirty="0">
                <a:latin typeface="+mn-ea"/>
                <a:ea typeface="+mn-ea"/>
              </a:rPr>
              <a:t>対応ー無派遣工事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Ⅰ</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PTN3</a:t>
            </a:r>
            <a:r>
              <a:rPr lang="ja-JP" altLang="en-US" sz="1050" dirty="0">
                <a:solidFill>
                  <a:srgbClr val="000000"/>
                </a:solidFill>
                <a:latin typeface="+mn-lt"/>
                <a:ea typeface="+mn-ea"/>
              </a:rPr>
              <a:t>：オーダ流通システムへ番ポ申込／無派遣工事）</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01.1-25</a:t>
            </a:r>
          </a:p>
        </p:txBody>
      </p:sp>
      <p:sp>
        <p:nvSpPr>
          <p:cNvPr id="2" name="テキスト ボックス 1">
            <a:extLst>
              <a:ext uri="{FF2B5EF4-FFF2-40B4-BE49-F238E27FC236}">
                <a16:creationId xmlns:a16="http://schemas.microsoft.com/office/drawing/2014/main" id="{B441F67B-0A23-FCDB-85FB-8E0411A17525}"/>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3" name="テキスト ボックス 2">
            <a:extLst>
              <a:ext uri="{FF2B5EF4-FFF2-40B4-BE49-F238E27FC236}">
                <a16:creationId xmlns:a16="http://schemas.microsoft.com/office/drawing/2014/main" id="{7031E391-37C9-BAD9-8C10-5F0F1EB0CE65}"/>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6" name="グループ化 5">
            <a:extLst>
              <a:ext uri="{FF2B5EF4-FFF2-40B4-BE49-F238E27FC236}">
                <a16:creationId xmlns:a16="http://schemas.microsoft.com/office/drawing/2014/main" id="{F1D02231-D161-803F-6AF5-197A06CD1998}"/>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1A1B6167-6101-A93F-4AA4-13D08851A895}"/>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C633DC14-3575-B621-4432-7DDF26F5ED4F}"/>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BBD02B04-43E1-DFAF-107C-6967DEA99A6D}"/>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A1B65590-67CB-1864-1C37-F88269F45733}"/>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2B9952FD-AA8B-AC73-43E4-8C83900A1953}"/>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1F78946B-E9F9-3026-3E3C-C691AFCC519C}"/>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300835F4-87B3-4BCB-357D-D9918BCA6719}"/>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8C16CD23-B8EE-C311-DEB6-ABCC6E53A9C2}"/>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2A2E6392-C3F8-BE52-F654-E071C28216B0}"/>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sp>
        <p:nvSpPr>
          <p:cNvPr id="101" name="正方形/長方形 100">
            <a:extLst>
              <a:ext uri="{FF2B5EF4-FFF2-40B4-BE49-F238E27FC236}">
                <a16:creationId xmlns:a16="http://schemas.microsoft.com/office/drawing/2014/main" id="{ADE2D953-5083-714C-FDAE-818237CE8168}"/>
              </a:ext>
            </a:extLst>
          </p:cNvPr>
          <p:cNvSpPr/>
          <p:nvPr/>
        </p:nvSpPr>
        <p:spPr bwMode="auto">
          <a:xfrm>
            <a:off x="6202902" y="2982307"/>
            <a:ext cx="316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02" name="直線コネクタ 101">
            <a:extLst>
              <a:ext uri="{FF2B5EF4-FFF2-40B4-BE49-F238E27FC236}">
                <a16:creationId xmlns:a16="http://schemas.microsoft.com/office/drawing/2014/main" id="{1583B608-5CDF-4DBC-1958-5295735F2110}"/>
              </a:ext>
            </a:extLst>
          </p:cNvPr>
          <p:cNvCxnSpPr/>
          <p:nvPr/>
        </p:nvCxnSpPr>
        <p:spPr>
          <a:xfrm flipH="1">
            <a:off x="7799192" y="3582565"/>
            <a:ext cx="0" cy="4572000"/>
          </a:xfrm>
          <a:prstGeom prst="line">
            <a:avLst/>
          </a:prstGeom>
          <a:noFill/>
          <a:ln w="9525" cap="flat" cmpd="sng" algn="ctr">
            <a:solidFill>
              <a:sysClr val="window" lastClr="FFFFFF">
                <a:lumMod val="50000"/>
              </a:sysClr>
            </a:solidFill>
            <a:prstDash val="sysDash"/>
          </a:ln>
          <a:effectLst/>
        </p:spPr>
      </p:cxnSp>
      <p:sp>
        <p:nvSpPr>
          <p:cNvPr id="103" name="正方形/長方形 102">
            <a:extLst>
              <a:ext uri="{FF2B5EF4-FFF2-40B4-BE49-F238E27FC236}">
                <a16:creationId xmlns:a16="http://schemas.microsoft.com/office/drawing/2014/main" id="{54278310-1A6D-5A08-7D64-BDF7B2359B35}"/>
              </a:ext>
            </a:extLst>
          </p:cNvPr>
          <p:cNvSpPr/>
          <p:nvPr/>
        </p:nvSpPr>
        <p:spPr bwMode="auto">
          <a:xfrm>
            <a:off x="7511192" y="340256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104" name="直線コネクタ 103">
            <a:extLst>
              <a:ext uri="{FF2B5EF4-FFF2-40B4-BE49-F238E27FC236}">
                <a16:creationId xmlns:a16="http://schemas.microsoft.com/office/drawing/2014/main" id="{DF06EC43-89B3-B05E-4B28-CDEE5B3B6A9B}"/>
              </a:ext>
            </a:extLst>
          </p:cNvPr>
          <p:cNvCxnSpPr/>
          <p:nvPr/>
        </p:nvCxnSpPr>
        <p:spPr>
          <a:xfrm flipH="1">
            <a:off x="6490902" y="3582565"/>
            <a:ext cx="0" cy="4572000"/>
          </a:xfrm>
          <a:prstGeom prst="line">
            <a:avLst/>
          </a:prstGeom>
          <a:noFill/>
          <a:ln w="9525" cap="flat" cmpd="sng" algn="ctr">
            <a:solidFill>
              <a:sysClr val="window" lastClr="FFFFFF">
                <a:lumMod val="50000"/>
              </a:sysClr>
            </a:solidFill>
            <a:prstDash val="sysDash"/>
          </a:ln>
          <a:effectLst/>
        </p:spPr>
      </p:cxnSp>
      <p:sp>
        <p:nvSpPr>
          <p:cNvPr id="105" name="正方形/長方形 104">
            <a:extLst>
              <a:ext uri="{FF2B5EF4-FFF2-40B4-BE49-F238E27FC236}">
                <a16:creationId xmlns:a16="http://schemas.microsoft.com/office/drawing/2014/main" id="{877F7704-A24E-99C7-289F-02315D969E38}"/>
              </a:ext>
            </a:extLst>
          </p:cNvPr>
          <p:cNvSpPr/>
          <p:nvPr/>
        </p:nvSpPr>
        <p:spPr bwMode="auto">
          <a:xfrm>
            <a:off x="6202902" y="340256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106" name="直線コネクタ 105">
            <a:extLst>
              <a:ext uri="{FF2B5EF4-FFF2-40B4-BE49-F238E27FC236}">
                <a16:creationId xmlns:a16="http://schemas.microsoft.com/office/drawing/2014/main" id="{5EE4FC32-711E-2D41-1AAC-52ED64A0523B}"/>
              </a:ext>
            </a:extLst>
          </p:cNvPr>
          <p:cNvCxnSpPr/>
          <p:nvPr/>
        </p:nvCxnSpPr>
        <p:spPr>
          <a:xfrm flipH="1">
            <a:off x="9065252" y="3582565"/>
            <a:ext cx="0" cy="4572000"/>
          </a:xfrm>
          <a:prstGeom prst="line">
            <a:avLst/>
          </a:prstGeom>
          <a:noFill/>
          <a:ln w="9525" cap="flat" cmpd="sng" algn="ctr">
            <a:solidFill>
              <a:sysClr val="window" lastClr="FFFFFF">
                <a:lumMod val="50000"/>
              </a:sysClr>
            </a:solidFill>
            <a:prstDash val="sysDash"/>
          </a:ln>
          <a:effectLst/>
        </p:spPr>
      </p:cxnSp>
      <p:sp>
        <p:nvSpPr>
          <p:cNvPr id="107" name="正方形/長方形 106">
            <a:extLst>
              <a:ext uri="{FF2B5EF4-FFF2-40B4-BE49-F238E27FC236}">
                <a16:creationId xmlns:a16="http://schemas.microsoft.com/office/drawing/2014/main" id="{32C83C5B-2600-C5B6-D127-525DB904267A}"/>
              </a:ext>
            </a:extLst>
          </p:cNvPr>
          <p:cNvSpPr/>
          <p:nvPr/>
        </p:nvSpPr>
        <p:spPr bwMode="auto">
          <a:xfrm>
            <a:off x="8777252" y="340256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08" name="直線コネクタ 107">
            <a:extLst>
              <a:ext uri="{FF2B5EF4-FFF2-40B4-BE49-F238E27FC236}">
                <a16:creationId xmlns:a16="http://schemas.microsoft.com/office/drawing/2014/main" id="{839E0F26-5473-2178-7EDD-4D50830E7C5E}"/>
              </a:ext>
            </a:extLst>
          </p:cNvPr>
          <p:cNvCxnSpPr/>
          <p:nvPr/>
        </p:nvCxnSpPr>
        <p:spPr>
          <a:xfrm flipH="1">
            <a:off x="8442419" y="3582565"/>
            <a:ext cx="0" cy="4572000"/>
          </a:xfrm>
          <a:prstGeom prst="line">
            <a:avLst/>
          </a:prstGeom>
          <a:noFill/>
          <a:ln w="9525" cap="flat" cmpd="sng" algn="ctr">
            <a:solidFill>
              <a:sysClr val="window" lastClr="FFFFFF">
                <a:lumMod val="50000"/>
              </a:sysClr>
            </a:solidFill>
            <a:prstDash val="sysDash"/>
          </a:ln>
          <a:effectLst/>
        </p:spPr>
      </p:cxnSp>
      <p:sp>
        <p:nvSpPr>
          <p:cNvPr id="109" name="正方形/長方形 108">
            <a:extLst>
              <a:ext uri="{FF2B5EF4-FFF2-40B4-BE49-F238E27FC236}">
                <a16:creationId xmlns:a16="http://schemas.microsoft.com/office/drawing/2014/main" id="{6DF715CF-3F06-B17F-1039-469A09D1511B}"/>
              </a:ext>
            </a:extLst>
          </p:cNvPr>
          <p:cNvSpPr/>
          <p:nvPr/>
        </p:nvSpPr>
        <p:spPr bwMode="auto">
          <a:xfrm>
            <a:off x="8154419" y="3402565"/>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110" name="正方形/長方形 109">
            <a:extLst>
              <a:ext uri="{FF2B5EF4-FFF2-40B4-BE49-F238E27FC236}">
                <a16:creationId xmlns:a16="http://schemas.microsoft.com/office/drawing/2014/main" id="{6945D277-EAB6-87DF-6248-1F6D90104818}"/>
              </a:ext>
            </a:extLst>
          </p:cNvPr>
          <p:cNvSpPr/>
          <p:nvPr/>
        </p:nvSpPr>
        <p:spPr bwMode="auto">
          <a:xfrm>
            <a:off x="3322502" y="2982307"/>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11" name="直線コネクタ 110">
            <a:extLst>
              <a:ext uri="{FF2B5EF4-FFF2-40B4-BE49-F238E27FC236}">
                <a16:creationId xmlns:a16="http://schemas.microsoft.com/office/drawing/2014/main" id="{370A5511-B636-8005-985B-83C480F57EC7}"/>
              </a:ext>
            </a:extLst>
          </p:cNvPr>
          <p:cNvCxnSpPr/>
          <p:nvPr/>
        </p:nvCxnSpPr>
        <p:spPr>
          <a:xfrm flipH="1">
            <a:off x="3817557" y="3305121"/>
            <a:ext cx="0" cy="4860000"/>
          </a:xfrm>
          <a:prstGeom prst="line">
            <a:avLst/>
          </a:prstGeom>
          <a:noFill/>
          <a:ln w="9525" cap="flat" cmpd="sng" algn="ctr">
            <a:solidFill>
              <a:sysClr val="window" lastClr="FFFFFF">
                <a:lumMod val="50000"/>
              </a:sysClr>
            </a:solidFill>
            <a:prstDash val="sysDash"/>
          </a:ln>
          <a:effectLst/>
        </p:spPr>
      </p:cxnSp>
      <p:cxnSp>
        <p:nvCxnSpPr>
          <p:cNvPr id="112" name="直線コネクタ 111">
            <a:extLst>
              <a:ext uri="{FF2B5EF4-FFF2-40B4-BE49-F238E27FC236}">
                <a16:creationId xmlns:a16="http://schemas.microsoft.com/office/drawing/2014/main" id="{472F59DA-DAD9-0F2A-24C4-E725DB887589}"/>
              </a:ext>
            </a:extLst>
          </p:cNvPr>
          <p:cNvCxnSpPr/>
          <p:nvPr/>
        </p:nvCxnSpPr>
        <p:spPr>
          <a:xfrm flipH="1">
            <a:off x="5010229" y="3305121"/>
            <a:ext cx="0" cy="4860000"/>
          </a:xfrm>
          <a:prstGeom prst="line">
            <a:avLst/>
          </a:prstGeom>
          <a:noFill/>
          <a:ln w="9525" cap="flat" cmpd="sng" algn="ctr">
            <a:solidFill>
              <a:sysClr val="window" lastClr="FFFFFF">
                <a:lumMod val="50000"/>
              </a:sysClr>
            </a:solidFill>
            <a:prstDash val="sysDash"/>
          </a:ln>
          <a:effectLst/>
        </p:spPr>
      </p:cxnSp>
      <p:sp>
        <p:nvSpPr>
          <p:cNvPr id="113" name="テキスト ボックス 112">
            <a:extLst>
              <a:ext uri="{FF2B5EF4-FFF2-40B4-BE49-F238E27FC236}">
                <a16:creationId xmlns:a16="http://schemas.microsoft.com/office/drawing/2014/main" id="{7036076A-E08F-D835-F824-A6B48DE812C4}"/>
              </a:ext>
            </a:extLst>
          </p:cNvPr>
          <p:cNvSpPr txBox="1"/>
          <p:nvPr/>
        </p:nvSpPr>
        <p:spPr>
          <a:xfrm>
            <a:off x="3988151" y="4183270"/>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4" name="直線矢印コネクタ 113">
            <a:extLst>
              <a:ext uri="{FF2B5EF4-FFF2-40B4-BE49-F238E27FC236}">
                <a16:creationId xmlns:a16="http://schemas.microsoft.com/office/drawing/2014/main" id="{F42FFB71-91B8-3A76-1813-028619A38160}"/>
              </a:ext>
            </a:extLst>
          </p:cNvPr>
          <p:cNvCxnSpPr>
            <a:cxnSpLocks/>
          </p:cNvCxnSpPr>
          <p:nvPr/>
        </p:nvCxnSpPr>
        <p:spPr>
          <a:xfrm>
            <a:off x="3829823" y="4366571"/>
            <a:ext cx="2664000" cy="0"/>
          </a:xfrm>
          <a:prstGeom prst="straightConnector1">
            <a:avLst/>
          </a:prstGeom>
          <a:noFill/>
          <a:ln w="9525" cap="flat" cmpd="sng" algn="ctr">
            <a:solidFill>
              <a:sysClr val="windowText" lastClr="000000"/>
            </a:solidFill>
            <a:prstDash val="solid"/>
            <a:tailEnd type="triangle"/>
          </a:ln>
          <a:effectLst/>
        </p:spPr>
      </p:cxnSp>
      <p:cxnSp>
        <p:nvCxnSpPr>
          <p:cNvPr id="115" name="直線矢印コネクタ 114">
            <a:extLst>
              <a:ext uri="{FF2B5EF4-FFF2-40B4-BE49-F238E27FC236}">
                <a16:creationId xmlns:a16="http://schemas.microsoft.com/office/drawing/2014/main" id="{5DFFA9A3-358D-25D6-3B4F-E404573D7122}"/>
              </a:ext>
            </a:extLst>
          </p:cNvPr>
          <p:cNvCxnSpPr>
            <a:cxnSpLocks/>
          </p:cNvCxnSpPr>
          <p:nvPr/>
        </p:nvCxnSpPr>
        <p:spPr>
          <a:xfrm>
            <a:off x="6490902" y="4366571"/>
            <a:ext cx="1296000" cy="0"/>
          </a:xfrm>
          <a:prstGeom prst="straightConnector1">
            <a:avLst/>
          </a:prstGeom>
          <a:noFill/>
          <a:ln w="9525" cap="flat" cmpd="sng" algn="ctr">
            <a:solidFill>
              <a:sysClr val="windowText" lastClr="000000"/>
            </a:solidFill>
            <a:prstDash val="solid"/>
            <a:tailEnd type="triangle"/>
          </a:ln>
          <a:effectLst/>
        </p:spPr>
      </p:cxnSp>
      <p:sp>
        <p:nvSpPr>
          <p:cNvPr id="116" name="テキスト ボックス 115">
            <a:extLst>
              <a:ext uri="{FF2B5EF4-FFF2-40B4-BE49-F238E27FC236}">
                <a16:creationId xmlns:a16="http://schemas.microsoft.com/office/drawing/2014/main" id="{EB3DD2C1-E345-65E7-0657-4C77054F9FD2}"/>
              </a:ext>
            </a:extLst>
          </p:cNvPr>
          <p:cNvSpPr txBox="1"/>
          <p:nvPr/>
        </p:nvSpPr>
        <p:spPr>
          <a:xfrm>
            <a:off x="5257797" y="4969706"/>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7" name="直線矢印コネクタ 116">
            <a:extLst>
              <a:ext uri="{FF2B5EF4-FFF2-40B4-BE49-F238E27FC236}">
                <a16:creationId xmlns:a16="http://schemas.microsoft.com/office/drawing/2014/main" id="{BA13C026-A8B5-967A-865E-855BD2754634}"/>
              </a:ext>
            </a:extLst>
          </p:cNvPr>
          <p:cNvCxnSpPr>
            <a:cxnSpLocks/>
          </p:cNvCxnSpPr>
          <p:nvPr/>
        </p:nvCxnSpPr>
        <p:spPr>
          <a:xfrm>
            <a:off x="6490901" y="5332063"/>
            <a:ext cx="8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18" name="直線矢印コネクタ 117">
            <a:extLst>
              <a:ext uri="{FF2B5EF4-FFF2-40B4-BE49-F238E27FC236}">
                <a16:creationId xmlns:a16="http://schemas.microsoft.com/office/drawing/2014/main" id="{C491D535-EB25-7321-F4FF-D6D18811A9A2}"/>
              </a:ext>
            </a:extLst>
          </p:cNvPr>
          <p:cNvCxnSpPr>
            <a:cxnSpLocks/>
          </p:cNvCxnSpPr>
          <p:nvPr/>
        </p:nvCxnSpPr>
        <p:spPr>
          <a:xfrm>
            <a:off x="5010229" y="5332063"/>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119" name="テキスト ボックス 118">
            <a:extLst>
              <a:ext uri="{FF2B5EF4-FFF2-40B4-BE49-F238E27FC236}">
                <a16:creationId xmlns:a16="http://schemas.microsoft.com/office/drawing/2014/main" id="{19781454-0D4A-4D04-A1AF-A8C2094AA676}"/>
              </a:ext>
            </a:extLst>
          </p:cNvPr>
          <p:cNvSpPr txBox="1"/>
          <p:nvPr/>
        </p:nvSpPr>
        <p:spPr>
          <a:xfrm>
            <a:off x="5257797" y="5403454"/>
            <a:ext cx="1057982"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0" name="直線矢印コネクタ 119">
            <a:extLst>
              <a:ext uri="{FF2B5EF4-FFF2-40B4-BE49-F238E27FC236}">
                <a16:creationId xmlns:a16="http://schemas.microsoft.com/office/drawing/2014/main" id="{1F2A527D-A926-CCCB-8C4E-55DA2ADF46C0}"/>
              </a:ext>
            </a:extLst>
          </p:cNvPr>
          <p:cNvCxnSpPr>
            <a:cxnSpLocks/>
          </p:cNvCxnSpPr>
          <p:nvPr/>
        </p:nvCxnSpPr>
        <p:spPr>
          <a:xfrm>
            <a:off x="6490901" y="5746675"/>
            <a:ext cx="864000" cy="0"/>
          </a:xfrm>
          <a:prstGeom prst="straightConnector1">
            <a:avLst/>
          </a:prstGeom>
          <a:noFill/>
          <a:ln w="9525" cap="flat" cmpd="sng" algn="ctr">
            <a:solidFill>
              <a:sysClr val="windowText" lastClr="000000"/>
            </a:solidFill>
            <a:prstDash val="solid"/>
            <a:headEnd type="none"/>
            <a:tailEnd type="triangle"/>
          </a:ln>
          <a:effectLst/>
        </p:spPr>
      </p:cxnSp>
      <p:cxnSp>
        <p:nvCxnSpPr>
          <p:cNvPr id="121" name="直線矢印コネクタ 120">
            <a:extLst>
              <a:ext uri="{FF2B5EF4-FFF2-40B4-BE49-F238E27FC236}">
                <a16:creationId xmlns:a16="http://schemas.microsoft.com/office/drawing/2014/main" id="{7FED6ED1-CC4F-6E57-68A2-36E821ECBB23}"/>
              </a:ext>
            </a:extLst>
          </p:cNvPr>
          <p:cNvCxnSpPr>
            <a:cxnSpLocks/>
          </p:cNvCxnSpPr>
          <p:nvPr/>
        </p:nvCxnSpPr>
        <p:spPr>
          <a:xfrm>
            <a:off x="5010229" y="5746675"/>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122" name="正方形/長方形 121">
            <a:extLst>
              <a:ext uri="{FF2B5EF4-FFF2-40B4-BE49-F238E27FC236}">
                <a16:creationId xmlns:a16="http://schemas.microsoft.com/office/drawing/2014/main" id="{7EC79087-C7D8-E778-CE99-CB3A12057C04}"/>
              </a:ext>
            </a:extLst>
          </p:cNvPr>
          <p:cNvSpPr/>
          <p:nvPr/>
        </p:nvSpPr>
        <p:spPr bwMode="auto">
          <a:xfrm>
            <a:off x="10428268" y="2982307"/>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p>
        </p:txBody>
      </p:sp>
      <p:cxnSp>
        <p:nvCxnSpPr>
          <p:cNvPr id="123" name="直線コネクタ 122">
            <a:extLst>
              <a:ext uri="{FF2B5EF4-FFF2-40B4-BE49-F238E27FC236}">
                <a16:creationId xmlns:a16="http://schemas.microsoft.com/office/drawing/2014/main" id="{602B446B-CAA2-2621-FA29-3247A7566D9E}"/>
              </a:ext>
            </a:extLst>
          </p:cNvPr>
          <p:cNvCxnSpPr/>
          <p:nvPr/>
        </p:nvCxnSpPr>
        <p:spPr>
          <a:xfrm flipH="1">
            <a:off x="10878268" y="3305121"/>
            <a:ext cx="0" cy="4860000"/>
          </a:xfrm>
          <a:prstGeom prst="line">
            <a:avLst/>
          </a:prstGeom>
          <a:noFill/>
          <a:ln w="9525" cap="flat" cmpd="sng" algn="ctr">
            <a:solidFill>
              <a:sysClr val="window" lastClr="FFFFFF">
                <a:lumMod val="50000"/>
              </a:sysClr>
            </a:solidFill>
            <a:prstDash val="sysDash"/>
          </a:ln>
          <a:effectLst/>
        </p:spPr>
      </p:cxnSp>
      <p:sp>
        <p:nvSpPr>
          <p:cNvPr id="124" name="正方形/長方形 123">
            <a:extLst>
              <a:ext uri="{FF2B5EF4-FFF2-40B4-BE49-F238E27FC236}">
                <a16:creationId xmlns:a16="http://schemas.microsoft.com/office/drawing/2014/main" id="{18A74AB3-AD2D-FC87-AB91-B9B45A038837}"/>
              </a:ext>
            </a:extLst>
          </p:cNvPr>
          <p:cNvSpPr/>
          <p:nvPr/>
        </p:nvSpPr>
        <p:spPr bwMode="auto">
          <a:xfrm>
            <a:off x="2309844" y="2982307"/>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125" name="直線コネクタ 124">
            <a:extLst>
              <a:ext uri="{FF2B5EF4-FFF2-40B4-BE49-F238E27FC236}">
                <a16:creationId xmlns:a16="http://schemas.microsoft.com/office/drawing/2014/main" id="{462D9BC4-11A3-9C2D-7431-53345F7C1296}"/>
              </a:ext>
            </a:extLst>
          </p:cNvPr>
          <p:cNvCxnSpPr/>
          <p:nvPr/>
        </p:nvCxnSpPr>
        <p:spPr>
          <a:xfrm flipH="1">
            <a:off x="2666715" y="3305121"/>
            <a:ext cx="0" cy="4860000"/>
          </a:xfrm>
          <a:prstGeom prst="line">
            <a:avLst/>
          </a:prstGeom>
          <a:noFill/>
          <a:ln w="9525" cap="flat" cmpd="sng" algn="ctr">
            <a:solidFill>
              <a:sysClr val="window" lastClr="FFFFFF">
                <a:lumMod val="50000"/>
              </a:sysClr>
            </a:solidFill>
            <a:prstDash val="sysDash"/>
          </a:ln>
          <a:effectLst/>
        </p:spPr>
      </p:cxnSp>
      <p:cxnSp>
        <p:nvCxnSpPr>
          <p:cNvPr id="126" name="直線矢印コネクタ 125">
            <a:extLst>
              <a:ext uri="{FF2B5EF4-FFF2-40B4-BE49-F238E27FC236}">
                <a16:creationId xmlns:a16="http://schemas.microsoft.com/office/drawing/2014/main" id="{0F5D3CF6-C91D-385B-2A5F-FE2F408D69A3}"/>
              </a:ext>
            </a:extLst>
          </p:cNvPr>
          <p:cNvCxnSpPr>
            <a:cxnSpLocks/>
          </p:cNvCxnSpPr>
          <p:nvPr/>
        </p:nvCxnSpPr>
        <p:spPr>
          <a:xfrm>
            <a:off x="2665677" y="3709566"/>
            <a:ext cx="1152000" cy="0"/>
          </a:xfrm>
          <a:prstGeom prst="straightConnector1">
            <a:avLst/>
          </a:prstGeom>
          <a:noFill/>
          <a:ln w="9525" cap="flat" cmpd="sng" algn="ctr">
            <a:solidFill>
              <a:sysClr val="windowText" lastClr="000000"/>
            </a:solidFill>
            <a:prstDash val="solid"/>
            <a:headEnd type="triangle"/>
            <a:tailEnd type="none"/>
          </a:ln>
          <a:effectLst/>
        </p:spPr>
      </p:cxnSp>
      <p:sp>
        <p:nvSpPr>
          <p:cNvPr id="127" name="テキスト ボックス 126">
            <a:extLst>
              <a:ext uri="{FF2B5EF4-FFF2-40B4-BE49-F238E27FC236}">
                <a16:creationId xmlns:a16="http://schemas.microsoft.com/office/drawing/2014/main" id="{A85122D4-FB9E-BC29-8DAE-C1B1CE4D9F90}"/>
              </a:ext>
            </a:extLst>
          </p:cNvPr>
          <p:cNvSpPr txBox="1"/>
          <p:nvPr/>
        </p:nvSpPr>
        <p:spPr>
          <a:xfrm>
            <a:off x="3013687" y="3529546"/>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41E21211-42F0-BB96-0C94-2C75F79008EF}"/>
              </a:ext>
            </a:extLst>
          </p:cNvPr>
          <p:cNvSpPr txBox="1"/>
          <p:nvPr/>
        </p:nvSpPr>
        <p:spPr>
          <a:xfrm>
            <a:off x="3988151" y="3664561"/>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9" name="直線矢印コネクタ 128">
            <a:extLst>
              <a:ext uri="{FF2B5EF4-FFF2-40B4-BE49-F238E27FC236}">
                <a16:creationId xmlns:a16="http://schemas.microsoft.com/office/drawing/2014/main" id="{54AA1DEC-B473-D237-81A3-C0CC72EEF00B}"/>
              </a:ext>
            </a:extLst>
          </p:cNvPr>
          <p:cNvCxnSpPr>
            <a:cxnSpLocks/>
          </p:cNvCxnSpPr>
          <p:nvPr/>
        </p:nvCxnSpPr>
        <p:spPr>
          <a:xfrm>
            <a:off x="3829823" y="3847862"/>
            <a:ext cx="2664000" cy="0"/>
          </a:xfrm>
          <a:prstGeom prst="straightConnector1">
            <a:avLst/>
          </a:prstGeom>
          <a:noFill/>
          <a:ln w="9525" cap="flat" cmpd="sng" algn="ctr">
            <a:solidFill>
              <a:sysClr val="windowText" lastClr="000000"/>
            </a:solidFill>
            <a:prstDash val="solid"/>
            <a:tailEnd type="triangle"/>
          </a:ln>
          <a:effectLst/>
        </p:spPr>
      </p:cxnSp>
      <p:cxnSp>
        <p:nvCxnSpPr>
          <p:cNvPr id="130" name="直線矢印コネクタ 129">
            <a:extLst>
              <a:ext uri="{FF2B5EF4-FFF2-40B4-BE49-F238E27FC236}">
                <a16:creationId xmlns:a16="http://schemas.microsoft.com/office/drawing/2014/main" id="{915D6F00-9B6A-974D-0AE4-1540E4B85B23}"/>
              </a:ext>
            </a:extLst>
          </p:cNvPr>
          <p:cNvCxnSpPr>
            <a:cxnSpLocks/>
          </p:cNvCxnSpPr>
          <p:nvPr/>
        </p:nvCxnSpPr>
        <p:spPr>
          <a:xfrm>
            <a:off x="6490902" y="3847862"/>
            <a:ext cx="1296000" cy="0"/>
          </a:xfrm>
          <a:prstGeom prst="straightConnector1">
            <a:avLst/>
          </a:prstGeom>
          <a:noFill/>
          <a:ln w="9525" cap="flat" cmpd="sng" algn="ctr">
            <a:solidFill>
              <a:sysClr val="windowText" lastClr="000000"/>
            </a:solidFill>
            <a:prstDash val="solid"/>
            <a:tailEnd type="triangle"/>
          </a:ln>
          <a:effectLst/>
        </p:spPr>
      </p:cxnSp>
      <p:sp>
        <p:nvSpPr>
          <p:cNvPr id="131" name="テキスト ボックス 130">
            <a:extLst>
              <a:ext uri="{FF2B5EF4-FFF2-40B4-BE49-F238E27FC236}">
                <a16:creationId xmlns:a16="http://schemas.microsoft.com/office/drawing/2014/main" id="{DEEED44B-2EF0-DE5F-1B69-362139673928}"/>
              </a:ext>
            </a:extLst>
          </p:cNvPr>
          <p:cNvSpPr txBox="1"/>
          <p:nvPr/>
        </p:nvSpPr>
        <p:spPr>
          <a:xfrm>
            <a:off x="3988151" y="3931310"/>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矢印コネクタ 131">
            <a:extLst>
              <a:ext uri="{FF2B5EF4-FFF2-40B4-BE49-F238E27FC236}">
                <a16:creationId xmlns:a16="http://schemas.microsoft.com/office/drawing/2014/main" id="{0E1C884B-58EB-1FA6-244E-EE1254FC2E03}"/>
              </a:ext>
            </a:extLst>
          </p:cNvPr>
          <p:cNvCxnSpPr>
            <a:cxnSpLocks/>
          </p:cNvCxnSpPr>
          <p:nvPr/>
        </p:nvCxnSpPr>
        <p:spPr>
          <a:xfrm>
            <a:off x="3829823" y="4114611"/>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33" name="直線矢印コネクタ 132">
            <a:extLst>
              <a:ext uri="{FF2B5EF4-FFF2-40B4-BE49-F238E27FC236}">
                <a16:creationId xmlns:a16="http://schemas.microsoft.com/office/drawing/2014/main" id="{9EB5A4BD-9A8A-36A9-5411-CED5708991F4}"/>
              </a:ext>
            </a:extLst>
          </p:cNvPr>
          <p:cNvCxnSpPr>
            <a:cxnSpLocks/>
          </p:cNvCxnSpPr>
          <p:nvPr/>
        </p:nvCxnSpPr>
        <p:spPr>
          <a:xfrm>
            <a:off x="6490902" y="4114611"/>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134" name="テキスト ボックス 133">
            <a:extLst>
              <a:ext uri="{FF2B5EF4-FFF2-40B4-BE49-F238E27FC236}">
                <a16:creationId xmlns:a16="http://schemas.microsoft.com/office/drawing/2014/main" id="{8654F845-5793-A9D2-D44A-2508B78C9191}"/>
              </a:ext>
            </a:extLst>
          </p:cNvPr>
          <p:cNvSpPr txBox="1"/>
          <p:nvPr/>
        </p:nvSpPr>
        <p:spPr>
          <a:xfrm>
            <a:off x="5234930" y="5836685"/>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35" name="直線矢印コネクタ 134">
            <a:extLst>
              <a:ext uri="{FF2B5EF4-FFF2-40B4-BE49-F238E27FC236}">
                <a16:creationId xmlns:a16="http://schemas.microsoft.com/office/drawing/2014/main" id="{727AF3A6-1D10-4C3F-2C10-DDADE1259191}"/>
              </a:ext>
            </a:extLst>
          </p:cNvPr>
          <p:cNvCxnSpPr>
            <a:cxnSpLocks/>
          </p:cNvCxnSpPr>
          <p:nvPr/>
        </p:nvCxnSpPr>
        <p:spPr>
          <a:xfrm>
            <a:off x="6490901" y="6196725"/>
            <a:ext cx="864000" cy="0"/>
          </a:xfrm>
          <a:prstGeom prst="straightConnector1">
            <a:avLst/>
          </a:prstGeom>
          <a:noFill/>
          <a:ln w="9525" cap="flat" cmpd="sng" algn="ctr">
            <a:solidFill>
              <a:srgbClr val="0000FF"/>
            </a:solidFill>
            <a:prstDash val="solid"/>
            <a:headEnd type="triangle"/>
            <a:tailEnd type="none"/>
          </a:ln>
          <a:effectLst/>
        </p:spPr>
      </p:cxnSp>
      <p:cxnSp>
        <p:nvCxnSpPr>
          <p:cNvPr id="136" name="直線矢印コネクタ 135">
            <a:extLst>
              <a:ext uri="{FF2B5EF4-FFF2-40B4-BE49-F238E27FC236}">
                <a16:creationId xmlns:a16="http://schemas.microsoft.com/office/drawing/2014/main" id="{B75870FC-E025-C661-E4A0-7491F853D57A}"/>
              </a:ext>
            </a:extLst>
          </p:cNvPr>
          <p:cNvCxnSpPr>
            <a:cxnSpLocks/>
          </p:cNvCxnSpPr>
          <p:nvPr/>
        </p:nvCxnSpPr>
        <p:spPr>
          <a:xfrm>
            <a:off x="5010229" y="6196725"/>
            <a:ext cx="1512000" cy="0"/>
          </a:xfrm>
          <a:prstGeom prst="straightConnector1">
            <a:avLst/>
          </a:prstGeom>
          <a:noFill/>
          <a:ln w="9525" cap="flat" cmpd="sng" algn="ctr">
            <a:solidFill>
              <a:srgbClr val="0000FF"/>
            </a:solidFill>
            <a:prstDash val="solid"/>
            <a:headEnd type="triangle"/>
            <a:tailEnd type="none"/>
          </a:ln>
          <a:effectLst/>
        </p:spPr>
      </p:cxnSp>
      <p:cxnSp>
        <p:nvCxnSpPr>
          <p:cNvPr id="137" name="直線矢印コネクタ 136">
            <a:extLst>
              <a:ext uri="{FF2B5EF4-FFF2-40B4-BE49-F238E27FC236}">
                <a16:creationId xmlns:a16="http://schemas.microsoft.com/office/drawing/2014/main" id="{D871B4E0-6347-C372-9E1F-686E1306E12F}"/>
              </a:ext>
            </a:extLst>
          </p:cNvPr>
          <p:cNvCxnSpPr>
            <a:cxnSpLocks/>
          </p:cNvCxnSpPr>
          <p:nvPr/>
        </p:nvCxnSpPr>
        <p:spPr>
          <a:xfrm>
            <a:off x="2666715" y="6196725"/>
            <a:ext cx="2343514" cy="0"/>
          </a:xfrm>
          <a:prstGeom prst="straightConnector1">
            <a:avLst/>
          </a:prstGeom>
          <a:noFill/>
          <a:ln w="9525" cap="flat" cmpd="sng" algn="ctr">
            <a:solidFill>
              <a:sysClr val="windowText" lastClr="000000"/>
            </a:solidFill>
            <a:prstDash val="solid"/>
            <a:headEnd type="triangle"/>
            <a:tailEnd type="none"/>
          </a:ln>
          <a:effectLst/>
        </p:spPr>
      </p:cxnSp>
      <p:sp>
        <p:nvSpPr>
          <p:cNvPr id="138" name="テキスト ボックス 137">
            <a:extLst>
              <a:ext uri="{FF2B5EF4-FFF2-40B4-BE49-F238E27FC236}">
                <a16:creationId xmlns:a16="http://schemas.microsoft.com/office/drawing/2014/main" id="{71EFEC3A-B0F3-B1A0-4F4F-7C9E6C9D69AF}"/>
              </a:ext>
            </a:extLst>
          </p:cNvPr>
          <p:cNvSpPr txBox="1"/>
          <p:nvPr/>
        </p:nvSpPr>
        <p:spPr>
          <a:xfrm>
            <a:off x="3676312" y="6023699"/>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9" name="直線矢印コネクタ 138">
            <a:extLst>
              <a:ext uri="{FF2B5EF4-FFF2-40B4-BE49-F238E27FC236}">
                <a16:creationId xmlns:a16="http://schemas.microsoft.com/office/drawing/2014/main" id="{B0F75528-8345-4783-A718-DBFE23D5F11E}"/>
              </a:ext>
            </a:extLst>
          </p:cNvPr>
          <p:cNvCxnSpPr>
            <a:cxnSpLocks/>
          </p:cNvCxnSpPr>
          <p:nvPr/>
        </p:nvCxnSpPr>
        <p:spPr>
          <a:xfrm>
            <a:off x="2666715" y="6728793"/>
            <a:ext cx="2343514" cy="0"/>
          </a:xfrm>
          <a:prstGeom prst="straightConnector1">
            <a:avLst/>
          </a:prstGeom>
          <a:noFill/>
          <a:ln w="9525" cap="flat" cmpd="sng" algn="ctr">
            <a:solidFill>
              <a:sysClr val="windowText" lastClr="000000"/>
            </a:solidFill>
            <a:prstDash val="solid"/>
            <a:headEnd type="none"/>
            <a:tailEnd type="triangle"/>
          </a:ln>
          <a:effectLst/>
        </p:spPr>
      </p:cxnSp>
      <p:sp>
        <p:nvSpPr>
          <p:cNvPr id="140" name="テキスト ボックス 139">
            <a:extLst>
              <a:ext uri="{FF2B5EF4-FFF2-40B4-BE49-F238E27FC236}">
                <a16:creationId xmlns:a16="http://schemas.microsoft.com/office/drawing/2014/main" id="{69FB92F1-75A1-3D91-0E61-2BE14012093D}"/>
              </a:ext>
            </a:extLst>
          </p:cNvPr>
          <p:cNvSpPr txBox="1"/>
          <p:nvPr/>
        </p:nvSpPr>
        <p:spPr>
          <a:xfrm>
            <a:off x="3676310" y="6544881"/>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6" name="テキスト ボックス 145">
            <a:extLst>
              <a:ext uri="{FF2B5EF4-FFF2-40B4-BE49-F238E27FC236}">
                <a16:creationId xmlns:a16="http://schemas.microsoft.com/office/drawing/2014/main" id="{763F0922-278E-C559-6EB2-38571EC53316}"/>
              </a:ext>
            </a:extLst>
          </p:cNvPr>
          <p:cNvSpPr txBox="1"/>
          <p:nvPr/>
        </p:nvSpPr>
        <p:spPr>
          <a:xfrm>
            <a:off x="5043406" y="6893685"/>
            <a:ext cx="1771319"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endParaRPr kumimoji="0" lang="en-US" altLang="zh-TW"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48" name="直線矢印コネクタ 147">
            <a:extLst>
              <a:ext uri="{FF2B5EF4-FFF2-40B4-BE49-F238E27FC236}">
                <a16:creationId xmlns:a16="http://schemas.microsoft.com/office/drawing/2014/main" id="{B722D0D0-6DBD-2CA0-A5F3-894FFADE72E7}"/>
              </a:ext>
            </a:extLst>
          </p:cNvPr>
          <p:cNvCxnSpPr>
            <a:cxnSpLocks/>
          </p:cNvCxnSpPr>
          <p:nvPr/>
        </p:nvCxnSpPr>
        <p:spPr>
          <a:xfrm>
            <a:off x="6490901" y="7266392"/>
            <a:ext cx="864000" cy="0"/>
          </a:xfrm>
          <a:prstGeom prst="straightConnector1">
            <a:avLst/>
          </a:prstGeom>
          <a:noFill/>
          <a:ln w="9525" cap="flat" cmpd="sng" algn="ctr">
            <a:solidFill>
              <a:srgbClr val="0000FF"/>
            </a:solidFill>
            <a:prstDash val="solid"/>
            <a:headEnd type="none"/>
            <a:tailEnd type="triangle"/>
          </a:ln>
          <a:effectLst/>
        </p:spPr>
      </p:cxnSp>
      <p:cxnSp>
        <p:nvCxnSpPr>
          <p:cNvPr id="149" name="直線矢印コネクタ 148">
            <a:extLst>
              <a:ext uri="{FF2B5EF4-FFF2-40B4-BE49-F238E27FC236}">
                <a16:creationId xmlns:a16="http://schemas.microsoft.com/office/drawing/2014/main" id="{771494AE-AFC5-FA08-3E75-CD663F913293}"/>
              </a:ext>
            </a:extLst>
          </p:cNvPr>
          <p:cNvCxnSpPr>
            <a:cxnSpLocks/>
          </p:cNvCxnSpPr>
          <p:nvPr/>
        </p:nvCxnSpPr>
        <p:spPr>
          <a:xfrm>
            <a:off x="5010229" y="7266392"/>
            <a:ext cx="1512000" cy="0"/>
          </a:xfrm>
          <a:prstGeom prst="straightConnector1">
            <a:avLst/>
          </a:prstGeom>
          <a:noFill/>
          <a:ln w="9525" cap="flat" cmpd="sng" algn="ctr">
            <a:solidFill>
              <a:srgbClr val="0000FF"/>
            </a:solidFill>
            <a:prstDash val="solid"/>
            <a:headEnd type="none"/>
            <a:tailEnd type="triangle"/>
          </a:ln>
          <a:effectLst/>
        </p:spPr>
      </p:cxnSp>
      <p:sp>
        <p:nvSpPr>
          <p:cNvPr id="150" name="テキスト ボックス 149">
            <a:extLst>
              <a:ext uri="{FF2B5EF4-FFF2-40B4-BE49-F238E27FC236}">
                <a16:creationId xmlns:a16="http://schemas.microsoft.com/office/drawing/2014/main" id="{3D07063B-5017-8882-2ED5-B91EB79317CE}"/>
              </a:ext>
            </a:extLst>
          </p:cNvPr>
          <p:cNvSpPr txBox="1"/>
          <p:nvPr/>
        </p:nvSpPr>
        <p:spPr>
          <a:xfrm>
            <a:off x="5043406" y="6274851"/>
            <a:ext cx="1643079"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endParaRPr kumimoji="0" lang="en-US" altLang="zh-TW"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（番ポ工事）（事業者情報）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51" name="直線矢印コネクタ 150">
            <a:extLst>
              <a:ext uri="{FF2B5EF4-FFF2-40B4-BE49-F238E27FC236}">
                <a16:creationId xmlns:a16="http://schemas.microsoft.com/office/drawing/2014/main" id="{FE5E2094-238E-C862-4AF6-62FC7601AB7E}"/>
              </a:ext>
            </a:extLst>
          </p:cNvPr>
          <p:cNvCxnSpPr>
            <a:cxnSpLocks/>
          </p:cNvCxnSpPr>
          <p:nvPr/>
        </p:nvCxnSpPr>
        <p:spPr>
          <a:xfrm>
            <a:off x="6490901" y="6636322"/>
            <a:ext cx="864000" cy="0"/>
          </a:xfrm>
          <a:prstGeom prst="straightConnector1">
            <a:avLst/>
          </a:prstGeom>
          <a:noFill/>
          <a:ln w="9525" cap="flat" cmpd="sng" algn="ctr">
            <a:solidFill>
              <a:srgbClr val="0000FF"/>
            </a:solidFill>
            <a:prstDash val="solid"/>
            <a:headEnd type="none"/>
            <a:tailEnd type="triangle"/>
          </a:ln>
          <a:effectLst/>
        </p:spPr>
      </p:cxnSp>
      <p:cxnSp>
        <p:nvCxnSpPr>
          <p:cNvPr id="152" name="直線矢印コネクタ 151">
            <a:extLst>
              <a:ext uri="{FF2B5EF4-FFF2-40B4-BE49-F238E27FC236}">
                <a16:creationId xmlns:a16="http://schemas.microsoft.com/office/drawing/2014/main" id="{BCB12AD5-76C7-7969-47D8-346B499397FF}"/>
              </a:ext>
            </a:extLst>
          </p:cNvPr>
          <p:cNvCxnSpPr>
            <a:cxnSpLocks/>
          </p:cNvCxnSpPr>
          <p:nvPr/>
        </p:nvCxnSpPr>
        <p:spPr>
          <a:xfrm>
            <a:off x="5010229" y="6636322"/>
            <a:ext cx="1512000" cy="0"/>
          </a:xfrm>
          <a:prstGeom prst="straightConnector1">
            <a:avLst/>
          </a:prstGeom>
          <a:noFill/>
          <a:ln w="9525" cap="flat" cmpd="sng" algn="ctr">
            <a:solidFill>
              <a:srgbClr val="0000FF"/>
            </a:solidFill>
            <a:prstDash val="solid"/>
            <a:headEnd type="none"/>
            <a:tailEnd type="triangle"/>
          </a:ln>
          <a:effectLst/>
        </p:spPr>
      </p:cxnSp>
      <p:sp>
        <p:nvSpPr>
          <p:cNvPr id="153" name="正方形/長方形 152">
            <a:extLst>
              <a:ext uri="{FF2B5EF4-FFF2-40B4-BE49-F238E27FC236}">
                <a16:creationId xmlns:a16="http://schemas.microsoft.com/office/drawing/2014/main" id="{9A27289E-FC1D-AD0C-6801-BB267AFF0D7E}"/>
              </a:ext>
            </a:extLst>
          </p:cNvPr>
          <p:cNvSpPr/>
          <p:nvPr/>
        </p:nvSpPr>
        <p:spPr bwMode="auto">
          <a:xfrm>
            <a:off x="9474619" y="2982307"/>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光ＳＯ支援</a:t>
            </a:r>
          </a:p>
        </p:txBody>
      </p:sp>
      <p:cxnSp>
        <p:nvCxnSpPr>
          <p:cNvPr id="154" name="直線コネクタ 153">
            <a:extLst>
              <a:ext uri="{FF2B5EF4-FFF2-40B4-BE49-F238E27FC236}">
                <a16:creationId xmlns:a16="http://schemas.microsoft.com/office/drawing/2014/main" id="{6A58560F-CD74-48D5-98E6-0B7A3D875F73}"/>
              </a:ext>
            </a:extLst>
          </p:cNvPr>
          <p:cNvCxnSpPr/>
          <p:nvPr/>
        </p:nvCxnSpPr>
        <p:spPr>
          <a:xfrm flipH="1">
            <a:off x="9924619" y="3305121"/>
            <a:ext cx="0" cy="4860000"/>
          </a:xfrm>
          <a:prstGeom prst="line">
            <a:avLst/>
          </a:prstGeom>
          <a:noFill/>
          <a:ln w="9525" cap="flat" cmpd="sng" algn="ctr">
            <a:solidFill>
              <a:sysClr val="window" lastClr="FFFFFF">
                <a:lumMod val="50000"/>
              </a:sysClr>
            </a:solidFill>
            <a:prstDash val="sysDash"/>
          </a:ln>
          <a:effectLst/>
        </p:spPr>
      </p:cxnSp>
      <p:cxnSp>
        <p:nvCxnSpPr>
          <p:cNvPr id="155" name="直線矢印コネクタ 154">
            <a:extLst>
              <a:ext uri="{FF2B5EF4-FFF2-40B4-BE49-F238E27FC236}">
                <a16:creationId xmlns:a16="http://schemas.microsoft.com/office/drawing/2014/main" id="{C64F5FBC-A8FB-2336-C77B-32B70819A929}"/>
              </a:ext>
            </a:extLst>
          </p:cNvPr>
          <p:cNvCxnSpPr>
            <a:cxnSpLocks/>
          </p:cNvCxnSpPr>
          <p:nvPr/>
        </p:nvCxnSpPr>
        <p:spPr>
          <a:xfrm>
            <a:off x="8336705" y="4539370"/>
            <a:ext cx="1580227" cy="0"/>
          </a:xfrm>
          <a:prstGeom prst="straightConnector1">
            <a:avLst/>
          </a:prstGeom>
          <a:noFill/>
          <a:ln w="9525" cap="flat" cmpd="sng" algn="ctr">
            <a:solidFill>
              <a:sysClr val="windowText" lastClr="000000"/>
            </a:solidFill>
            <a:prstDash val="solid"/>
            <a:headEnd type="triangle"/>
            <a:tailEnd type="none"/>
          </a:ln>
          <a:effectLst/>
        </p:spPr>
      </p:cxnSp>
      <p:sp>
        <p:nvSpPr>
          <p:cNvPr id="156" name="テキスト ボックス 155">
            <a:extLst>
              <a:ext uri="{FF2B5EF4-FFF2-40B4-BE49-F238E27FC236}">
                <a16:creationId xmlns:a16="http://schemas.microsoft.com/office/drawing/2014/main" id="{490F047D-B8A3-7967-822D-F36C82A95679}"/>
              </a:ext>
            </a:extLst>
          </p:cNvPr>
          <p:cNvSpPr txBox="1"/>
          <p:nvPr/>
        </p:nvSpPr>
        <p:spPr>
          <a:xfrm>
            <a:off x="8666087" y="4339636"/>
            <a:ext cx="897682"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ＤＩＹ工事完了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7" name="線吹き出し 1 (枠付き) 207">
            <a:extLst>
              <a:ext uri="{FF2B5EF4-FFF2-40B4-BE49-F238E27FC236}">
                <a16:creationId xmlns:a16="http://schemas.microsoft.com/office/drawing/2014/main" id="{EB7E2D05-02A5-2BE7-CF01-651158C1D54C}"/>
              </a:ext>
            </a:extLst>
          </p:cNvPr>
          <p:cNvSpPr/>
          <p:nvPr/>
        </p:nvSpPr>
        <p:spPr bwMode="auto">
          <a:xfrm>
            <a:off x="1567387" y="3877411"/>
            <a:ext cx="2160000" cy="2078247"/>
          </a:xfrm>
          <a:prstGeom prst="borderCallout1">
            <a:avLst>
              <a:gd name="adj1" fmla="val 52667"/>
              <a:gd name="adj2" fmla="val 100691"/>
              <a:gd name="adj3" fmla="val 111280"/>
              <a:gd name="adj4" fmla="val 169645"/>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（ひかり電話工事）を工事日当日の</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15:29</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までに受信した場合、（ひかり電話）工事依頼情報流通（番ポ工事）を自動送信する</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（本機能リリース前は、別</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IF</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で統合</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HHC</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経由で</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CUSTOM</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ミニコンに交換機自動工事要求を自動送信。該当</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IF</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は廃止する）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・工事結果情報流通（ひかり電話工事）が工事日当日の</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15:29</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までに流通しなかった場合、工事情報更新画面の番ポ工事依頼ボタン押下により送信する（既存運用のとおり）</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58" name="線吹き出し 1 (枠付き) 207">
            <a:extLst>
              <a:ext uri="{FF2B5EF4-FFF2-40B4-BE49-F238E27FC236}">
                <a16:creationId xmlns:a16="http://schemas.microsoft.com/office/drawing/2014/main" id="{DF531070-EB63-1035-BAB5-A5B5B0F6619B}"/>
              </a:ext>
            </a:extLst>
          </p:cNvPr>
          <p:cNvSpPr/>
          <p:nvPr/>
        </p:nvSpPr>
        <p:spPr bwMode="auto">
          <a:xfrm>
            <a:off x="1567387" y="6904923"/>
            <a:ext cx="2160000" cy="1769307"/>
          </a:xfrm>
          <a:prstGeom prst="borderCallout1">
            <a:avLst>
              <a:gd name="adj1" fmla="val 24378"/>
              <a:gd name="adj2" fmla="val 100441"/>
              <a:gd name="adj3" fmla="val 7354"/>
              <a:gd name="adj4" fmla="val 157408"/>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・有派遣と同様に事業者情報と工事結果情報の番ポ工事結果が流通する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・工事結果情報より前に、必ず事業者情報が流通される。</a:t>
            </a:r>
            <a:r>
              <a:rPr kumimoji="0" lang="ja-JP" altLang="en-US" sz="1000" b="0" i="0" u="none" strike="noStrike" kern="0" cap="none" spc="0" normalizeH="0" baseline="0" noProof="0" dirty="0">
                <a:ln>
                  <a:noFill/>
                </a:ln>
                <a:solidFill>
                  <a:srgbClr val="0000FF"/>
                </a:solidFill>
                <a:effectLst/>
                <a:uLnTx/>
                <a:uFillTx/>
                <a:latin typeface="Meiryo UI"/>
                <a:ea typeface="Meiryo UI"/>
              </a:rPr>
              <a:t>工事結果情報流通後に事業者情報が流通された場合は、オーダ制御でエラーとする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indent="-72000" algn="l" fontAlgn="auto">
              <a:spcBef>
                <a:spcPts val="0"/>
              </a:spcBef>
              <a:spcAft>
                <a:spcPts val="0"/>
              </a:spcAft>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・流通情報はオーダ制御画面から参照可能とする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indent="-72000" algn="l" fontAlgn="auto">
              <a:spcBef>
                <a:spcPts val="0"/>
              </a:spcBef>
              <a:spcAft>
                <a:spcPts val="0"/>
              </a:spcAft>
            </a:pPr>
            <a:r>
              <a:rPr lang="ja-JP" altLang="en-US" sz="800" dirty="0">
                <a:solidFill>
                  <a:srgbClr val="0000FF"/>
                </a:solidFill>
                <a:latin typeface="+mn-ea"/>
                <a:ea typeface="+mn-ea"/>
                <a:cs typeface="メイリオ" panose="020B0604030504040204" pitchFamily="50" charset="-128"/>
              </a:rPr>
              <a:t>・</a:t>
            </a:r>
            <a:r>
              <a:rPr lang="ja-JP" altLang="en-US" sz="1000" baseline="0" dirty="0">
                <a:solidFill>
                  <a:srgbClr val="0000FF"/>
                </a:solidFill>
                <a:latin typeface="+mn-ea"/>
                <a:ea typeface="+mn-ea"/>
              </a:rPr>
              <a:t>工事が正常に完了しなければ、工事結果情報は流通されず、工事結果情報の差し替えは発生しない前提とする</a:t>
            </a:r>
            <a:endParaRPr lang="en-US" altLang="ja-JP" sz="800" dirty="0">
              <a:solidFill>
                <a:srgbClr val="0000FF"/>
              </a:solidFill>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159" name="直線コネクタ 158">
            <a:extLst>
              <a:ext uri="{FF2B5EF4-FFF2-40B4-BE49-F238E27FC236}">
                <a16:creationId xmlns:a16="http://schemas.microsoft.com/office/drawing/2014/main" id="{F94A0A64-DAE6-B88B-66A1-BC750B02848B}"/>
              </a:ext>
            </a:extLst>
          </p:cNvPr>
          <p:cNvCxnSpPr/>
          <p:nvPr/>
        </p:nvCxnSpPr>
        <p:spPr bwMode="auto">
          <a:xfrm flipV="1">
            <a:off x="3727387" y="6636322"/>
            <a:ext cx="1620420" cy="689600"/>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矢印コネクタ 159">
            <a:extLst>
              <a:ext uri="{FF2B5EF4-FFF2-40B4-BE49-F238E27FC236}">
                <a16:creationId xmlns:a16="http://schemas.microsoft.com/office/drawing/2014/main" id="{2AAF2689-E995-9C17-6A55-2E43030D4457}"/>
              </a:ext>
            </a:extLst>
          </p:cNvPr>
          <p:cNvCxnSpPr>
            <a:cxnSpLocks/>
          </p:cNvCxnSpPr>
          <p:nvPr/>
        </p:nvCxnSpPr>
        <p:spPr>
          <a:xfrm>
            <a:off x="7799192" y="8123983"/>
            <a:ext cx="612000" cy="0"/>
          </a:xfrm>
          <a:prstGeom prst="straightConnector1">
            <a:avLst/>
          </a:prstGeom>
          <a:noFill/>
          <a:ln w="9525" cap="flat" cmpd="sng" algn="ctr">
            <a:solidFill>
              <a:sysClr val="windowText" lastClr="000000"/>
            </a:solidFill>
            <a:prstDash val="solid"/>
            <a:headEnd type="none"/>
            <a:tailEnd type="triangle"/>
          </a:ln>
          <a:effectLst/>
        </p:spPr>
      </p:cxnSp>
      <p:cxnSp>
        <p:nvCxnSpPr>
          <p:cNvPr id="161" name="直線矢印コネクタ 160">
            <a:extLst>
              <a:ext uri="{FF2B5EF4-FFF2-40B4-BE49-F238E27FC236}">
                <a16:creationId xmlns:a16="http://schemas.microsoft.com/office/drawing/2014/main" id="{F28DF4AF-7543-3F33-89C9-728F2FCE9A0D}"/>
              </a:ext>
            </a:extLst>
          </p:cNvPr>
          <p:cNvCxnSpPr>
            <a:cxnSpLocks/>
          </p:cNvCxnSpPr>
          <p:nvPr/>
        </p:nvCxnSpPr>
        <p:spPr>
          <a:xfrm>
            <a:off x="8417252" y="8123983"/>
            <a:ext cx="2448000" cy="0"/>
          </a:xfrm>
          <a:prstGeom prst="straightConnector1">
            <a:avLst/>
          </a:prstGeom>
          <a:noFill/>
          <a:ln w="9525" cap="flat" cmpd="sng" algn="ctr">
            <a:solidFill>
              <a:sysClr val="windowText" lastClr="000000"/>
            </a:solidFill>
            <a:prstDash val="solid"/>
            <a:headEnd type="none"/>
            <a:tailEnd type="triangle"/>
          </a:ln>
          <a:effectLst/>
        </p:spPr>
      </p:cxnSp>
      <p:sp>
        <p:nvSpPr>
          <p:cNvPr id="162" name="テキスト ボックス 161">
            <a:extLst>
              <a:ext uri="{FF2B5EF4-FFF2-40B4-BE49-F238E27FC236}">
                <a16:creationId xmlns:a16="http://schemas.microsoft.com/office/drawing/2014/main" id="{E5E37AC6-A49F-772B-AA59-B994783FFD08}"/>
              </a:ext>
            </a:extLst>
          </p:cNvPr>
          <p:cNvSpPr txBox="1"/>
          <p:nvPr/>
        </p:nvSpPr>
        <p:spPr>
          <a:xfrm>
            <a:off x="8666087" y="7965736"/>
            <a:ext cx="1049967"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3" name="角丸四角形 68">
            <a:extLst>
              <a:ext uri="{FF2B5EF4-FFF2-40B4-BE49-F238E27FC236}">
                <a16:creationId xmlns:a16="http://schemas.microsoft.com/office/drawing/2014/main" id="{A405FD2A-8EE3-BDE0-03EC-E216E64F4987}"/>
              </a:ext>
            </a:extLst>
          </p:cNvPr>
          <p:cNvSpPr/>
          <p:nvPr/>
        </p:nvSpPr>
        <p:spPr bwMode="auto">
          <a:xfrm>
            <a:off x="7353427" y="4503475"/>
            <a:ext cx="972000" cy="324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所内ＳＯ工事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結果</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64" name="角丸四角形 68">
            <a:extLst>
              <a:ext uri="{FF2B5EF4-FFF2-40B4-BE49-F238E27FC236}">
                <a16:creationId xmlns:a16="http://schemas.microsoft.com/office/drawing/2014/main" id="{8C632863-26A7-032A-2948-175FA31E51DE}"/>
              </a:ext>
            </a:extLst>
          </p:cNvPr>
          <p:cNvSpPr/>
          <p:nvPr/>
        </p:nvSpPr>
        <p:spPr bwMode="auto">
          <a:xfrm>
            <a:off x="7418037" y="5197690"/>
            <a:ext cx="864000" cy="684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65" name="角丸四角形 68">
            <a:extLst>
              <a:ext uri="{FF2B5EF4-FFF2-40B4-BE49-F238E27FC236}">
                <a16:creationId xmlns:a16="http://schemas.microsoft.com/office/drawing/2014/main" id="{B0A45DE8-21BA-15D7-05AF-C287635728A1}"/>
              </a:ext>
            </a:extLst>
          </p:cNvPr>
          <p:cNvSpPr/>
          <p:nvPr/>
        </p:nvSpPr>
        <p:spPr bwMode="auto">
          <a:xfrm>
            <a:off x="7418037" y="6095051"/>
            <a:ext cx="864000" cy="1584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番ポ工事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66" name="線吹き出し 1 (枠付き) 207">
            <a:extLst>
              <a:ext uri="{FF2B5EF4-FFF2-40B4-BE49-F238E27FC236}">
                <a16:creationId xmlns:a16="http://schemas.microsoft.com/office/drawing/2014/main" id="{AFE59276-1D29-0136-5D85-7569CAAD7A48}"/>
              </a:ext>
            </a:extLst>
          </p:cNvPr>
          <p:cNvSpPr/>
          <p:nvPr/>
        </p:nvSpPr>
        <p:spPr bwMode="auto">
          <a:xfrm>
            <a:off x="8744570" y="4617079"/>
            <a:ext cx="3848915" cy="2138730"/>
          </a:xfrm>
          <a:prstGeom prst="borderCallout1">
            <a:avLst>
              <a:gd name="adj1" fmla="val 51113"/>
              <a:gd name="adj2" fmla="val 101"/>
              <a:gd name="adj3" fmla="val 82518"/>
              <a:gd name="adj4" fmla="val -10740"/>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fontAlgn="auto">
              <a:spcBef>
                <a:spcPts val="0"/>
              </a:spcBef>
              <a:spcAft>
                <a:spcPts val="0"/>
              </a:spcAf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ステータス手動更新時の</a:t>
            </a:r>
            <a:r>
              <a:rPr kumimoji="0" lang="ja-JP" altLang="en-US" sz="1000" kern="0" dirty="0">
                <a:solidFill>
                  <a:srgbClr val="0000FF"/>
                </a:solidFill>
                <a:latin typeface="Meiryo UI"/>
                <a:ea typeface="Meiryo UI"/>
                <a:cs typeface="メイリオ" panose="020B0604030504040204" pitchFamily="50" charset="-128"/>
              </a:rPr>
              <a:t>ワーニング表示条件に、番ポ工事未完了チェックの条件を追加する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所内ＳＯ工事結果確認</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ステータスのワーニング表示条件も同様に追加する</a:t>
            </a:r>
            <a:endPar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graphicFrame>
        <p:nvGraphicFramePr>
          <p:cNvPr id="167" name="表 166">
            <a:extLst>
              <a:ext uri="{FF2B5EF4-FFF2-40B4-BE49-F238E27FC236}">
                <a16:creationId xmlns:a16="http://schemas.microsoft.com/office/drawing/2014/main" id="{E2EE98D1-F51B-48D5-6292-EE4B308CBD33}"/>
              </a:ext>
            </a:extLst>
          </p:cNvPr>
          <p:cNvGraphicFramePr>
            <a:graphicFrameLocks noGrp="1"/>
          </p:cNvGraphicFramePr>
          <p:nvPr>
            <p:extLst>
              <p:ext uri="{D42A27DB-BD31-4B8C-83A1-F6EECF244321}">
                <p14:modId xmlns:p14="http://schemas.microsoft.com/office/powerpoint/2010/main" val="1271856053"/>
              </p:ext>
            </p:extLst>
          </p:nvPr>
        </p:nvGraphicFramePr>
        <p:xfrm>
          <a:off x="8902215" y="5201763"/>
          <a:ext cx="3533624" cy="1293171"/>
        </p:xfrm>
        <a:graphic>
          <a:graphicData uri="http://schemas.openxmlformats.org/drawingml/2006/table">
            <a:tbl>
              <a:tblPr firstRow="1" bandRow="1"/>
              <a:tblGrid>
                <a:gridCol w="652347">
                  <a:extLst>
                    <a:ext uri="{9D8B030D-6E8A-4147-A177-3AD203B41FA5}">
                      <a16:colId xmlns:a16="http://schemas.microsoft.com/office/drawing/2014/main" val="1920723921"/>
                    </a:ext>
                  </a:extLst>
                </a:gridCol>
                <a:gridCol w="2881277">
                  <a:extLst>
                    <a:ext uri="{9D8B030D-6E8A-4147-A177-3AD203B41FA5}">
                      <a16:colId xmlns:a16="http://schemas.microsoft.com/office/drawing/2014/main" val="2708079009"/>
                    </a:ext>
                  </a:extLst>
                </a:gridCol>
              </a:tblGrid>
              <a:tr h="181574">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区分</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ワーニング表示条件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295731">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eiryo UI" panose="020B0604030504040204" pitchFamily="50" charset="-128"/>
                          <a:ea typeface="Meiryo UI" panose="020B0604030504040204" pitchFamily="50" charset="-128"/>
                        </a:rPr>
                        <a:t>既存</a:t>
                      </a:r>
                      <a:endParaRPr kumimoji="1" lang="en-US" altLang="ja-JP" sz="800" b="0" i="0" baseline="0" dirty="0">
                        <a:solidFill>
                          <a:schemeClr val="tx1"/>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eiryo UI" panose="020B0604030504040204" pitchFamily="50" charset="-128"/>
                          <a:ea typeface="Meiryo UI" panose="020B0604030504040204" pitchFamily="50" charset="-128"/>
                        </a:rPr>
                        <a:t>番ポ工事依頼結果の値が「依頼済」以外の場合</a:t>
                      </a:r>
                      <a:endParaRPr kumimoji="1" lang="en-US" altLang="ja-JP" sz="800" b="0" i="0" baseline="0" dirty="0">
                        <a:solidFill>
                          <a:schemeClr val="tx1"/>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r h="49743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eiryo UI" panose="020B0604030504040204" pitchFamily="50" charset="-128"/>
                          <a:ea typeface="Meiryo UI" panose="020B0604030504040204" pitchFamily="50" charset="-128"/>
                        </a:rPr>
                        <a:t>追加</a:t>
                      </a: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eiryo UI" panose="020B0604030504040204" pitchFamily="50" charset="-128"/>
                          <a:ea typeface="Meiryo UI" panose="020B0604030504040204" pitchFamily="50" charset="-128"/>
                        </a:rPr>
                        <a:t>・番ポ工事依頼が正常に実施済みである場合（番ポ自動工事ステータスが「依頼済」である場合）</a:t>
                      </a:r>
                      <a:endParaRPr kumimoji="1" lang="en-US" altLang="ja-JP" sz="800" b="0" i="0" baseline="0" dirty="0">
                        <a:solidFill>
                          <a:schemeClr val="tx1"/>
                        </a:solidFill>
                        <a:latin typeface="Meiryo UI" panose="020B0604030504040204" pitchFamily="50" charset="-128"/>
                        <a:ea typeface="Meiryo UI" panose="020B0604030504040204" pitchFamily="50" charset="-128"/>
                      </a:endParaRPr>
                    </a:p>
                    <a:p>
                      <a:pPr marL="0" lvl="1" indent="0" algn="l"/>
                      <a:r>
                        <a:rPr kumimoji="1" lang="ja-JP" altLang="en-US" sz="800" b="0" i="0" baseline="0" dirty="0">
                          <a:solidFill>
                            <a:schemeClr val="tx1"/>
                          </a:solidFill>
                          <a:latin typeface="Meiryo UI" panose="020B0604030504040204" pitchFamily="50" charset="-128"/>
                          <a:ea typeface="Meiryo UI" panose="020B0604030504040204" pitchFamily="50" charset="-128"/>
                        </a:rPr>
                        <a:t>・</a:t>
                      </a:r>
                      <a:r>
                        <a:rPr kumimoji="0" lang="ja-JP" altLang="en-US" sz="800" b="0" i="0" u="none" strike="noStrike" kern="0" cap="none" spc="0" normalizeH="0" baseline="0" noProof="0" dirty="0">
                          <a:ln>
                            <a:noFill/>
                          </a:ln>
                          <a:solidFill>
                            <a:schemeClr val="tx1"/>
                          </a:solidFill>
                          <a:effectLst/>
                          <a:uLnTx/>
                          <a:uFillTx/>
                          <a:latin typeface="Meiryo UI"/>
                          <a:ea typeface="Meiryo UI"/>
                          <a:cs typeface="メイリオ" panose="020B0604030504040204" pitchFamily="50" charset="-128"/>
                        </a:rPr>
                        <a:t>双方向番ポ開始前に申し込まれた片方向番でない場合</a:t>
                      </a:r>
                      <a:endParaRPr kumimoji="0" lang="en-US" altLang="ja-JP" sz="800" b="0" i="0" u="none" strike="noStrike" kern="0" cap="none" spc="0" normalizeH="0" baseline="0" noProof="0" dirty="0">
                        <a:ln>
                          <a:noFill/>
                        </a:ln>
                        <a:solidFill>
                          <a:schemeClr val="tx1"/>
                        </a:solidFill>
                        <a:effectLst/>
                        <a:uLnTx/>
                        <a:uFillTx/>
                        <a:latin typeface="Meiryo UI"/>
                        <a:ea typeface="Meiryo UI"/>
                        <a:cs typeface="メイリオ" panose="020B0604030504040204" pitchFamily="50" charset="-128"/>
                      </a:endParaRPr>
                    </a:p>
                    <a:p>
                      <a:pPr marL="0" lvl="1" indent="0" algn="l"/>
                      <a:r>
                        <a:rPr kumimoji="0" lang="ja-JP" altLang="en-US" sz="800" b="0" i="0" u="none" strike="noStrike" kern="0" cap="none" spc="0" normalizeH="0" baseline="0" noProof="0" dirty="0">
                          <a:ln>
                            <a:noFill/>
                          </a:ln>
                          <a:solidFill>
                            <a:schemeClr val="tx1"/>
                          </a:solidFill>
                          <a:effectLst/>
                          <a:uLnTx/>
                          <a:uFillTx/>
                          <a:latin typeface="Meiryo UI"/>
                          <a:ea typeface="Meiryo UI"/>
                        </a:rPr>
                        <a:t>・事業者情報で返却された移転元事業者</a:t>
                      </a:r>
                      <a:r>
                        <a:rPr kumimoji="0" lang="en-US" altLang="ja-JP" sz="800" b="0" i="0" u="none" strike="noStrike" kern="0" cap="none" spc="0" normalizeH="0" baseline="0" noProof="0" dirty="0">
                          <a:ln>
                            <a:noFill/>
                          </a:ln>
                          <a:solidFill>
                            <a:schemeClr val="tx1"/>
                          </a:solidFill>
                          <a:effectLst/>
                          <a:uLnTx/>
                          <a:uFillTx/>
                          <a:latin typeface="Meiryo UI"/>
                          <a:ea typeface="Meiryo UI"/>
                        </a:rPr>
                        <a:t>-</a:t>
                      </a:r>
                      <a:r>
                        <a:rPr kumimoji="0" lang="ja-JP" altLang="en-US" sz="800" b="0" i="0" u="none" strike="noStrike" kern="0" cap="none" spc="0" normalizeH="0" baseline="0" noProof="0" dirty="0">
                          <a:ln>
                            <a:noFill/>
                          </a:ln>
                          <a:solidFill>
                            <a:schemeClr val="tx1"/>
                          </a:solidFill>
                          <a:effectLst/>
                          <a:uLnTx/>
                          <a:uFillTx/>
                          <a:latin typeface="Meiryo UI"/>
                          <a:ea typeface="Meiryo UI"/>
                        </a:rPr>
                        <a:t>番号取得事業者の組み合わせにおいて、１つ以上の組み合わせで工事結果情報が未流通である場合</a:t>
                      </a:r>
                      <a:endParaRPr kumimoji="1" lang="en-US" altLang="ja-JP" sz="800" b="0" i="0" baseline="0" dirty="0">
                        <a:solidFill>
                          <a:schemeClr val="tx1"/>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02972098"/>
                  </a:ext>
                </a:extLst>
              </a:tr>
            </a:tbl>
          </a:graphicData>
        </a:graphic>
      </p:graphicFrame>
      <p:sp>
        <p:nvSpPr>
          <p:cNvPr id="168" name="正方形/長方形 167">
            <a:extLst>
              <a:ext uri="{FF2B5EF4-FFF2-40B4-BE49-F238E27FC236}">
                <a16:creationId xmlns:a16="http://schemas.microsoft.com/office/drawing/2014/main" id="{92A03C06-0943-8F53-3164-73A11D2F16BF}"/>
              </a:ext>
            </a:extLst>
          </p:cNvPr>
          <p:cNvSpPr/>
          <p:nvPr/>
        </p:nvSpPr>
        <p:spPr bwMode="auto">
          <a:xfrm>
            <a:off x="4515174" y="2982307"/>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sp>
        <p:nvSpPr>
          <p:cNvPr id="169" name="線吹き出し 1 (枠付き) 207">
            <a:extLst>
              <a:ext uri="{FF2B5EF4-FFF2-40B4-BE49-F238E27FC236}">
                <a16:creationId xmlns:a16="http://schemas.microsoft.com/office/drawing/2014/main" id="{2EB684AF-17F5-121E-FC8D-9E91982A1F24}"/>
              </a:ext>
            </a:extLst>
          </p:cNvPr>
          <p:cNvSpPr/>
          <p:nvPr/>
        </p:nvSpPr>
        <p:spPr bwMode="auto">
          <a:xfrm>
            <a:off x="4002320" y="7325922"/>
            <a:ext cx="2488582" cy="1154174"/>
          </a:xfrm>
          <a:prstGeom prst="borderCallout1">
            <a:avLst>
              <a:gd name="adj1" fmla="val 48642"/>
              <a:gd name="adj2" fmla="val 99790"/>
              <a:gd name="adj3" fmla="val 25364"/>
              <a:gd name="adj4" fmla="val 131837"/>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BB-CASTAR</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から流通される</a:t>
            </a:r>
            <a:r>
              <a:rPr kumimoji="1" lang="en-US" altLang="ja-JP" sz="1000" b="0" i="0" baseline="0" dirty="0">
                <a:solidFill>
                  <a:srgbClr val="0000FF"/>
                </a:solidFill>
                <a:latin typeface="+mn-ea"/>
                <a:ea typeface="+mn-ea"/>
              </a:rPr>
              <a:t>BB-CASTAR</a:t>
            </a:r>
            <a:r>
              <a:rPr kumimoji="1" lang="ja-JP" altLang="en-US" sz="1000" b="0" i="0" baseline="0" dirty="0">
                <a:solidFill>
                  <a:srgbClr val="0000FF"/>
                </a:solidFill>
                <a:latin typeface="+mn-ea"/>
                <a:ea typeface="+mn-ea"/>
              </a:rPr>
              <a:t>処理結果コード</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を通建システム向けの既存コード値にマッピングして流通する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（例）</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graphicFrame>
        <p:nvGraphicFramePr>
          <p:cNvPr id="170" name="表 36">
            <a:extLst>
              <a:ext uri="{FF2B5EF4-FFF2-40B4-BE49-F238E27FC236}">
                <a16:creationId xmlns:a16="http://schemas.microsoft.com/office/drawing/2014/main" id="{2DA0CD0B-161F-1A4B-C663-FB9635F91306}"/>
              </a:ext>
            </a:extLst>
          </p:cNvPr>
          <p:cNvGraphicFramePr>
            <a:graphicFrameLocks noGrp="1"/>
          </p:cNvGraphicFramePr>
          <p:nvPr>
            <p:extLst>
              <p:ext uri="{D42A27DB-BD31-4B8C-83A1-F6EECF244321}">
                <p14:modId xmlns:p14="http://schemas.microsoft.com/office/powerpoint/2010/main" val="876868972"/>
              </p:ext>
            </p:extLst>
          </p:nvPr>
        </p:nvGraphicFramePr>
        <p:xfrm>
          <a:off x="4210937" y="8008674"/>
          <a:ext cx="2002676" cy="389161"/>
        </p:xfrm>
        <a:graphic>
          <a:graphicData uri="http://schemas.openxmlformats.org/drawingml/2006/table">
            <a:tbl>
              <a:tblPr firstRow="1" bandRow="1"/>
              <a:tblGrid>
                <a:gridCol w="1001338">
                  <a:extLst>
                    <a:ext uri="{9D8B030D-6E8A-4147-A177-3AD203B41FA5}">
                      <a16:colId xmlns:a16="http://schemas.microsoft.com/office/drawing/2014/main" val="3386803474"/>
                    </a:ext>
                  </a:extLst>
                </a:gridCol>
                <a:gridCol w="1001338">
                  <a:extLst>
                    <a:ext uri="{9D8B030D-6E8A-4147-A177-3AD203B41FA5}">
                      <a16:colId xmlns:a16="http://schemas.microsoft.com/office/drawing/2014/main" val="725465669"/>
                    </a:ext>
                  </a:extLst>
                </a:gridCol>
              </a:tblGrid>
              <a:tr h="205877">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algn="ctr"/>
                      <a:r>
                        <a:rPr kumimoji="1" lang="en-US" altLang="ja-JP" sz="800" b="0" dirty="0">
                          <a:solidFill>
                            <a:schemeClr val="tx1"/>
                          </a:solidFill>
                          <a:latin typeface="+mn-ea"/>
                          <a:ea typeface="+mn-ea"/>
                        </a:rPr>
                        <a:t>BB-CASTAR</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処理結果コード</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baseline="0" dirty="0">
                          <a:solidFill>
                            <a:schemeClr val="tx1"/>
                          </a:solidFill>
                          <a:latin typeface="+mn-ea"/>
                          <a:ea typeface="+mn-ea"/>
                        </a:rPr>
                        <a:t>通建システム</a:t>
                      </a:r>
                      <a:br>
                        <a:rPr kumimoji="1" lang="en-US" altLang="ja-JP" sz="800" b="0" i="0" baseline="0" dirty="0">
                          <a:solidFill>
                            <a:schemeClr val="tx1"/>
                          </a:solidFill>
                          <a:latin typeface="+mn-ea"/>
                          <a:ea typeface="+mn-ea"/>
                        </a:rPr>
                      </a:br>
                      <a:r>
                        <a:rPr kumimoji="1" lang="ja-JP" altLang="en-US" sz="800" b="0" i="0" baseline="0" dirty="0">
                          <a:solidFill>
                            <a:schemeClr val="tx1"/>
                          </a:solidFill>
                          <a:latin typeface="Meiryo UI" panose="020B0604030504040204" pitchFamily="50" charset="-128"/>
                          <a:ea typeface="Meiryo UI" panose="020B0604030504040204" pitchFamily="50" charset="-128"/>
                        </a:rPr>
                        <a:t>番ポ工事依頼結果</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118195880"/>
                  </a:ext>
                </a:extLst>
              </a:tr>
              <a:tr h="145321">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en-US" altLang="ja-JP" sz="800" b="0" dirty="0">
                          <a:solidFill>
                            <a:schemeClr val="tx1"/>
                          </a:solidFill>
                          <a:latin typeface="+mn-ea"/>
                          <a:ea typeface="+mn-ea"/>
                        </a:rPr>
                        <a:t>00:</a:t>
                      </a:r>
                      <a:r>
                        <a:rPr kumimoji="1" lang="ja-JP" altLang="en-US" sz="800" b="0" dirty="0">
                          <a:solidFill>
                            <a:schemeClr val="tx1"/>
                          </a:solidFill>
                          <a:latin typeface="+mn-ea"/>
                          <a:ea typeface="+mn-ea"/>
                        </a:rPr>
                        <a:t>正常</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baseline="0" dirty="0">
                          <a:solidFill>
                            <a:schemeClr val="tx1"/>
                          </a:solidFill>
                          <a:latin typeface="+mn-ea"/>
                          <a:ea typeface="+mn-ea"/>
                        </a:rPr>
                        <a:t>02:</a:t>
                      </a:r>
                      <a:r>
                        <a:rPr kumimoji="1" lang="ja-JP" altLang="en-US" sz="800" b="0" i="0" baseline="0" dirty="0">
                          <a:solidFill>
                            <a:schemeClr val="tx1"/>
                          </a:solidFill>
                          <a:latin typeface="+mn-ea"/>
                          <a:ea typeface="+mn-ea"/>
                        </a:rPr>
                        <a:t>依頼済</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687964"/>
                  </a:ext>
                </a:extLst>
              </a:tr>
            </a:tbl>
          </a:graphicData>
        </a:graphic>
      </p:graphicFrame>
      <p:sp>
        <p:nvSpPr>
          <p:cNvPr id="227" name="矢印: 右 226">
            <a:extLst>
              <a:ext uri="{FF2B5EF4-FFF2-40B4-BE49-F238E27FC236}">
                <a16:creationId xmlns:a16="http://schemas.microsoft.com/office/drawing/2014/main" id="{BB25A168-81E1-0573-98C4-E255AB6B95C5}"/>
              </a:ext>
            </a:extLst>
          </p:cNvPr>
          <p:cNvSpPr/>
          <p:nvPr/>
        </p:nvSpPr>
        <p:spPr bwMode="auto">
          <a:xfrm>
            <a:off x="5115738" y="8262820"/>
            <a:ext cx="193074" cy="135015"/>
          </a:xfrm>
          <a:prstGeom prst="rightArrow">
            <a:avLst/>
          </a:prstGeom>
          <a:solidFill>
            <a:srgbClr val="0000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cxnSp>
        <p:nvCxnSpPr>
          <p:cNvPr id="228" name="直線コネクタ 227">
            <a:extLst>
              <a:ext uri="{FF2B5EF4-FFF2-40B4-BE49-F238E27FC236}">
                <a16:creationId xmlns:a16="http://schemas.microsoft.com/office/drawing/2014/main" id="{03674D9C-B723-6AD2-4672-4DF287B71749}"/>
              </a:ext>
            </a:extLst>
          </p:cNvPr>
          <p:cNvCxnSpPr>
            <a:stCxn id="169" idx="0"/>
          </p:cNvCxnSpPr>
          <p:nvPr/>
        </p:nvCxnSpPr>
        <p:spPr bwMode="auto">
          <a:xfrm>
            <a:off x="6490902" y="7903009"/>
            <a:ext cx="1123325" cy="186733"/>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線吹き出し 1 (枠付き) 207">
            <a:extLst>
              <a:ext uri="{FF2B5EF4-FFF2-40B4-BE49-F238E27FC236}">
                <a16:creationId xmlns:a16="http://schemas.microsoft.com/office/drawing/2014/main" id="{DAA9DC7D-8D4B-085B-27E6-E067350BA1FA}"/>
              </a:ext>
            </a:extLst>
          </p:cNvPr>
          <p:cNvSpPr/>
          <p:nvPr/>
        </p:nvSpPr>
        <p:spPr bwMode="auto">
          <a:xfrm>
            <a:off x="8744568" y="6803130"/>
            <a:ext cx="3848915" cy="1145241"/>
          </a:xfrm>
          <a:prstGeom prst="borderCallout1">
            <a:avLst>
              <a:gd name="adj1" fmla="val 51113"/>
              <a:gd name="adj2" fmla="val 101"/>
              <a:gd name="adj3" fmla="val 35473"/>
              <a:gd name="adj4" fmla="val -11921"/>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ステータス自動更新条件の一部を変更する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graphicFrame>
        <p:nvGraphicFramePr>
          <p:cNvPr id="230" name="表 229">
            <a:extLst>
              <a:ext uri="{FF2B5EF4-FFF2-40B4-BE49-F238E27FC236}">
                <a16:creationId xmlns:a16="http://schemas.microsoft.com/office/drawing/2014/main" id="{988C0F7F-6D6E-9D08-EB3A-8D1D5CCB434A}"/>
              </a:ext>
            </a:extLst>
          </p:cNvPr>
          <p:cNvGraphicFramePr>
            <a:graphicFrameLocks noGrp="1"/>
          </p:cNvGraphicFramePr>
          <p:nvPr>
            <p:extLst>
              <p:ext uri="{D42A27DB-BD31-4B8C-83A1-F6EECF244321}">
                <p14:modId xmlns:p14="http://schemas.microsoft.com/office/powerpoint/2010/main" val="960770509"/>
              </p:ext>
            </p:extLst>
          </p:nvPr>
        </p:nvGraphicFramePr>
        <p:xfrm>
          <a:off x="9011999" y="7044962"/>
          <a:ext cx="3337669" cy="825600"/>
        </p:xfrm>
        <a:graphic>
          <a:graphicData uri="http://schemas.openxmlformats.org/drawingml/2006/table">
            <a:tbl>
              <a:tblPr firstRow="1" bandRow="1"/>
              <a:tblGrid>
                <a:gridCol w="613224">
                  <a:extLst>
                    <a:ext uri="{9D8B030D-6E8A-4147-A177-3AD203B41FA5}">
                      <a16:colId xmlns:a16="http://schemas.microsoft.com/office/drawing/2014/main" val="1920723921"/>
                    </a:ext>
                  </a:extLst>
                </a:gridCol>
                <a:gridCol w="2724445">
                  <a:extLst>
                    <a:ext uri="{9D8B030D-6E8A-4147-A177-3AD203B41FA5}">
                      <a16:colId xmlns:a16="http://schemas.microsoft.com/office/drawing/2014/main" val="2708079009"/>
                    </a:ext>
                  </a:extLst>
                </a:gridCol>
              </a:tblGrid>
              <a:tr h="157222">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n-ea"/>
                          <a:ea typeface="+mn-ea"/>
                        </a:rPr>
                        <a:t>区分</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n-ea"/>
                          <a:ea typeface="+mn-ea"/>
                        </a:rPr>
                        <a:t>ステータス自動更新条件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310206">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n-ea"/>
                          <a:ea typeface="+mn-ea"/>
                        </a:rPr>
                        <a:t>変更前</a:t>
                      </a:r>
                      <a:endParaRPr kumimoji="1" lang="en-US" altLang="ja-JP" sz="800" b="0" i="0" baseline="0" dirty="0">
                        <a:solidFill>
                          <a:schemeClr val="tx1"/>
                        </a:solidFill>
                        <a:latin typeface="+mn-ea"/>
                        <a:ea typeface="+mn-ea"/>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n-ea"/>
                          <a:ea typeface="+mn-ea"/>
                        </a:rPr>
                        <a:t>既存の番ポ工事依頼の応答電文（</a:t>
                      </a:r>
                      <a:r>
                        <a:rPr kumimoji="1" lang="en-US" altLang="ja-JP" sz="800" b="0" i="0" baseline="0" dirty="0">
                          <a:solidFill>
                            <a:schemeClr val="tx1"/>
                          </a:solidFill>
                          <a:latin typeface="+mn-ea"/>
                          <a:ea typeface="+mn-ea"/>
                        </a:rPr>
                        <a:t>ACK</a:t>
                      </a:r>
                      <a:r>
                        <a:rPr kumimoji="1" lang="ja-JP" altLang="en-US" sz="800" b="0" i="0" baseline="0" dirty="0">
                          <a:solidFill>
                            <a:schemeClr val="tx1"/>
                          </a:solidFill>
                          <a:latin typeface="+mn-ea"/>
                          <a:ea typeface="+mn-ea"/>
                        </a:rPr>
                        <a:t>）を受領し、</a:t>
                      </a:r>
                      <a:r>
                        <a:rPr lang="ja-JP" altLang="en-US" sz="800" dirty="0">
                          <a:solidFill>
                            <a:schemeClr val="tx1"/>
                          </a:solidFill>
                        </a:rPr>
                        <a:t>番ポ自動工事結果</a:t>
                      </a:r>
                      <a:r>
                        <a:rPr kumimoji="1" lang="ja-JP" altLang="en-US" sz="800" b="0" i="0" baseline="0" dirty="0">
                          <a:solidFill>
                            <a:schemeClr val="tx1"/>
                          </a:solidFill>
                          <a:latin typeface="+mn-ea"/>
                          <a:ea typeface="+mn-ea"/>
                        </a:rPr>
                        <a:t>の値が「依頼済」であること</a:t>
                      </a:r>
                      <a:endParaRPr kumimoji="1" lang="en-US" altLang="ja-JP" sz="800" b="0" i="0" baseline="0" dirty="0">
                        <a:solidFill>
                          <a:schemeClr val="tx1"/>
                        </a:solidFill>
                        <a:latin typeface="+mn-ea"/>
                        <a:ea typeface="+mn-ea"/>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r h="315682">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chemeClr val="tx1"/>
                          </a:solidFill>
                          <a:latin typeface="+mn-ea"/>
                          <a:ea typeface="+mn-ea"/>
                        </a:rPr>
                        <a:t>変更後</a:t>
                      </a: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baseline="0" dirty="0">
                          <a:solidFill>
                            <a:schemeClr val="tx1"/>
                          </a:solidFill>
                          <a:latin typeface="+mn-ea"/>
                          <a:ea typeface="+mn-ea"/>
                        </a:rPr>
                        <a:t>全事業者の工事結果情報流通（番ポ工事：工事結果情報）を受領していること</a:t>
                      </a: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02972098"/>
                  </a:ext>
                </a:extLst>
              </a:tr>
            </a:tbl>
          </a:graphicData>
        </a:graphic>
      </p:graphicFrame>
      <p:sp>
        <p:nvSpPr>
          <p:cNvPr id="17" name="楕円 16">
            <a:extLst>
              <a:ext uri="{FF2B5EF4-FFF2-40B4-BE49-F238E27FC236}">
                <a16:creationId xmlns:a16="http://schemas.microsoft.com/office/drawing/2014/main" id="{E82C8517-8251-E41F-F81F-A21D1B2C4844}"/>
              </a:ext>
            </a:extLst>
          </p:cNvPr>
          <p:cNvSpPr/>
          <p:nvPr/>
        </p:nvSpPr>
        <p:spPr bwMode="auto">
          <a:xfrm>
            <a:off x="8333114" y="4619796"/>
            <a:ext cx="393686" cy="186186"/>
          </a:xfrm>
          <a:prstGeom prst="ellipse">
            <a:avLst/>
          </a:prstGeom>
          <a:solidFill>
            <a:srgbClr val="CCECFF"/>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詳細化</a:t>
            </a:r>
          </a:p>
        </p:txBody>
      </p:sp>
      <p:sp>
        <p:nvSpPr>
          <p:cNvPr id="4" name="楕円 3">
            <a:extLst>
              <a:ext uri="{FF2B5EF4-FFF2-40B4-BE49-F238E27FC236}">
                <a16:creationId xmlns:a16="http://schemas.microsoft.com/office/drawing/2014/main" id="{9F7F01D8-D326-FAD9-BD0E-89B5CB7D18AB}"/>
              </a:ext>
            </a:extLst>
          </p:cNvPr>
          <p:cNvSpPr/>
          <p:nvPr/>
        </p:nvSpPr>
        <p:spPr bwMode="auto">
          <a:xfrm>
            <a:off x="9007401" y="5958300"/>
            <a:ext cx="393686" cy="186186"/>
          </a:xfrm>
          <a:prstGeom prst="ellipse">
            <a:avLst/>
          </a:prstGeom>
          <a:solidFill>
            <a:srgbClr val="CCECFF"/>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詳細化</a:t>
            </a:r>
          </a:p>
        </p:txBody>
      </p:sp>
    </p:spTree>
    <p:extLst>
      <p:ext uri="{BB962C8B-B14F-4D97-AF65-F5344CB8AC3E}">
        <p14:creationId xmlns:p14="http://schemas.microsoft.com/office/powerpoint/2010/main" val="18687031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全体概要（システム全体処理方式（５／８））</a:t>
            </a:r>
          </a:p>
          <a:p>
            <a:pPr lvl="0"/>
            <a:r>
              <a:rPr lang="ja-JP" altLang="en-US" dirty="0"/>
              <a:t>　</a:t>
            </a:r>
            <a:r>
              <a:rPr lang="ja-JP" altLang="en-US" sz="1050" dirty="0">
                <a:solidFill>
                  <a:srgbClr val="000000"/>
                </a:solidFill>
                <a:latin typeface="+mn-lt"/>
                <a:ea typeface="+mn-ea"/>
              </a:rPr>
              <a:t>オーダ流通システムへ番ポ申込／無派遣工事で、移転元事業者・番号取得元事業者が複数の場合のシーケンスを以下に示す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dirty="0">
                <a:solidFill>
                  <a:srgbClr val="000000"/>
                </a:solidFill>
                <a:latin typeface="+mn-lt"/>
                <a:ea typeface="+mn-ea"/>
              </a:rPr>
              <a:t>【</a:t>
            </a:r>
            <a:r>
              <a:rPr lang="ja-JP" altLang="en-US" dirty="0">
                <a:solidFill>
                  <a:srgbClr val="000000"/>
                </a:solidFill>
                <a:latin typeface="+mn-lt"/>
                <a:ea typeface="+mn-ea"/>
              </a:rPr>
              <a:t>イ</a:t>
            </a:r>
            <a:r>
              <a:rPr lang="en-US" altLang="ja-JP" dirty="0">
                <a:solidFill>
                  <a:srgbClr val="000000"/>
                </a:solidFill>
                <a:latin typeface="+mn-lt"/>
                <a:ea typeface="+mn-ea"/>
              </a:rPr>
              <a:t>】</a:t>
            </a:r>
            <a:r>
              <a:rPr lang="ja-JP" altLang="en-US" sz="1050" dirty="0">
                <a:solidFill>
                  <a:srgbClr val="000000"/>
                </a:solidFill>
                <a:latin typeface="+mn-lt"/>
                <a:ea typeface="+mn-ea"/>
              </a:rPr>
              <a:t>ひかり電話のポートインー</a:t>
            </a:r>
            <a:r>
              <a:rPr kumimoji="1" lang="en-US" altLang="ja-JP" sz="1050" dirty="0">
                <a:latin typeface="+mn-ea"/>
                <a:ea typeface="+mn-ea"/>
              </a:rPr>
              <a:t>IF</a:t>
            </a:r>
            <a:r>
              <a:rPr kumimoji="1" lang="ja-JP" altLang="en-US" sz="1050" dirty="0">
                <a:latin typeface="+mn-ea"/>
                <a:ea typeface="+mn-ea"/>
              </a:rPr>
              <a:t>対応ー無派遣工事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Ⅱ</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PTN3</a:t>
            </a:r>
            <a:r>
              <a:rPr lang="ja-JP" altLang="en-US" sz="1050" dirty="0">
                <a:solidFill>
                  <a:srgbClr val="000000"/>
                </a:solidFill>
                <a:latin typeface="+mn-lt"/>
                <a:ea typeface="+mn-ea"/>
              </a:rPr>
              <a:t>：オーダ流通システムへ番ポ申込／無派遣工事）</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01.1-26</a:t>
            </a:r>
          </a:p>
        </p:txBody>
      </p:sp>
      <p:grpSp>
        <p:nvGrpSpPr>
          <p:cNvPr id="6" name="グループ化 5">
            <a:extLst>
              <a:ext uri="{FF2B5EF4-FFF2-40B4-BE49-F238E27FC236}">
                <a16:creationId xmlns:a16="http://schemas.microsoft.com/office/drawing/2014/main" id="{B24A26EA-669F-758D-0DBF-DD3DA4E9C7F9}"/>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927568A1-BB2D-1E6E-BB72-67D2902FDAB8}"/>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2AB073ED-3778-EEB6-574F-8DE80D6CBC55}"/>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29BFE003-261B-7636-A9F1-8C69E16F2C5D}"/>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15582A55-EDB0-D01F-EF7D-26E35CB71497}"/>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0D3BFF79-C21E-7DD5-FFDC-A546008F4E73}"/>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2DE76D26-2547-57F6-C313-000BC570DDE5}"/>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05AA9BC3-2B4A-021C-C97D-FB427EA1633A}"/>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356AE782-DF42-3ADA-9327-D260E44085E5}"/>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3F96E81E-9B8A-D4C5-5D11-6A349485B8A6}"/>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grpSp>
        <p:nvGrpSpPr>
          <p:cNvPr id="2" name="グループ化 1">
            <a:extLst>
              <a:ext uri="{FF2B5EF4-FFF2-40B4-BE49-F238E27FC236}">
                <a16:creationId xmlns:a16="http://schemas.microsoft.com/office/drawing/2014/main" id="{3A1A8A6D-5218-74F5-5733-60553034F4C7}"/>
              </a:ext>
            </a:extLst>
          </p:cNvPr>
          <p:cNvGrpSpPr/>
          <p:nvPr/>
        </p:nvGrpSpPr>
        <p:grpSpPr>
          <a:xfrm>
            <a:off x="1740398" y="2985812"/>
            <a:ext cx="9320805" cy="5182814"/>
            <a:chOff x="1648272" y="2985812"/>
            <a:chExt cx="9320805" cy="5182814"/>
          </a:xfrm>
        </p:grpSpPr>
        <p:sp>
          <p:nvSpPr>
            <p:cNvPr id="78" name="正方形/長方形 77">
              <a:extLst>
                <a:ext uri="{FF2B5EF4-FFF2-40B4-BE49-F238E27FC236}">
                  <a16:creationId xmlns:a16="http://schemas.microsoft.com/office/drawing/2014/main" id="{BFDBFDB4-40C6-1F1A-C089-5C01F11DD74C}"/>
                </a:ext>
              </a:extLst>
            </p:cNvPr>
            <p:cNvSpPr/>
            <p:nvPr/>
          </p:nvSpPr>
          <p:spPr bwMode="auto">
            <a:xfrm>
              <a:off x="5843711" y="2985812"/>
              <a:ext cx="316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79" name="直線コネクタ 78">
              <a:extLst>
                <a:ext uri="{FF2B5EF4-FFF2-40B4-BE49-F238E27FC236}">
                  <a16:creationId xmlns:a16="http://schemas.microsoft.com/office/drawing/2014/main" id="{90AB54B7-E05A-7D76-8ED4-AAB5984931D8}"/>
                </a:ext>
              </a:extLst>
            </p:cNvPr>
            <p:cNvCxnSpPr/>
            <p:nvPr/>
          </p:nvCxnSpPr>
          <p:spPr>
            <a:xfrm flipH="1">
              <a:off x="7440001" y="3586070"/>
              <a:ext cx="0" cy="4572000"/>
            </a:xfrm>
            <a:prstGeom prst="line">
              <a:avLst/>
            </a:prstGeom>
            <a:noFill/>
            <a:ln w="9525" cap="flat" cmpd="sng" algn="ctr">
              <a:solidFill>
                <a:sysClr val="window" lastClr="FFFFFF">
                  <a:lumMod val="50000"/>
                </a:sysClr>
              </a:solidFill>
              <a:prstDash val="sysDash"/>
            </a:ln>
            <a:effectLst/>
          </p:spPr>
        </p:cxnSp>
        <p:sp>
          <p:nvSpPr>
            <p:cNvPr id="80" name="正方形/長方形 79">
              <a:extLst>
                <a:ext uri="{FF2B5EF4-FFF2-40B4-BE49-F238E27FC236}">
                  <a16:creationId xmlns:a16="http://schemas.microsoft.com/office/drawing/2014/main" id="{1719BF7B-5BEC-3449-50E3-51EA66A38C5C}"/>
                </a:ext>
              </a:extLst>
            </p:cNvPr>
            <p:cNvSpPr/>
            <p:nvPr/>
          </p:nvSpPr>
          <p:spPr bwMode="auto">
            <a:xfrm>
              <a:off x="7152001" y="3406070"/>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96" name="直線コネクタ 95">
              <a:extLst>
                <a:ext uri="{FF2B5EF4-FFF2-40B4-BE49-F238E27FC236}">
                  <a16:creationId xmlns:a16="http://schemas.microsoft.com/office/drawing/2014/main" id="{4E4B0C64-F2FF-D310-FEEC-702F3F718116}"/>
                </a:ext>
              </a:extLst>
            </p:cNvPr>
            <p:cNvCxnSpPr/>
            <p:nvPr/>
          </p:nvCxnSpPr>
          <p:spPr>
            <a:xfrm flipH="1">
              <a:off x="6131711" y="3586070"/>
              <a:ext cx="0" cy="4572000"/>
            </a:xfrm>
            <a:prstGeom prst="line">
              <a:avLst/>
            </a:prstGeom>
            <a:noFill/>
            <a:ln w="9525" cap="flat" cmpd="sng" algn="ctr">
              <a:solidFill>
                <a:sysClr val="window" lastClr="FFFFFF">
                  <a:lumMod val="50000"/>
                </a:sysClr>
              </a:solidFill>
              <a:prstDash val="sysDash"/>
            </a:ln>
            <a:effectLst/>
          </p:spPr>
        </p:cxnSp>
        <p:sp>
          <p:nvSpPr>
            <p:cNvPr id="97" name="正方形/長方形 96">
              <a:extLst>
                <a:ext uri="{FF2B5EF4-FFF2-40B4-BE49-F238E27FC236}">
                  <a16:creationId xmlns:a16="http://schemas.microsoft.com/office/drawing/2014/main" id="{6349433B-C0E0-A928-BF82-3FE11C9B4173}"/>
                </a:ext>
              </a:extLst>
            </p:cNvPr>
            <p:cNvSpPr/>
            <p:nvPr/>
          </p:nvSpPr>
          <p:spPr bwMode="auto">
            <a:xfrm>
              <a:off x="5843711" y="3406070"/>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98" name="直線コネクタ 97">
              <a:extLst>
                <a:ext uri="{FF2B5EF4-FFF2-40B4-BE49-F238E27FC236}">
                  <a16:creationId xmlns:a16="http://schemas.microsoft.com/office/drawing/2014/main" id="{38CD08B1-3C7D-3130-A95D-A48E174AE022}"/>
                </a:ext>
              </a:extLst>
            </p:cNvPr>
            <p:cNvCxnSpPr/>
            <p:nvPr/>
          </p:nvCxnSpPr>
          <p:spPr>
            <a:xfrm flipH="1">
              <a:off x="8706061" y="3586070"/>
              <a:ext cx="0" cy="4572000"/>
            </a:xfrm>
            <a:prstGeom prst="line">
              <a:avLst/>
            </a:prstGeom>
            <a:noFill/>
            <a:ln w="9525" cap="flat" cmpd="sng" algn="ctr">
              <a:solidFill>
                <a:sysClr val="window" lastClr="FFFFFF">
                  <a:lumMod val="50000"/>
                </a:sysClr>
              </a:solidFill>
              <a:prstDash val="sysDash"/>
            </a:ln>
            <a:effectLst/>
          </p:spPr>
        </p:cxnSp>
        <p:sp>
          <p:nvSpPr>
            <p:cNvPr id="99" name="正方形/長方形 98">
              <a:extLst>
                <a:ext uri="{FF2B5EF4-FFF2-40B4-BE49-F238E27FC236}">
                  <a16:creationId xmlns:a16="http://schemas.microsoft.com/office/drawing/2014/main" id="{7F5A1BA6-D001-6402-F1E7-6695BAE7E7E6}"/>
                </a:ext>
              </a:extLst>
            </p:cNvPr>
            <p:cNvSpPr/>
            <p:nvPr/>
          </p:nvSpPr>
          <p:spPr bwMode="auto">
            <a:xfrm>
              <a:off x="8418061" y="3406070"/>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00" name="直線コネクタ 99">
              <a:extLst>
                <a:ext uri="{FF2B5EF4-FFF2-40B4-BE49-F238E27FC236}">
                  <a16:creationId xmlns:a16="http://schemas.microsoft.com/office/drawing/2014/main" id="{9F15E0F6-9C62-7B22-8FE2-1114024A1935}"/>
                </a:ext>
              </a:extLst>
            </p:cNvPr>
            <p:cNvCxnSpPr/>
            <p:nvPr/>
          </p:nvCxnSpPr>
          <p:spPr>
            <a:xfrm flipH="1">
              <a:off x="8083228" y="3586070"/>
              <a:ext cx="0" cy="4572000"/>
            </a:xfrm>
            <a:prstGeom prst="line">
              <a:avLst/>
            </a:prstGeom>
            <a:noFill/>
            <a:ln w="9525" cap="flat" cmpd="sng" algn="ctr">
              <a:solidFill>
                <a:sysClr val="window" lastClr="FFFFFF">
                  <a:lumMod val="50000"/>
                </a:sysClr>
              </a:solidFill>
              <a:prstDash val="sysDash"/>
            </a:ln>
            <a:effectLst/>
          </p:spPr>
        </p:cxnSp>
        <p:sp>
          <p:nvSpPr>
            <p:cNvPr id="101" name="正方形/長方形 100">
              <a:extLst>
                <a:ext uri="{FF2B5EF4-FFF2-40B4-BE49-F238E27FC236}">
                  <a16:creationId xmlns:a16="http://schemas.microsoft.com/office/drawing/2014/main" id="{B6554CDA-75E9-07FF-2EB5-81B68E414762}"/>
                </a:ext>
              </a:extLst>
            </p:cNvPr>
            <p:cNvSpPr/>
            <p:nvPr/>
          </p:nvSpPr>
          <p:spPr bwMode="auto">
            <a:xfrm>
              <a:off x="7795228" y="3406070"/>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102" name="正方形/長方形 101">
              <a:extLst>
                <a:ext uri="{FF2B5EF4-FFF2-40B4-BE49-F238E27FC236}">
                  <a16:creationId xmlns:a16="http://schemas.microsoft.com/office/drawing/2014/main" id="{03996568-8C04-3CE3-53A2-03FEB8EA3839}"/>
                </a:ext>
              </a:extLst>
            </p:cNvPr>
            <p:cNvSpPr/>
            <p:nvPr/>
          </p:nvSpPr>
          <p:spPr bwMode="auto">
            <a:xfrm>
              <a:off x="2963311" y="2985812"/>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03" name="直線コネクタ 102">
              <a:extLst>
                <a:ext uri="{FF2B5EF4-FFF2-40B4-BE49-F238E27FC236}">
                  <a16:creationId xmlns:a16="http://schemas.microsoft.com/office/drawing/2014/main" id="{EDD897E8-3225-D952-3927-759603EC6EA1}"/>
                </a:ext>
              </a:extLst>
            </p:cNvPr>
            <p:cNvCxnSpPr/>
            <p:nvPr/>
          </p:nvCxnSpPr>
          <p:spPr>
            <a:xfrm flipH="1">
              <a:off x="3458366" y="3308626"/>
              <a:ext cx="0" cy="4860000"/>
            </a:xfrm>
            <a:prstGeom prst="line">
              <a:avLst/>
            </a:prstGeom>
            <a:noFill/>
            <a:ln w="9525" cap="flat" cmpd="sng" algn="ctr">
              <a:solidFill>
                <a:sysClr val="window" lastClr="FFFFFF">
                  <a:lumMod val="50000"/>
                </a:sysClr>
              </a:solidFill>
              <a:prstDash val="sysDash"/>
            </a:ln>
            <a:effectLst/>
          </p:spPr>
        </p:cxnSp>
        <p:cxnSp>
          <p:nvCxnSpPr>
            <p:cNvPr id="104" name="直線コネクタ 103">
              <a:extLst>
                <a:ext uri="{FF2B5EF4-FFF2-40B4-BE49-F238E27FC236}">
                  <a16:creationId xmlns:a16="http://schemas.microsoft.com/office/drawing/2014/main" id="{C1EC81D3-7553-A008-8919-87FF6E4F13C7}"/>
                </a:ext>
              </a:extLst>
            </p:cNvPr>
            <p:cNvCxnSpPr/>
            <p:nvPr/>
          </p:nvCxnSpPr>
          <p:spPr>
            <a:xfrm flipH="1">
              <a:off x="4651038" y="3308626"/>
              <a:ext cx="0" cy="4860000"/>
            </a:xfrm>
            <a:prstGeom prst="line">
              <a:avLst/>
            </a:prstGeom>
            <a:noFill/>
            <a:ln w="9525" cap="flat" cmpd="sng" algn="ctr">
              <a:solidFill>
                <a:sysClr val="window" lastClr="FFFFFF">
                  <a:lumMod val="50000"/>
                </a:sysClr>
              </a:solidFill>
              <a:prstDash val="sysDash"/>
            </a:ln>
            <a:effectLst/>
          </p:spPr>
        </p:cxnSp>
        <p:sp>
          <p:nvSpPr>
            <p:cNvPr id="105" name="テキスト ボックス 104">
              <a:extLst>
                <a:ext uri="{FF2B5EF4-FFF2-40B4-BE49-F238E27FC236}">
                  <a16:creationId xmlns:a16="http://schemas.microsoft.com/office/drawing/2014/main" id="{B8CD9C6D-C661-5012-1C81-D4300D22AD64}"/>
                </a:ext>
              </a:extLst>
            </p:cNvPr>
            <p:cNvSpPr txBox="1"/>
            <p:nvPr/>
          </p:nvSpPr>
          <p:spPr>
            <a:xfrm>
              <a:off x="3628960" y="4186775"/>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06" name="直線矢印コネクタ 105">
              <a:extLst>
                <a:ext uri="{FF2B5EF4-FFF2-40B4-BE49-F238E27FC236}">
                  <a16:creationId xmlns:a16="http://schemas.microsoft.com/office/drawing/2014/main" id="{3BA65F1A-8FD9-9AA1-A4B3-455CAB6D1A10}"/>
                </a:ext>
              </a:extLst>
            </p:cNvPr>
            <p:cNvCxnSpPr>
              <a:cxnSpLocks/>
            </p:cNvCxnSpPr>
            <p:nvPr/>
          </p:nvCxnSpPr>
          <p:spPr>
            <a:xfrm>
              <a:off x="3470632" y="4370076"/>
              <a:ext cx="2664000" cy="0"/>
            </a:xfrm>
            <a:prstGeom prst="straightConnector1">
              <a:avLst/>
            </a:prstGeom>
            <a:noFill/>
            <a:ln w="9525" cap="flat" cmpd="sng" algn="ctr">
              <a:solidFill>
                <a:sysClr val="windowText" lastClr="000000"/>
              </a:solidFill>
              <a:prstDash val="solid"/>
              <a:tailEnd type="triangle"/>
            </a:ln>
            <a:effectLst/>
          </p:spPr>
        </p:cxnSp>
        <p:cxnSp>
          <p:nvCxnSpPr>
            <p:cNvPr id="107" name="直線矢印コネクタ 106">
              <a:extLst>
                <a:ext uri="{FF2B5EF4-FFF2-40B4-BE49-F238E27FC236}">
                  <a16:creationId xmlns:a16="http://schemas.microsoft.com/office/drawing/2014/main" id="{836594EA-4219-510F-7EA2-61D0E2C9100E}"/>
                </a:ext>
              </a:extLst>
            </p:cNvPr>
            <p:cNvCxnSpPr>
              <a:cxnSpLocks/>
            </p:cNvCxnSpPr>
            <p:nvPr/>
          </p:nvCxnSpPr>
          <p:spPr>
            <a:xfrm>
              <a:off x="6131711" y="4370076"/>
              <a:ext cx="1296000" cy="0"/>
            </a:xfrm>
            <a:prstGeom prst="straightConnector1">
              <a:avLst/>
            </a:prstGeom>
            <a:noFill/>
            <a:ln w="9525" cap="flat" cmpd="sng" algn="ctr">
              <a:solidFill>
                <a:sysClr val="windowText" lastClr="000000"/>
              </a:solidFill>
              <a:prstDash val="solid"/>
              <a:tailEnd type="triangle"/>
            </a:ln>
            <a:effectLst/>
          </p:spPr>
        </p:cxnSp>
        <p:sp>
          <p:nvSpPr>
            <p:cNvPr id="108" name="テキスト ボックス 107">
              <a:extLst>
                <a:ext uri="{FF2B5EF4-FFF2-40B4-BE49-F238E27FC236}">
                  <a16:creationId xmlns:a16="http://schemas.microsoft.com/office/drawing/2014/main" id="{D140D20C-95BC-FCF2-69DF-676CDA5052BC}"/>
                </a:ext>
              </a:extLst>
            </p:cNvPr>
            <p:cNvSpPr txBox="1"/>
            <p:nvPr/>
          </p:nvSpPr>
          <p:spPr>
            <a:xfrm>
              <a:off x="4898606" y="4973211"/>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09" name="直線矢印コネクタ 108">
              <a:extLst>
                <a:ext uri="{FF2B5EF4-FFF2-40B4-BE49-F238E27FC236}">
                  <a16:creationId xmlns:a16="http://schemas.microsoft.com/office/drawing/2014/main" id="{E03A550F-C14E-47A7-41AF-A8B53864FAF9}"/>
                </a:ext>
              </a:extLst>
            </p:cNvPr>
            <p:cNvCxnSpPr>
              <a:cxnSpLocks/>
            </p:cNvCxnSpPr>
            <p:nvPr/>
          </p:nvCxnSpPr>
          <p:spPr>
            <a:xfrm>
              <a:off x="6131710" y="5335568"/>
              <a:ext cx="8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10" name="直線矢印コネクタ 109">
              <a:extLst>
                <a:ext uri="{FF2B5EF4-FFF2-40B4-BE49-F238E27FC236}">
                  <a16:creationId xmlns:a16="http://schemas.microsoft.com/office/drawing/2014/main" id="{D2AAF5E4-A24F-C069-DD42-AFE3751E8819}"/>
                </a:ext>
              </a:extLst>
            </p:cNvPr>
            <p:cNvCxnSpPr>
              <a:cxnSpLocks/>
            </p:cNvCxnSpPr>
            <p:nvPr/>
          </p:nvCxnSpPr>
          <p:spPr>
            <a:xfrm>
              <a:off x="4651038" y="5335568"/>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111" name="テキスト ボックス 110">
              <a:extLst>
                <a:ext uri="{FF2B5EF4-FFF2-40B4-BE49-F238E27FC236}">
                  <a16:creationId xmlns:a16="http://schemas.microsoft.com/office/drawing/2014/main" id="{7946C906-593B-D4C1-6394-1F60BB36F0DB}"/>
                </a:ext>
              </a:extLst>
            </p:cNvPr>
            <p:cNvSpPr txBox="1"/>
            <p:nvPr/>
          </p:nvSpPr>
          <p:spPr>
            <a:xfrm>
              <a:off x="4898606" y="5406959"/>
              <a:ext cx="1057982"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2" name="直線矢印コネクタ 111">
              <a:extLst>
                <a:ext uri="{FF2B5EF4-FFF2-40B4-BE49-F238E27FC236}">
                  <a16:creationId xmlns:a16="http://schemas.microsoft.com/office/drawing/2014/main" id="{3187AA59-F2D3-AF33-EF97-FA4AB8F58EAC}"/>
                </a:ext>
              </a:extLst>
            </p:cNvPr>
            <p:cNvCxnSpPr>
              <a:cxnSpLocks/>
            </p:cNvCxnSpPr>
            <p:nvPr/>
          </p:nvCxnSpPr>
          <p:spPr>
            <a:xfrm>
              <a:off x="6131710" y="5750180"/>
              <a:ext cx="864000" cy="0"/>
            </a:xfrm>
            <a:prstGeom prst="straightConnector1">
              <a:avLst/>
            </a:prstGeom>
            <a:noFill/>
            <a:ln w="9525" cap="flat" cmpd="sng" algn="ctr">
              <a:solidFill>
                <a:sysClr val="windowText" lastClr="000000"/>
              </a:solidFill>
              <a:prstDash val="solid"/>
              <a:headEnd type="none"/>
              <a:tailEnd type="triangle"/>
            </a:ln>
            <a:effectLst/>
          </p:spPr>
        </p:cxnSp>
        <p:cxnSp>
          <p:nvCxnSpPr>
            <p:cNvPr id="113" name="直線矢印コネクタ 112">
              <a:extLst>
                <a:ext uri="{FF2B5EF4-FFF2-40B4-BE49-F238E27FC236}">
                  <a16:creationId xmlns:a16="http://schemas.microsoft.com/office/drawing/2014/main" id="{8F43AF98-0B70-9389-AF05-07805F7405B2}"/>
                </a:ext>
              </a:extLst>
            </p:cNvPr>
            <p:cNvCxnSpPr>
              <a:cxnSpLocks/>
            </p:cNvCxnSpPr>
            <p:nvPr/>
          </p:nvCxnSpPr>
          <p:spPr>
            <a:xfrm>
              <a:off x="4651038" y="5750180"/>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114" name="正方形/長方形 113">
              <a:extLst>
                <a:ext uri="{FF2B5EF4-FFF2-40B4-BE49-F238E27FC236}">
                  <a16:creationId xmlns:a16="http://schemas.microsoft.com/office/drawing/2014/main" id="{934ED923-B32C-49F6-3E15-CF60EE046EA0}"/>
                </a:ext>
              </a:extLst>
            </p:cNvPr>
            <p:cNvSpPr/>
            <p:nvPr/>
          </p:nvSpPr>
          <p:spPr bwMode="auto">
            <a:xfrm>
              <a:off x="10069077" y="2985812"/>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p>
          </p:txBody>
        </p:sp>
        <p:cxnSp>
          <p:nvCxnSpPr>
            <p:cNvPr id="115" name="直線コネクタ 114">
              <a:extLst>
                <a:ext uri="{FF2B5EF4-FFF2-40B4-BE49-F238E27FC236}">
                  <a16:creationId xmlns:a16="http://schemas.microsoft.com/office/drawing/2014/main" id="{0AF0B40C-32BA-82E9-6C80-44D9AF21F562}"/>
                </a:ext>
              </a:extLst>
            </p:cNvPr>
            <p:cNvCxnSpPr/>
            <p:nvPr/>
          </p:nvCxnSpPr>
          <p:spPr>
            <a:xfrm flipH="1">
              <a:off x="10519077" y="3308626"/>
              <a:ext cx="0" cy="4860000"/>
            </a:xfrm>
            <a:prstGeom prst="line">
              <a:avLst/>
            </a:prstGeom>
            <a:noFill/>
            <a:ln w="9525" cap="flat" cmpd="sng" algn="ctr">
              <a:solidFill>
                <a:sysClr val="window" lastClr="FFFFFF">
                  <a:lumMod val="50000"/>
                </a:sysClr>
              </a:solidFill>
              <a:prstDash val="sysDash"/>
            </a:ln>
            <a:effectLst/>
          </p:spPr>
        </p:cxnSp>
        <p:sp>
          <p:nvSpPr>
            <p:cNvPr id="116" name="正方形/長方形 115">
              <a:extLst>
                <a:ext uri="{FF2B5EF4-FFF2-40B4-BE49-F238E27FC236}">
                  <a16:creationId xmlns:a16="http://schemas.microsoft.com/office/drawing/2014/main" id="{BD11D3C3-97E8-9590-04A8-057999492BCB}"/>
                </a:ext>
              </a:extLst>
            </p:cNvPr>
            <p:cNvSpPr/>
            <p:nvPr/>
          </p:nvSpPr>
          <p:spPr bwMode="auto">
            <a:xfrm>
              <a:off x="1950653" y="2985812"/>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117" name="直線コネクタ 116">
              <a:extLst>
                <a:ext uri="{FF2B5EF4-FFF2-40B4-BE49-F238E27FC236}">
                  <a16:creationId xmlns:a16="http://schemas.microsoft.com/office/drawing/2014/main" id="{3BA708B5-E633-0A83-216A-69BCC67120EA}"/>
                </a:ext>
              </a:extLst>
            </p:cNvPr>
            <p:cNvCxnSpPr/>
            <p:nvPr/>
          </p:nvCxnSpPr>
          <p:spPr>
            <a:xfrm flipH="1">
              <a:off x="2307524" y="3308626"/>
              <a:ext cx="0" cy="4860000"/>
            </a:xfrm>
            <a:prstGeom prst="line">
              <a:avLst/>
            </a:prstGeom>
            <a:noFill/>
            <a:ln w="9525" cap="flat" cmpd="sng" algn="ctr">
              <a:solidFill>
                <a:sysClr val="window" lastClr="FFFFFF">
                  <a:lumMod val="50000"/>
                </a:sysClr>
              </a:solidFill>
              <a:prstDash val="sysDash"/>
            </a:ln>
            <a:effectLst/>
          </p:spPr>
        </p:cxnSp>
        <p:cxnSp>
          <p:nvCxnSpPr>
            <p:cNvPr id="118" name="直線矢印コネクタ 117">
              <a:extLst>
                <a:ext uri="{FF2B5EF4-FFF2-40B4-BE49-F238E27FC236}">
                  <a16:creationId xmlns:a16="http://schemas.microsoft.com/office/drawing/2014/main" id="{B13D8D8F-22DA-D779-85FA-C5FFD830960C}"/>
                </a:ext>
              </a:extLst>
            </p:cNvPr>
            <p:cNvCxnSpPr>
              <a:cxnSpLocks/>
            </p:cNvCxnSpPr>
            <p:nvPr/>
          </p:nvCxnSpPr>
          <p:spPr>
            <a:xfrm>
              <a:off x="2306486" y="3713071"/>
              <a:ext cx="1152000" cy="0"/>
            </a:xfrm>
            <a:prstGeom prst="straightConnector1">
              <a:avLst/>
            </a:prstGeom>
            <a:noFill/>
            <a:ln w="9525" cap="flat" cmpd="sng" algn="ctr">
              <a:solidFill>
                <a:sysClr val="windowText" lastClr="000000"/>
              </a:solidFill>
              <a:prstDash val="solid"/>
              <a:headEnd type="triangle"/>
              <a:tailEnd type="none"/>
            </a:ln>
            <a:effectLst/>
          </p:spPr>
        </p:cxnSp>
        <p:sp>
          <p:nvSpPr>
            <p:cNvPr id="119" name="テキスト ボックス 118">
              <a:extLst>
                <a:ext uri="{FF2B5EF4-FFF2-40B4-BE49-F238E27FC236}">
                  <a16:creationId xmlns:a16="http://schemas.microsoft.com/office/drawing/2014/main" id="{8FA7B4C2-68FF-EEF7-AE9C-368F4B605DAB}"/>
                </a:ext>
              </a:extLst>
            </p:cNvPr>
            <p:cNvSpPr txBox="1"/>
            <p:nvPr/>
          </p:nvSpPr>
          <p:spPr>
            <a:xfrm>
              <a:off x="2654496" y="3533051"/>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0" name="テキスト ボックス 119">
              <a:extLst>
                <a:ext uri="{FF2B5EF4-FFF2-40B4-BE49-F238E27FC236}">
                  <a16:creationId xmlns:a16="http://schemas.microsoft.com/office/drawing/2014/main" id="{8D298E30-A88B-6ECD-675F-C28FAFD2E48F}"/>
                </a:ext>
              </a:extLst>
            </p:cNvPr>
            <p:cNvSpPr txBox="1"/>
            <p:nvPr/>
          </p:nvSpPr>
          <p:spPr>
            <a:xfrm>
              <a:off x="3628960" y="3668066"/>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1" name="直線矢印コネクタ 120">
              <a:extLst>
                <a:ext uri="{FF2B5EF4-FFF2-40B4-BE49-F238E27FC236}">
                  <a16:creationId xmlns:a16="http://schemas.microsoft.com/office/drawing/2014/main" id="{E3C631B1-2674-ADDB-05CF-1F9013EA26F2}"/>
                </a:ext>
              </a:extLst>
            </p:cNvPr>
            <p:cNvCxnSpPr>
              <a:cxnSpLocks/>
            </p:cNvCxnSpPr>
            <p:nvPr/>
          </p:nvCxnSpPr>
          <p:spPr>
            <a:xfrm>
              <a:off x="3470632" y="3851367"/>
              <a:ext cx="2664000" cy="0"/>
            </a:xfrm>
            <a:prstGeom prst="straightConnector1">
              <a:avLst/>
            </a:prstGeom>
            <a:noFill/>
            <a:ln w="9525" cap="flat" cmpd="sng" algn="ctr">
              <a:solidFill>
                <a:sysClr val="windowText" lastClr="000000"/>
              </a:solidFill>
              <a:prstDash val="solid"/>
              <a:tailEnd type="triangle"/>
            </a:ln>
            <a:effectLst/>
          </p:spPr>
        </p:cxnSp>
        <p:cxnSp>
          <p:nvCxnSpPr>
            <p:cNvPr id="122" name="直線矢印コネクタ 121">
              <a:extLst>
                <a:ext uri="{FF2B5EF4-FFF2-40B4-BE49-F238E27FC236}">
                  <a16:creationId xmlns:a16="http://schemas.microsoft.com/office/drawing/2014/main" id="{D836BC12-BDCA-27AE-21A8-25B7A4B85341}"/>
                </a:ext>
              </a:extLst>
            </p:cNvPr>
            <p:cNvCxnSpPr>
              <a:cxnSpLocks/>
            </p:cNvCxnSpPr>
            <p:nvPr/>
          </p:nvCxnSpPr>
          <p:spPr>
            <a:xfrm>
              <a:off x="6131711" y="3851367"/>
              <a:ext cx="1296000" cy="0"/>
            </a:xfrm>
            <a:prstGeom prst="straightConnector1">
              <a:avLst/>
            </a:prstGeom>
            <a:noFill/>
            <a:ln w="9525" cap="flat" cmpd="sng" algn="ctr">
              <a:solidFill>
                <a:sysClr val="windowText" lastClr="000000"/>
              </a:solidFill>
              <a:prstDash val="solid"/>
              <a:tailEnd type="triangle"/>
            </a:ln>
            <a:effectLst/>
          </p:spPr>
        </p:cxnSp>
        <p:sp>
          <p:nvSpPr>
            <p:cNvPr id="123" name="テキスト ボックス 122">
              <a:extLst>
                <a:ext uri="{FF2B5EF4-FFF2-40B4-BE49-F238E27FC236}">
                  <a16:creationId xmlns:a16="http://schemas.microsoft.com/office/drawing/2014/main" id="{91CBFC95-8156-5E89-EF86-E24160D494C8}"/>
                </a:ext>
              </a:extLst>
            </p:cNvPr>
            <p:cNvSpPr txBox="1"/>
            <p:nvPr/>
          </p:nvSpPr>
          <p:spPr>
            <a:xfrm>
              <a:off x="3628960" y="3934815"/>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4" name="直線矢印コネクタ 123">
              <a:extLst>
                <a:ext uri="{FF2B5EF4-FFF2-40B4-BE49-F238E27FC236}">
                  <a16:creationId xmlns:a16="http://schemas.microsoft.com/office/drawing/2014/main" id="{A9A82885-361E-58DF-71BE-A882DEE0C3AA}"/>
                </a:ext>
              </a:extLst>
            </p:cNvPr>
            <p:cNvCxnSpPr>
              <a:cxnSpLocks/>
            </p:cNvCxnSpPr>
            <p:nvPr/>
          </p:nvCxnSpPr>
          <p:spPr>
            <a:xfrm>
              <a:off x="3470632" y="4118116"/>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5" name="直線矢印コネクタ 124">
              <a:extLst>
                <a:ext uri="{FF2B5EF4-FFF2-40B4-BE49-F238E27FC236}">
                  <a16:creationId xmlns:a16="http://schemas.microsoft.com/office/drawing/2014/main" id="{9665A983-DDC1-AD54-7010-5D0E98F0822F}"/>
                </a:ext>
              </a:extLst>
            </p:cNvPr>
            <p:cNvCxnSpPr>
              <a:cxnSpLocks/>
            </p:cNvCxnSpPr>
            <p:nvPr/>
          </p:nvCxnSpPr>
          <p:spPr>
            <a:xfrm>
              <a:off x="6131711" y="4118116"/>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126" name="テキスト ボックス 125">
              <a:extLst>
                <a:ext uri="{FF2B5EF4-FFF2-40B4-BE49-F238E27FC236}">
                  <a16:creationId xmlns:a16="http://schemas.microsoft.com/office/drawing/2014/main" id="{3F092FA2-9B1F-4910-CC1F-4337EEDACB8E}"/>
                </a:ext>
              </a:extLst>
            </p:cNvPr>
            <p:cNvSpPr txBox="1"/>
            <p:nvPr/>
          </p:nvSpPr>
          <p:spPr>
            <a:xfrm>
              <a:off x="4875739" y="5840190"/>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7" name="直線矢印コネクタ 126">
              <a:extLst>
                <a:ext uri="{FF2B5EF4-FFF2-40B4-BE49-F238E27FC236}">
                  <a16:creationId xmlns:a16="http://schemas.microsoft.com/office/drawing/2014/main" id="{8B4049FD-E09D-E17B-B3FC-1D98FAE137A1}"/>
                </a:ext>
              </a:extLst>
            </p:cNvPr>
            <p:cNvCxnSpPr>
              <a:cxnSpLocks/>
            </p:cNvCxnSpPr>
            <p:nvPr/>
          </p:nvCxnSpPr>
          <p:spPr>
            <a:xfrm>
              <a:off x="6131710" y="6200230"/>
              <a:ext cx="8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8" name="直線矢印コネクタ 127">
              <a:extLst>
                <a:ext uri="{FF2B5EF4-FFF2-40B4-BE49-F238E27FC236}">
                  <a16:creationId xmlns:a16="http://schemas.microsoft.com/office/drawing/2014/main" id="{29BA2316-A5BB-CA75-820F-C6CDFCAE21E1}"/>
                </a:ext>
              </a:extLst>
            </p:cNvPr>
            <p:cNvCxnSpPr>
              <a:cxnSpLocks/>
            </p:cNvCxnSpPr>
            <p:nvPr/>
          </p:nvCxnSpPr>
          <p:spPr>
            <a:xfrm>
              <a:off x="4651038" y="6200230"/>
              <a:ext cx="1512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9" name="直線矢印コネクタ 128">
              <a:extLst>
                <a:ext uri="{FF2B5EF4-FFF2-40B4-BE49-F238E27FC236}">
                  <a16:creationId xmlns:a16="http://schemas.microsoft.com/office/drawing/2014/main" id="{5317913C-EEB5-A4B8-E6FC-35952EFCF69A}"/>
                </a:ext>
              </a:extLst>
            </p:cNvPr>
            <p:cNvCxnSpPr>
              <a:cxnSpLocks/>
            </p:cNvCxnSpPr>
            <p:nvPr/>
          </p:nvCxnSpPr>
          <p:spPr>
            <a:xfrm>
              <a:off x="2307524" y="6200230"/>
              <a:ext cx="2343514" cy="0"/>
            </a:xfrm>
            <a:prstGeom prst="straightConnector1">
              <a:avLst/>
            </a:prstGeom>
            <a:noFill/>
            <a:ln w="9525" cap="flat" cmpd="sng" algn="ctr">
              <a:solidFill>
                <a:sysClr val="windowText" lastClr="000000"/>
              </a:solidFill>
              <a:prstDash val="solid"/>
              <a:headEnd type="triangle"/>
              <a:tailEnd type="none"/>
            </a:ln>
            <a:effectLst/>
          </p:spPr>
        </p:cxnSp>
        <p:sp>
          <p:nvSpPr>
            <p:cNvPr id="130" name="テキスト ボックス 129">
              <a:extLst>
                <a:ext uri="{FF2B5EF4-FFF2-40B4-BE49-F238E27FC236}">
                  <a16:creationId xmlns:a16="http://schemas.microsoft.com/office/drawing/2014/main" id="{378C2887-1E8B-A6BC-5DAC-372A460DB5A5}"/>
                </a:ext>
              </a:extLst>
            </p:cNvPr>
            <p:cNvSpPr txBox="1"/>
            <p:nvPr/>
          </p:nvSpPr>
          <p:spPr>
            <a:xfrm>
              <a:off x="3317121" y="6027204"/>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43450191-898A-C8F8-09C3-99181E7445DF}"/>
                </a:ext>
              </a:extLst>
            </p:cNvPr>
            <p:cNvSpPr txBox="1"/>
            <p:nvPr/>
          </p:nvSpPr>
          <p:spPr>
            <a:xfrm>
              <a:off x="4684215" y="6897190"/>
              <a:ext cx="2412520"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（番ポ工事）（工事結果情報：事業者①）</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32" name="直線矢印コネクタ 131">
              <a:extLst>
                <a:ext uri="{FF2B5EF4-FFF2-40B4-BE49-F238E27FC236}">
                  <a16:creationId xmlns:a16="http://schemas.microsoft.com/office/drawing/2014/main" id="{6F3604A8-E13B-05A2-1D5D-6EC475D37338}"/>
                </a:ext>
              </a:extLst>
            </p:cNvPr>
            <p:cNvCxnSpPr>
              <a:cxnSpLocks/>
            </p:cNvCxnSpPr>
            <p:nvPr/>
          </p:nvCxnSpPr>
          <p:spPr>
            <a:xfrm>
              <a:off x="6131710" y="7269897"/>
              <a:ext cx="864000" cy="0"/>
            </a:xfrm>
            <a:prstGeom prst="straightConnector1">
              <a:avLst/>
            </a:prstGeom>
            <a:noFill/>
            <a:ln w="9525" cap="flat" cmpd="sng" algn="ctr">
              <a:solidFill>
                <a:srgbClr val="0000FF"/>
              </a:solidFill>
              <a:prstDash val="solid"/>
              <a:headEnd type="none"/>
              <a:tailEnd type="triangle"/>
            </a:ln>
            <a:effectLst/>
          </p:spPr>
        </p:cxnSp>
        <p:cxnSp>
          <p:nvCxnSpPr>
            <p:cNvPr id="133" name="直線矢印コネクタ 132">
              <a:extLst>
                <a:ext uri="{FF2B5EF4-FFF2-40B4-BE49-F238E27FC236}">
                  <a16:creationId xmlns:a16="http://schemas.microsoft.com/office/drawing/2014/main" id="{D296DDB7-CCD2-9E70-CDB1-4BDAE9A060A8}"/>
                </a:ext>
              </a:extLst>
            </p:cNvPr>
            <p:cNvCxnSpPr>
              <a:cxnSpLocks/>
            </p:cNvCxnSpPr>
            <p:nvPr/>
          </p:nvCxnSpPr>
          <p:spPr>
            <a:xfrm>
              <a:off x="4651038" y="7269897"/>
              <a:ext cx="1512000" cy="0"/>
            </a:xfrm>
            <a:prstGeom prst="straightConnector1">
              <a:avLst/>
            </a:prstGeom>
            <a:noFill/>
            <a:ln w="9525" cap="flat" cmpd="sng" algn="ctr">
              <a:solidFill>
                <a:srgbClr val="0000FF"/>
              </a:solidFill>
              <a:prstDash val="solid"/>
              <a:headEnd type="none"/>
              <a:tailEnd type="triangle"/>
            </a:ln>
            <a:effectLst/>
          </p:spPr>
        </p:cxnSp>
        <p:cxnSp>
          <p:nvCxnSpPr>
            <p:cNvPr id="134" name="直線矢印コネクタ 133">
              <a:extLst>
                <a:ext uri="{FF2B5EF4-FFF2-40B4-BE49-F238E27FC236}">
                  <a16:creationId xmlns:a16="http://schemas.microsoft.com/office/drawing/2014/main" id="{E0A0F4D5-BA7E-BB15-26A9-3FEABAA512BD}"/>
                </a:ext>
              </a:extLst>
            </p:cNvPr>
            <p:cNvCxnSpPr>
              <a:cxnSpLocks/>
            </p:cNvCxnSpPr>
            <p:nvPr/>
          </p:nvCxnSpPr>
          <p:spPr>
            <a:xfrm>
              <a:off x="6131710" y="7719947"/>
              <a:ext cx="864000" cy="0"/>
            </a:xfrm>
            <a:prstGeom prst="straightConnector1">
              <a:avLst/>
            </a:prstGeom>
            <a:noFill/>
            <a:ln w="9525" cap="flat" cmpd="sng" algn="ctr">
              <a:solidFill>
                <a:srgbClr val="0000FF"/>
              </a:solidFill>
              <a:prstDash val="solid"/>
              <a:headEnd type="none"/>
              <a:tailEnd type="triangle"/>
            </a:ln>
            <a:effectLst/>
          </p:spPr>
        </p:cxnSp>
        <p:cxnSp>
          <p:nvCxnSpPr>
            <p:cNvPr id="135" name="直線矢印コネクタ 134">
              <a:extLst>
                <a:ext uri="{FF2B5EF4-FFF2-40B4-BE49-F238E27FC236}">
                  <a16:creationId xmlns:a16="http://schemas.microsoft.com/office/drawing/2014/main" id="{EF96399C-9C2A-85DE-F609-5E8806A4C8CE}"/>
                </a:ext>
              </a:extLst>
            </p:cNvPr>
            <p:cNvCxnSpPr>
              <a:cxnSpLocks/>
            </p:cNvCxnSpPr>
            <p:nvPr/>
          </p:nvCxnSpPr>
          <p:spPr>
            <a:xfrm>
              <a:off x="4651038" y="7719947"/>
              <a:ext cx="1512000" cy="0"/>
            </a:xfrm>
            <a:prstGeom prst="straightConnector1">
              <a:avLst/>
            </a:prstGeom>
            <a:noFill/>
            <a:ln w="9525" cap="flat" cmpd="sng" algn="ctr">
              <a:solidFill>
                <a:srgbClr val="0000FF"/>
              </a:solidFill>
              <a:prstDash val="solid"/>
              <a:headEnd type="none"/>
              <a:tailEnd type="triangle"/>
            </a:ln>
            <a:effectLst/>
          </p:spPr>
        </p:cxnSp>
        <p:sp>
          <p:nvSpPr>
            <p:cNvPr id="136" name="テキスト ボックス 135">
              <a:extLst>
                <a:ext uri="{FF2B5EF4-FFF2-40B4-BE49-F238E27FC236}">
                  <a16:creationId xmlns:a16="http://schemas.microsoft.com/office/drawing/2014/main" id="{3A534DD6-B0F8-950E-30F7-415AAEDC49BA}"/>
                </a:ext>
              </a:extLst>
            </p:cNvPr>
            <p:cNvSpPr txBox="1"/>
            <p:nvPr/>
          </p:nvSpPr>
          <p:spPr>
            <a:xfrm>
              <a:off x="4684215" y="7359907"/>
              <a:ext cx="2412520"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（番ポ工事）（工事結果情報：事業者②）</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137" name="正方形/長方形 136">
              <a:extLst>
                <a:ext uri="{FF2B5EF4-FFF2-40B4-BE49-F238E27FC236}">
                  <a16:creationId xmlns:a16="http://schemas.microsoft.com/office/drawing/2014/main" id="{CDB59C25-03D7-10BB-373E-F66E76B542F1}"/>
                </a:ext>
              </a:extLst>
            </p:cNvPr>
            <p:cNvSpPr/>
            <p:nvPr/>
          </p:nvSpPr>
          <p:spPr bwMode="auto">
            <a:xfrm>
              <a:off x="9115428" y="2985812"/>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光ＳＯ支援</a:t>
              </a:r>
            </a:p>
          </p:txBody>
        </p:sp>
        <p:cxnSp>
          <p:nvCxnSpPr>
            <p:cNvPr id="138" name="直線コネクタ 137">
              <a:extLst>
                <a:ext uri="{FF2B5EF4-FFF2-40B4-BE49-F238E27FC236}">
                  <a16:creationId xmlns:a16="http://schemas.microsoft.com/office/drawing/2014/main" id="{6B849C54-63A8-F8B5-2820-282527194CF8}"/>
                </a:ext>
              </a:extLst>
            </p:cNvPr>
            <p:cNvCxnSpPr/>
            <p:nvPr/>
          </p:nvCxnSpPr>
          <p:spPr>
            <a:xfrm flipH="1">
              <a:off x="9565428" y="3308626"/>
              <a:ext cx="0" cy="4860000"/>
            </a:xfrm>
            <a:prstGeom prst="line">
              <a:avLst/>
            </a:prstGeom>
            <a:noFill/>
            <a:ln w="9525" cap="flat" cmpd="sng" algn="ctr">
              <a:solidFill>
                <a:sysClr val="window" lastClr="FFFFFF">
                  <a:lumMod val="50000"/>
                </a:sysClr>
              </a:solidFill>
              <a:prstDash val="sysDash"/>
            </a:ln>
            <a:effectLst/>
          </p:spPr>
        </p:cxnSp>
        <p:cxnSp>
          <p:nvCxnSpPr>
            <p:cNvPr id="139" name="直線矢印コネクタ 138">
              <a:extLst>
                <a:ext uri="{FF2B5EF4-FFF2-40B4-BE49-F238E27FC236}">
                  <a16:creationId xmlns:a16="http://schemas.microsoft.com/office/drawing/2014/main" id="{58C84FA7-7AC3-01D4-D73A-41B95D872C53}"/>
                </a:ext>
              </a:extLst>
            </p:cNvPr>
            <p:cNvCxnSpPr>
              <a:cxnSpLocks/>
            </p:cNvCxnSpPr>
            <p:nvPr/>
          </p:nvCxnSpPr>
          <p:spPr>
            <a:xfrm>
              <a:off x="7440001" y="8100585"/>
              <a:ext cx="612000" cy="0"/>
            </a:xfrm>
            <a:prstGeom prst="straightConnector1">
              <a:avLst/>
            </a:prstGeom>
            <a:noFill/>
            <a:ln w="9525" cap="flat" cmpd="sng" algn="ctr">
              <a:solidFill>
                <a:sysClr val="windowText" lastClr="000000"/>
              </a:solidFill>
              <a:prstDash val="solid"/>
              <a:headEnd type="none"/>
              <a:tailEnd type="triangle"/>
            </a:ln>
            <a:effectLst/>
          </p:spPr>
        </p:cxnSp>
        <p:cxnSp>
          <p:nvCxnSpPr>
            <p:cNvPr id="140" name="直線矢印コネクタ 139">
              <a:extLst>
                <a:ext uri="{FF2B5EF4-FFF2-40B4-BE49-F238E27FC236}">
                  <a16:creationId xmlns:a16="http://schemas.microsoft.com/office/drawing/2014/main" id="{C9D57E10-C1DD-7A87-38B2-7658E6AB24EE}"/>
                </a:ext>
              </a:extLst>
            </p:cNvPr>
            <p:cNvCxnSpPr>
              <a:cxnSpLocks/>
            </p:cNvCxnSpPr>
            <p:nvPr/>
          </p:nvCxnSpPr>
          <p:spPr>
            <a:xfrm>
              <a:off x="8058061" y="8100585"/>
              <a:ext cx="2448000" cy="0"/>
            </a:xfrm>
            <a:prstGeom prst="straightConnector1">
              <a:avLst/>
            </a:prstGeom>
            <a:noFill/>
            <a:ln w="9525" cap="flat" cmpd="sng" algn="ctr">
              <a:solidFill>
                <a:sysClr val="windowText" lastClr="000000"/>
              </a:solidFill>
              <a:prstDash val="solid"/>
              <a:headEnd type="none"/>
              <a:tailEnd type="triangle"/>
            </a:ln>
            <a:effectLst/>
          </p:spPr>
        </p:cxnSp>
        <p:sp>
          <p:nvSpPr>
            <p:cNvPr id="146" name="角丸四角形 68">
              <a:extLst>
                <a:ext uri="{FF2B5EF4-FFF2-40B4-BE49-F238E27FC236}">
                  <a16:creationId xmlns:a16="http://schemas.microsoft.com/office/drawing/2014/main" id="{F4ED6E69-ED91-DD24-5923-C1212C676E5A}"/>
                </a:ext>
              </a:extLst>
            </p:cNvPr>
            <p:cNvSpPr/>
            <p:nvPr/>
          </p:nvSpPr>
          <p:spPr bwMode="auto">
            <a:xfrm>
              <a:off x="6994236" y="4506980"/>
              <a:ext cx="972000" cy="345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所内ＳＯ工事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結果</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48" name="角丸四角形 68">
              <a:extLst>
                <a:ext uri="{FF2B5EF4-FFF2-40B4-BE49-F238E27FC236}">
                  <a16:creationId xmlns:a16="http://schemas.microsoft.com/office/drawing/2014/main" id="{D614CB07-EE5D-9FA1-2F8A-EB38817FEAB8}"/>
                </a:ext>
              </a:extLst>
            </p:cNvPr>
            <p:cNvSpPr/>
            <p:nvPr/>
          </p:nvSpPr>
          <p:spPr bwMode="auto">
            <a:xfrm>
              <a:off x="7058846" y="5201195"/>
              <a:ext cx="864000" cy="684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49" name="角丸四角形 68">
              <a:extLst>
                <a:ext uri="{FF2B5EF4-FFF2-40B4-BE49-F238E27FC236}">
                  <a16:creationId xmlns:a16="http://schemas.microsoft.com/office/drawing/2014/main" id="{7B9AAF09-5810-C1A6-4042-ECB38FB81693}"/>
                </a:ext>
              </a:extLst>
            </p:cNvPr>
            <p:cNvSpPr/>
            <p:nvPr/>
          </p:nvSpPr>
          <p:spPr bwMode="auto">
            <a:xfrm>
              <a:off x="7058846" y="6098556"/>
              <a:ext cx="864000" cy="1764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番ポ工事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50" name="正方形/長方形 149">
              <a:extLst>
                <a:ext uri="{FF2B5EF4-FFF2-40B4-BE49-F238E27FC236}">
                  <a16:creationId xmlns:a16="http://schemas.microsoft.com/office/drawing/2014/main" id="{9FE08FD1-31F5-CAA4-4C29-473518DFC83F}"/>
                </a:ext>
              </a:extLst>
            </p:cNvPr>
            <p:cNvSpPr/>
            <p:nvPr/>
          </p:nvSpPr>
          <p:spPr bwMode="auto">
            <a:xfrm>
              <a:off x="4155983" y="2985812"/>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sp>
          <p:nvSpPr>
            <p:cNvPr id="151" name="線吹き出し 1 (枠付き) 207">
              <a:extLst>
                <a:ext uri="{FF2B5EF4-FFF2-40B4-BE49-F238E27FC236}">
                  <a16:creationId xmlns:a16="http://schemas.microsoft.com/office/drawing/2014/main" id="{BEC9DA71-032E-3EBB-A5CC-CD9D8DCBF253}"/>
                </a:ext>
              </a:extLst>
            </p:cNvPr>
            <p:cNvSpPr/>
            <p:nvPr/>
          </p:nvSpPr>
          <p:spPr bwMode="auto">
            <a:xfrm>
              <a:off x="1648272" y="7284600"/>
              <a:ext cx="2493745" cy="708392"/>
            </a:xfrm>
            <a:prstGeom prst="borderCallout1">
              <a:avLst>
                <a:gd name="adj1" fmla="val 50803"/>
                <a:gd name="adj2" fmla="val 100348"/>
                <a:gd name="adj3" fmla="val 32450"/>
                <a:gd name="adj4" fmla="val 117957"/>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移転元事業者、番号取得元事業者が複数の場合は</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（番ポ工事：工事結果情報）が移転元事業者</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番号取得事業者の組合せ分複数回流通する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152" name="直線コネクタ 151">
              <a:extLst>
                <a:ext uri="{FF2B5EF4-FFF2-40B4-BE49-F238E27FC236}">
                  <a16:creationId xmlns:a16="http://schemas.microsoft.com/office/drawing/2014/main" id="{D0DB00E9-15EF-0D62-9EAA-E77F1E756EFE}"/>
                </a:ext>
              </a:extLst>
            </p:cNvPr>
            <p:cNvCxnSpPr>
              <a:cxnSpLocks/>
              <a:stCxn id="151" idx="0"/>
            </p:cNvCxnSpPr>
            <p:nvPr/>
          </p:nvCxnSpPr>
          <p:spPr bwMode="auto">
            <a:xfrm flipV="1">
              <a:off x="4142017" y="7230828"/>
              <a:ext cx="425206" cy="407968"/>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線矢印コネクタ 152">
              <a:extLst>
                <a:ext uri="{FF2B5EF4-FFF2-40B4-BE49-F238E27FC236}">
                  <a16:creationId xmlns:a16="http://schemas.microsoft.com/office/drawing/2014/main" id="{269F2FE3-7323-16DB-C69C-FA06E2A311A2}"/>
                </a:ext>
              </a:extLst>
            </p:cNvPr>
            <p:cNvCxnSpPr>
              <a:cxnSpLocks/>
            </p:cNvCxnSpPr>
            <p:nvPr/>
          </p:nvCxnSpPr>
          <p:spPr>
            <a:xfrm>
              <a:off x="2307524" y="6818416"/>
              <a:ext cx="2343514" cy="0"/>
            </a:xfrm>
            <a:prstGeom prst="straightConnector1">
              <a:avLst/>
            </a:prstGeom>
            <a:noFill/>
            <a:ln w="9525" cap="flat" cmpd="sng" algn="ctr">
              <a:solidFill>
                <a:sysClr val="windowText" lastClr="000000"/>
              </a:solidFill>
              <a:prstDash val="solid"/>
              <a:headEnd type="none"/>
              <a:tailEnd type="triangle"/>
            </a:ln>
            <a:effectLst/>
          </p:spPr>
        </p:cxnSp>
        <p:sp>
          <p:nvSpPr>
            <p:cNvPr id="154" name="テキスト ボックス 153">
              <a:extLst>
                <a:ext uri="{FF2B5EF4-FFF2-40B4-BE49-F238E27FC236}">
                  <a16:creationId xmlns:a16="http://schemas.microsoft.com/office/drawing/2014/main" id="{85EA6D49-6EE4-2A40-4AB1-59EBF0251EC2}"/>
                </a:ext>
              </a:extLst>
            </p:cNvPr>
            <p:cNvSpPr txBox="1"/>
            <p:nvPr/>
          </p:nvSpPr>
          <p:spPr>
            <a:xfrm>
              <a:off x="4684215" y="6278356"/>
              <a:ext cx="1643079"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（番ポ工事）（事業者情報）</a:t>
              </a:r>
            </a:p>
          </p:txBody>
        </p:sp>
        <p:cxnSp>
          <p:nvCxnSpPr>
            <p:cNvPr id="155" name="直線矢印コネクタ 154">
              <a:extLst>
                <a:ext uri="{FF2B5EF4-FFF2-40B4-BE49-F238E27FC236}">
                  <a16:creationId xmlns:a16="http://schemas.microsoft.com/office/drawing/2014/main" id="{0166EDB3-EE95-BF56-F3A1-E3146D90F5A3}"/>
                </a:ext>
              </a:extLst>
            </p:cNvPr>
            <p:cNvCxnSpPr>
              <a:cxnSpLocks/>
            </p:cNvCxnSpPr>
            <p:nvPr/>
          </p:nvCxnSpPr>
          <p:spPr>
            <a:xfrm>
              <a:off x="6131710" y="6639827"/>
              <a:ext cx="864000" cy="0"/>
            </a:xfrm>
            <a:prstGeom prst="straightConnector1">
              <a:avLst/>
            </a:prstGeom>
            <a:noFill/>
            <a:ln w="9525" cap="flat" cmpd="sng" algn="ctr">
              <a:solidFill>
                <a:sysClr val="windowText" lastClr="000000"/>
              </a:solidFill>
              <a:prstDash val="solid"/>
              <a:headEnd type="none"/>
              <a:tailEnd type="triangle"/>
            </a:ln>
            <a:effectLst/>
          </p:spPr>
        </p:cxnSp>
        <p:cxnSp>
          <p:nvCxnSpPr>
            <p:cNvPr id="156" name="直線矢印コネクタ 155">
              <a:extLst>
                <a:ext uri="{FF2B5EF4-FFF2-40B4-BE49-F238E27FC236}">
                  <a16:creationId xmlns:a16="http://schemas.microsoft.com/office/drawing/2014/main" id="{BC509D08-D02B-326A-8D7A-BEF4931A1E9D}"/>
                </a:ext>
              </a:extLst>
            </p:cNvPr>
            <p:cNvCxnSpPr>
              <a:cxnSpLocks/>
            </p:cNvCxnSpPr>
            <p:nvPr/>
          </p:nvCxnSpPr>
          <p:spPr>
            <a:xfrm>
              <a:off x="4651038" y="6639827"/>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157" name="テキスト ボックス 156">
              <a:extLst>
                <a:ext uri="{FF2B5EF4-FFF2-40B4-BE49-F238E27FC236}">
                  <a16:creationId xmlns:a16="http://schemas.microsoft.com/office/drawing/2014/main" id="{6F22ED6E-468A-7684-E2DD-3B0A54A4BCB7}"/>
                </a:ext>
              </a:extLst>
            </p:cNvPr>
            <p:cNvSpPr txBox="1"/>
            <p:nvPr/>
          </p:nvSpPr>
          <p:spPr>
            <a:xfrm>
              <a:off x="3317119" y="6645390"/>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8" name="テキスト ボックス 157">
              <a:extLst>
                <a:ext uri="{FF2B5EF4-FFF2-40B4-BE49-F238E27FC236}">
                  <a16:creationId xmlns:a16="http://schemas.microsoft.com/office/drawing/2014/main" id="{04D6C096-9017-B0E0-D519-DE7E0C807C4B}"/>
                </a:ext>
              </a:extLst>
            </p:cNvPr>
            <p:cNvSpPr txBox="1"/>
            <p:nvPr/>
          </p:nvSpPr>
          <p:spPr>
            <a:xfrm>
              <a:off x="8306896" y="7924120"/>
              <a:ext cx="1049967"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59" name="直線矢印コネクタ 158">
              <a:extLst>
                <a:ext uri="{FF2B5EF4-FFF2-40B4-BE49-F238E27FC236}">
                  <a16:creationId xmlns:a16="http://schemas.microsoft.com/office/drawing/2014/main" id="{FEEB6333-8B0C-9D7F-B934-038EFF85E0C2}"/>
                </a:ext>
              </a:extLst>
            </p:cNvPr>
            <p:cNvCxnSpPr>
              <a:cxnSpLocks/>
            </p:cNvCxnSpPr>
            <p:nvPr/>
          </p:nvCxnSpPr>
          <p:spPr>
            <a:xfrm>
              <a:off x="7977514" y="4585403"/>
              <a:ext cx="1580227" cy="0"/>
            </a:xfrm>
            <a:prstGeom prst="straightConnector1">
              <a:avLst/>
            </a:prstGeom>
            <a:noFill/>
            <a:ln w="9525" cap="flat" cmpd="sng" algn="ctr">
              <a:solidFill>
                <a:sysClr val="windowText" lastClr="000000"/>
              </a:solidFill>
              <a:prstDash val="solid"/>
              <a:headEnd type="triangle"/>
              <a:tailEnd type="none"/>
            </a:ln>
            <a:effectLst/>
          </p:spPr>
        </p:cxnSp>
        <p:sp>
          <p:nvSpPr>
            <p:cNvPr id="160" name="テキスト ボックス 159">
              <a:extLst>
                <a:ext uri="{FF2B5EF4-FFF2-40B4-BE49-F238E27FC236}">
                  <a16:creationId xmlns:a16="http://schemas.microsoft.com/office/drawing/2014/main" id="{D8F9EE7E-10A2-8019-4500-3E687EFD286C}"/>
                </a:ext>
              </a:extLst>
            </p:cNvPr>
            <p:cNvSpPr txBox="1"/>
            <p:nvPr/>
          </p:nvSpPr>
          <p:spPr>
            <a:xfrm>
              <a:off x="8306896" y="4385669"/>
              <a:ext cx="897682"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ＤＩＹ工事完了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1EDF4B63-DFEF-B6E3-EC57-60475A339835}"/>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17" name="テキスト ボックス 16">
            <a:extLst>
              <a:ext uri="{FF2B5EF4-FFF2-40B4-BE49-F238E27FC236}">
                <a16:creationId xmlns:a16="http://schemas.microsoft.com/office/drawing/2014/main" id="{FC30A34A-B6D5-E5AF-69A3-EBFB0838DE40}"/>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spTree>
    <p:extLst>
      <p:ext uri="{BB962C8B-B14F-4D97-AF65-F5344CB8AC3E}">
        <p14:creationId xmlns:p14="http://schemas.microsoft.com/office/powerpoint/2010/main" val="9326373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全体概要（システム全体処理方式（６／８））</a:t>
            </a:r>
          </a:p>
          <a:p>
            <a:pPr lvl="0"/>
            <a:r>
              <a:rPr lang="ja-JP" altLang="en-US" dirty="0"/>
              <a:t>　</a:t>
            </a:r>
            <a:r>
              <a:rPr lang="ja-JP" altLang="en-US" sz="1050" dirty="0">
                <a:solidFill>
                  <a:srgbClr val="000000"/>
                </a:solidFill>
                <a:latin typeface="+mn-lt"/>
                <a:ea typeface="+mn-ea"/>
              </a:rPr>
              <a:t>番ポシステムへ番ポ申込し、無派遣工事で対応する場合のシーケンスを以下に示す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dirty="0">
                <a:solidFill>
                  <a:srgbClr val="000000"/>
                </a:solidFill>
                <a:latin typeface="+mn-lt"/>
                <a:ea typeface="+mn-ea"/>
              </a:rPr>
              <a:t>【</a:t>
            </a:r>
            <a:r>
              <a:rPr lang="ja-JP" altLang="en-US" dirty="0">
                <a:solidFill>
                  <a:srgbClr val="000000"/>
                </a:solidFill>
                <a:latin typeface="+mn-lt"/>
                <a:ea typeface="+mn-ea"/>
              </a:rPr>
              <a:t>イ</a:t>
            </a:r>
            <a:r>
              <a:rPr lang="en-US" altLang="ja-JP" dirty="0">
                <a:solidFill>
                  <a:srgbClr val="000000"/>
                </a:solidFill>
                <a:latin typeface="+mn-lt"/>
                <a:ea typeface="+mn-ea"/>
              </a:rPr>
              <a:t>】</a:t>
            </a:r>
            <a:r>
              <a:rPr lang="ja-JP" altLang="en-US" sz="1050" dirty="0">
                <a:solidFill>
                  <a:srgbClr val="000000"/>
                </a:solidFill>
                <a:latin typeface="+mn-lt"/>
                <a:ea typeface="+mn-ea"/>
              </a:rPr>
              <a:t>ひかり電話のポートインー</a:t>
            </a:r>
            <a:r>
              <a:rPr kumimoji="1" lang="en-US" altLang="ja-JP" sz="1050" dirty="0">
                <a:latin typeface="+mn-ea"/>
                <a:ea typeface="+mn-ea"/>
              </a:rPr>
              <a:t>IF</a:t>
            </a:r>
            <a:r>
              <a:rPr kumimoji="1" lang="ja-JP" altLang="en-US" sz="1050" dirty="0">
                <a:latin typeface="+mn-ea"/>
                <a:ea typeface="+mn-ea"/>
              </a:rPr>
              <a:t>対応ー無派遣工事　</a:t>
            </a:r>
            <a:r>
              <a:rPr lang="ja-JP" altLang="en-US" sz="1050" dirty="0">
                <a:solidFill>
                  <a:srgbClr val="000000"/>
                </a:solidFill>
                <a:latin typeface="+mn-lt"/>
                <a:ea typeface="+mn-ea"/>
              </a:rPr>
              <a:t>（</a:t>
            </a:r>
            <a:r>
              <a:rPr lang="en-US" altLang="ja-JP" sz="1050" dirty="0">
                <a:solidFill>
                  <a:srgbClr val="000000"/>
                </a:solidFill>
                <a:latin typeface="+mn-lt"/>
                <a:ea typeface="+mn-ea"/>
              </a:rPr>
              <a:t>Ⅲ</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PTN4</a:t>
            </a:r>
            <a:r>
              <a:rPr lang="ja-JP" altLang="en-US" sz="1050" dirty="0">
                <a:solidFill>
                  <a:srgbClr val="000000"/>
                </a:solidFill>
                <a:latin typeface="+mn-lt"/>
                <a:ea typeface="+mn-ea"/>
              </a:rPr>
              <a:t>：番ポシステムへ番ポ申込／無派遣工事）</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01.1-27</a:t>
            </a:r>
          </a:p>
        </p:txBody>
      </p:sp>
      <p:grpSp>
        <p:nvGrpSpPr>
          <p:cNvPr id="6" name="グループ化 5">
            <a:extLst>
              <a:ext uri="{FF2B5EF4-FFF2-40B4-BE49-F238E27FC236}">
                <a16:creationId xmlns:a16="http://schemas.microsoft.com/office/drawing/2014/main" id="{74E4096B-7AFD-069A-A8FF-59AE4C6C481A}"/>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670DAEF1-96A5-3F06-B513-B6EAD82142E4}"/>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B126C059-0D98-7F52-2115-A0CB91D16F5E}"/>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D73B7217-3557-85F7-649E-E380CDAC444B}"/>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525645C8-F01C-CD2E-FF87-899926FB0BA3}"/>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7046C88A-2F14-47A9-8F2B-6B19997B583A}"/>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916C568E-24F9-AD13-52B7-A34F5751561F}"/>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42339C89-7FBC-3509-B886-BA4C59269654}"/>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C42B0288-1CA7-E254-5EDF-4430A0517DCC}"/>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E6FC9844-2381-3A03-BC5A-4DCB4D796BB2}"/>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grpSp>
        <p:nvGrpSpPr>
          <p:cNvPr id="2" name="グループ化 1">
            <a:extLst>
              <a:ext uri="{FF2B5EF4-FFF2-40B4-BE49-F238E27FC236}">
                <a16:creationId xmlns:a16="http://schemas.microsoft.com/office/drawing/2014/main" id="{26BA4A13-E841-F4A9-DDC8-54945AED338A}"/>
              </a:ext>
            </a:extLst>
          </p:cNvPr>
          <p:cNvGrpSpPr/>
          <p:nvPr/>
        </p:nvGrpSpPr>
        <p:grpSpPr>
          <a:xfrm>
            <a:off x="1073621" y="3100916"/>
            <a:ext cx="10654358" cy="5505630"/>
            <a:chOff x="1219050" y="3100916"/>
            <a:chExt cx="10654358" cy="5505630"/>
          </a:xfrm>
        </p:grpSpPr>
        <p:cxnSp>
          <p:nvCxnSpPr>
            <p:cNvPr id="128" name="直線コネクタ 127">
              <a:extLst>
                <a:ext uri="{FF2B5EF4-FFF2-40B4-BE49-F238E27FC236}">
                  <a16:creationId xmlns:a16="http://schemas.microsoft.com/office/drawing/2014/main" id="{B8BCCBBA-51CF-9AB3-2377-046604245783}"/>
                </a:ext>
              </a:extLst>
            </p:cNvPr>
            <p:cNvCxnSpPr/>
            <p:nvPr/>
          </p:nvCxnSpPr>
          <p:spPr>
            <a:xfrm flipH="1">
              <a:off x="10577264" y="3423731"/>
              <a:ext cx="0" cy="4860000"/>
            </a:xfrm>
            <a:prstGeom prst="line">
              <a:avLst/>
            </a:prstGeom>
            <a:noFill/>
            <a:ln w="9525" cap="flat" cmpd="sng" algn="ctr">
              <a:solidFill>
                <a:sysClr val="window" lastClr="FFFFFF">
                  <a:lumMod val="50000"/>
                </a:sysClr>
              </a:solidFill>
              <a:prstDash val="sysDash"/>
            </a:ln>
            <a:effectLst/>
          </p:spPr>
        </p:cxnSp>
        <p:cxnSp>
          <p:nvCxnSpPr>
            <p:cNvPr id="129" name="直線コネクタ 128">
              <a:extLst>
                <a:ext uri="{FF2B5EF4-FFF2-40B4-BE49-F238E27FC236}">
                  <a16:creationId xmlns:a16="http://schemas.microsoft.com/office/drawing/2014/main" id="{EFBF8713-6A6A-5EAE-054B-CB3017D28768}"/>
                </a:ext>
              </a:extLst>
            </p:cNvPr>
            <p:cNvCxnSpPr/>
            <p:nvPr/>
          </p:nvCxnSpPr>
          <p:spPr>
            <a:xfrm flipH="1">
              <a:off x="9623615" y="3423731"/>
              <a:ext cx="0" cy="4860000"/>
            </a:xfrm>
            <a:prstGeom prst="line">
              <a:avLst/>
            </a:prstGeom>
            <a:noFill/>
            <a:ln w="9525" cap="flat" cmpd="sng" algn="ctr">
              <a:solidFill>
                <a:sysClr val="window" lastClr="FFFFFF">
                  <a:lumMod val="50000"/>
                </a:sysClr>
              </a:solidFill>
              <a:prstDash val="sysDash"/>
            </a:ln>
            <a:effectLst/>
          </p:spPr>
        </p:cxnSp>
        <p:cxnSp>
          <p:nvCxnSpPr>
            <p:cNvPr id="124" name="直線コネクタ 123">
              <a:extLst>
                <a:ext uri="{FF2B5EF4-FFF2-40B4-BE49-F238E27FC236}">
                  <a16:creationId xmlns:a16="http://schemas.microsoft.com/office/drawing/2014/main" id="{EE383935-F554-0297-D45E-8B16DDD2024F}"/>
                </a:ext>
              </a:extLst>
            </p:cNvPr>
            <p:cNvCxnSpPr/>
            <p:nvPr/>
          </p:nvCxnSpPr>
          <p:spPr>
            <a:xfrm flipH="1">
              <a:off x="3511648" y="3423731"/>
              <a:ext cx="0" cy="4860000"/>
            </a:xfrm>
            <a:prstGeom prst="line">
              <a:avLst/>
            </a:prstGeom>
            <a:noFill/>
            <a:ln w="9525" cap="flat" cmpd="sng" algn="ctr">
              <a:solidFill>
                <a:sysClr val="window" lastClr="FFFFFF">
                  <a:lumMod val="50000"/>
                </a:sysClr>
              </a:solidFill>
              <a:prstDash val="sysDash"/>
            </a:ln>
            <a:effectLst/>
          </p:spPr>
        </p:cxnSp>
        <p:cxnSp>
          <p:nvCxnSpPr>
            <p:cNvPr id="125" name="直線コネクタ 124">
              <a:extLst>
                <a:ext uri="{FF2B5EF4-FFF2-40B4-BE49-F238E27FC236}">
                  <a16:creationId xmlns:a16="http://schemas.microsoft.com/office/drawing/2014/main" id="{313E6F77-B260-1AFD-FD41-3E676A78C805}"/>
                </a:ext>
              </a:extLst>
            </p:cNvPr>
            <p:cNvCxnSpPr/>
            <p:nvPr/>
          </p:nvCxnSpPr>
          <p:spPr>
            <a:xfrm flipH="1">
              <a:off x="4704320" y="3423731"/>
              <a:ext cx="0" cy="4860000"/>
            </a:xfrm>
            <a:prstGeom prst="line">
              <a:avLst/>
            </a:prstGeom>
            <a:noFill/>
            <a:ln w="9525" cap="flat" cmpd="sng" algn="ctr">
              <a:solidFill>
                <a:sysClr val="window" lastClr="FFFFFF">
                  <a:lumMod val="50000"/>
                </a:sysClr>
              </a:solidFill>
              <a:prstDash val="sysDash"/>
            </a:ln>
            <a:effectLst/>
          </p:spPr>
        </p:cxnSp>
        <p:cxnSp>
          <p:nvCxnSpPr>
            <p:cNvPr id="126" name="直線コネクタ 125">
              <a:extLst>
                <a:ext uri="{FF2B5EF4-FFF2-40B4-BE49-F238E27FC236}">
                  <a16:creationId xmlns:a16="http://schemas.microsoft.com/office/drawing/2014/main" id="{DCEF5F48-1CED-D446-B832-9D7DAE3114C9}"/>
                </a:ext>
              </a:extLst>
            </p:cNvPr>
            <p:cNvCxnSpPr/>
            <p:nvPr/>
          </p:nvCxnSpPr>
          <p:spPr>
            <a:xfrm flipH="1">
              <a:off x="2360806" y="3423731"/>
              <a:ext cx="0" cy="4860000"/>
            </a:xfrm>
            <a:prstGeom prst="line">
              <a:avLst/>
            </a:prstGeom>
            <a:noFill/>
            <a:ln w="9525" cap="flat" cmpd="sng" algn="ctr">
              <a:solidFill>
                <a:sysClr val="window" lastClr="FFFFFF">
                  <a:lumMod val="50000"/>
                </a:sysClr>
              </a:solidFill>
              <a:prstDash val="sysDash"/>
            </a:ln>
            <a:effectLst/>
          </p:spPr>
        </p:cxnSp>
        <p:cxnSp>
          <p:nvCxnSpPr>
            <p:cNvPr id="127" name="直線コネクタ 126">
              <a:extLst>
                <a:ext uri="{FF2B5EF4-FFF2-40B4-BE49-F238E27FC236}">
                  <a16:creationId xmlns:a16="http://schemas.microsoft.com/office/drawing/2014/main" id="{6C5403A8-0118-1D73-26FC-82E61241D14F}"/>
                </a:ext>
              </a:extLst>
            </p:cNvPr>
            <p:cNvCxnSpPr/>
            <p:nvPr/>
          </p:nvCxnSpPr>
          <p:spPr>
            <a:xfrm flipH="1">
              <a:off x="1588187" y="3423731"/>
              <a:ext cx="0" cy="4860000"/>
            </a:xfrm>
            <a:prstGeom prst="line">
              <a:avLst/>
            </a:prstGeom>
            <a:noFill/>
            <a:ln w="9525" cap="flat" cmpd="sng" algn="ctr">
              <a:solidFill>
                <a:sysClr val="window" lastClr="FFFFFF">
                  <a:lumMod val="50000"/>
                </a:sysClr>
              </a:solidFill>
              <a:prstDash val="sysDash"/>
            </a:ln>
            <a:effectLst/>
          </p:spPr>
        </p:cxnSp>
        <p:sp>
          <p:nvSpPr>
            <p:cNvPr id="61" name="正方形/長方形 60">
              <a:extLst>
                <a:ext uri="{FF2B5EF4-FFF2-40B4-BE49-F238E27FC236}">
                  <a16:creationId xmlns:a16="http://schemas.microsoft.com/office/drawing/2014/main" id="{B3B62929-A13C-54BF-9CB1-42D0E606F1A1}"/>
                </a:ext>
              </a:extLst>
            </p:cNvPr>
            <p:cNvSpPr/>
            <p:nvPr/>
          </p:nvSpPr>
          <p:spPr bwMode="auto">
            <a:xfrm>
              <a:off x="5884727" y="3100916"/>
              <a:ext cx="316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62" name="直線コネクタ 61">
              <a:extLst>
                <a:ext uri="{FF2B5EF4-FFF2-40B4-BE49-F238E27FC236}">
                  <a16:creationId xmlns:a16="http://schemas.microsoft.com/office/drawing/2014/main" id="{0A931CF1-A915-F939-8B5E-4FA0153FCB3A}"/>
                </a:ext>
              </a:extLst>
            </p:cNvPr>
            <p:cNvCxnSpPr/>
            <p:nvPr/>
          </p:nvCxnSpPr>
          <p:spPr>
            <a:xfrm flipH="1">
              <a:off x="7481017" y="3701174"/>
              <a:ext cx="0" cy="4572000"/>
            </a:xfrm>
            <a:prstGeom prst="line">
              <a:avLst/>
            </a:prstGeom>
            <a:noFill/>
            <a:ln w="9525" cap="flat" cmpd="sng" algn="ctr">
              <a:solidFill>
                <a:sysClr val="window" lastClr="FFFFFF">
                  <a:lumMod val="50000"/>
                </a:sysClr>
              </a:solidFill>
              <a:prstDash val="sysDash"/>
            </a:ln>
            <a:effectLst/>
          </p:spPr>
        </p:cxnSp>
        <p:sp>
          <p:nvSpPr>
            <p:cNvPr id="63" name="正方形/長方形 62">
              <a:extLst>
                <a:ext uri="{FF2B5EF4-FFF2-40B4-BE49-F238E27FC236}">
                  <a16:creationId xmlns:a16="http://schemas.microsoft.com/office/drawing/2014/main" id="{091554EE-99DC-A6A0-FBAE-2502672B93A6}"/>
                </a:ext>
              </a:extLst>
            </p:cNvPr>
            <p:cNvSpPr/>
            <p:nvPr/>
          </p:nvSpPr>
          <p:spPr bwMode="auto">
            <a:xfrm>
              <a:off x="7193017" y="3521174"/>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64" name="直線コネクタ 63">
              <a:extLst>
                <a:ext uri="{FF2B5EF4-FFF2-40B4-BE49-F238E27FC236}">
                  <a16:creationId xmlns:a16="http://schemas.microsoft.com/office/drawing/2014/main" id="{8E2A8A56-950C-3C15-7FF1-E017F603882E}"/>
                </a:ext>
              </a:extLst>
            </p:cNvPr>
            <p:cNvCxnSpPr/>
            <p:nvPr/>
          </p:nvCxnSpPr>
          <p:spPr>
            <a:xfrm flipH="1">
              <a:off x="6172727" y="3701174"/>
              <a:ext cx="0" cy="4572000"/>
            </a:xfrm>
            <a:prstGeom prst="line">
              <a:avLst/>
            </a:prstGeom>
            <a:noFill/>
            <a:ln w="9525" cap="flat" cmpd="sng" algn="ctr">
              <a:solidFill>
                <a:sysClr val="window" lastClr="FFFFFF">
                  <a:lumMod val="50000"/>
                </a:sysClr>
              </a:solidFill>
              <a:prstDash val="sysDash"/>
            </a:ln>
            <a:effectLst/>
          </p:spPr>
        </p:cxnSp>
        <p:sp>
          <p:nvSpPr>
            <p:cNvPr id="65" name="正方形/長方形 64">
              <a:extLst>
                <a:ext uri="{FF2B5EF4-FFF2-40B4-BE49-F238E27FC236}">
                  <a16:creationId xmlns:a16="http://schemas.microsoft.com/office/drawing/2014/main" id="{A236388B-12B2-7482-25B1-B9438CB3B59E}"/>
                </a:ext>
              </a:extLst>
            </p:cNvPr>
            <p:cNvSpPr/>
            <p:nvPr/>
          </p:nvSpPr>
          <p:spPr bwMode="auto">
            <a:xfrm>
              <a:off x="5884727" y="3521174"/>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66" name="直線コネクタ 65">
              <a:extLst>
                <a:ext uri="{FF2B5EF4-FFF2-40B4-BE49-F238E27FC236}">
                  <a16:creationId xmlns:a16="http://schemas.microsoft.com/office/drawing/2014/main" id="{96178921-CF10-470B-D686-64EFBADD9FAB}"/>
                </a:ext>
              </a:extLst>
            </p:cNvPr>
            <p:cNvCxnSpPr/>
            <p:nvPr/>
          </p:nvCxnSpPr>
          <p:spPr>
            <a:xfrm flipH="1">
              <a:off x="8747077" y="3701174"/>
              <a:ext cx="0" cy="4572000"/>
            </a:xfrm>
            <a:prstGeom prst="line">
              <a:avLst/>
            </a:prstGeom>
            <a:noFill/>
            <a:ln w="9525" cap="flat" cmpd="sng" algn="ctr">
              <a:solidFill>
                <a:sysClr val="window" lastClr="FFFFFF">
                  <a:lumMod val="50000"/>
                </a:sysClr>
              </a:solidFill>
              <a:prstDash val="sysDash"/>
            </a:ln>
            <a:effectLst/>
          </p:spPr>
        </p:cxnSp>
        <p:sp>
          <p:nvSpPr>
            <p:cNvPr id="67" name="正方形/長方形 66">
              <a:extLst>
                <a:ext uri="{FF2B5EF4-FFF2-40B4-BE49-F238E27FC236}">
                  <a16:creationId xmlns:a16="http://schemas.microsoft.com/office/drawing/2014/main" id="{7B910B18-A58C-7B92-7742-AE555165478F}"/>
                </a:ext>
              </a:extLst>
            </p:cNvPr>
            <p:cNvSpPr/>
            <p:nvPr/>
          </p:nvSpPr>
          <p:spPr bwMode="auto">
            <a:xfrm>
              <a:off x="8459077" y="3521174"/>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68" name="直線コネクタ 67">
              <a:extLst>
                <a:ext uri="{FF2B5EF4-FFF2-40B4-BE49-F238E27FC236}">
                  <a16:creationId xmlns:a16="http://schemas.microsoft.com/office/drawing/2014/main" id="{8F6400C9-7269-52D0-D8D3-7908FCE24BFA}"/>
                </a:ext>
              </a:extLst>
            </p:cNvPr>
            <p:cNvCxnSpPr/>
            <p:nvPr/>
          </p:nvCxnSpPr>
          <p:spPr>
            <a:xfrm flipH="1">
              <a:off x="8124244" y="3701174"/>
              <a:ext cx="0" cy="4572000"/>
            </a:xfrm>
            <a:prstGeom prst="line">
              <a:avLst/>
            </a:prstGeom>
            <a:noFill/>
            <a:ln w="9525" cap="flat" cmpd="sng" algn="ctr">
              <a:solidFill>
                <a:sysClr val="window" lastClr="FFFFFF">
                  <a:lumMod val="50000"/>
                </a:sysClr>
              </a:solidFill>
              <a:prstDash val="sysDash"/>
            </a:ln>
            <a:effectLst/>
          </p:spPr>
        </p:cxnSp>
        <p:sp>
          <p:nvSpPr>
            <p:cNvPr id="69" name="正方形/長方形 68">
              <a:extLst>
                <a:ext uri="{FF2B5EF4-FFF2-40B4-BE49-F238E27FC236}">
                  <a16:creationId xmlns:a16="http://schemas.microsoft.com/office/drawing/2014/main" id="{E9B15E1B-B51D-89BC-AEFA-7DB420EF74B6}"/>
                </a:ext>
              </a:extLst>
            </p:cNvPr>
            <p:cNvSpPr/>
            <p:nvPr/>
          </p:nvSpPr>
          <p:spPr bwMode="auto">
            <a:xfrm>
              <a:off x="7836244" y="3521174"/>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70" name="正方形/長方形 69">
              <a:extLst>
                <a:ext uri="{FF2B5EF4-FFF2-40B4-BE49-F238E27FC236}">
                  <a16:creationId xmlns:a16="http://schemas.microsoft.com/office/drawing/2014/main" id="{1D1E82D5-97A5-D0A9-0486-B648F8AB42A4}"/>
                </a:ext>
              </a:extLst>
            </p:cNvPr>
            <p:cNvSpPr/>
            <p:nvPr/>
          </p:nvSpPr>
          <p:spPr bwMode="auto">
            <a:xfrm>
              <a:off x="3004327" y="3100916"/>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Frontier</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FUTURE</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297DE489-4AFC-0D5C-99DC-F082F088AA61}"/>
                </a:ext>
              </a:extLst>
            </p:cNvPr>
            <p:cNvSpPr txBox="1"/>
            <p:nvPr/>
          </p:nvSpPr>
          <p:spPr>
            <a:xfrm>
              <a:off x="3669976" y="4301879"/>
              <a:ext cx="1215076"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72" name="直線矢印コネクタ 71">
              <a:extLst>
                <a:ext uri="{FF2B5EF4-FFF2-40B4-BE49-F238E27FC236}">
                  <a16:creationId xmlns:a16="http://schemas.microsoft.com/office/drawing/2014/main" id="{97584BCD-271A-8887-8C0D-5C152E3EFB6B}"/>
                </a:ext>
              </a:extLst>
            </p:cNvPr>
            <p:cNvCxnSpPr>
              <a:cxnSpLocks/>
            </p:cNvCxnSpPr>
            <p:nvPr/>
          </p:nvCxnSpPr>
          <p:spPr>
            <a:xfrm>
              <a:off x="3511648" y="4485180"/>
              <a:ext cx="2664000" cy="0"/>
            </a:xfrm>
            <a:prstGeom prst="straightConnector1">
              <a:avLst/>
            </a:prstGeom>
            <a:noFill/>
            <a:ln w="9525" cap="flat" cmpd="sng" algn="ctr">
              <a:solidFill>
                <a:sysClr val="windowText" lastClr="000000"/>
              </a:solidFill>
              <a:prstDash val="solid"/>
              <a:tailEnd type="triangle"/>
            </a:ln>
            <a:effectLst/>
          </p:spPr>
        </p:cxnSp>
        <p:cxnSp>
          <p:nvCxnSpPr>
            <p:cNvPr id="73" name="直線矢印コネクタ 72">
              <a:extLst>
                <a:ext uri="{FF2B5EF4-FFF2-40B4-BE49-F238E27FC236}">
                  <a16:creationId xmlns:a16="http://schemas.microsoft.com/office/drawing/2014/main" id="{490DC1F9-5D29-989A-A82E-411D7806C506}"/>
                </a:ext>
              </a:extLst>
            </p:cNvPr>
            <p:cNvCxnSpPr>
              <a:cxnSpLocks/>
            </p:cNvCxnSpPr>
            <p:nvPr/>
          </p:nvCxnSpPr>
          <p:spPr>
            <a:xfrm>
              <a:off x="6172727" y="4485180"/>
              <a:ext cx="1296000" cy="0"/>
            </a:xfrm>
            <a:prstGeom prst="straightConnector1">
              <a:avLst/>
            </a:prstGeom>
            <a:noFill/>
            <a:ln w="9525" cap="flat" cmpd="sng" algn="ctr">
              <a:solidFill>
                <a:sysClr val="windowText" lastClr="000000"/>
              </a:solidFill>
              <a:prstDash val="solid"/>
              <a:tailEnd type="triangle"/>
            </a:ln>
            <a:effectLst/>
          </p:spPr>
        </p:cxnSp>
        <p:sp>
          <p:nvSpPr>
            <p:cNvPr id="74" name="テキスト ボックス 73">
              <a:extLst>
                <a:ext uri="{FF2B5EF4-FFF2-40B4-BE49-F238E27FC236}">
                  <a16:creationId xmlns:a16="http://schemas.microsoft.com/office/drawing/2014/main" id="{46388068-288E-E405-9D75-17FB5CAAC7C8}"/>
                </a:ext>
              </a:extLst>
            </p:cNvPr>
            <p:cNvSpPr txBox="1"/>
            <p:nvPr/>
          </p:nvSpPr>
          <p:spPr>
            <a:xfrm>
              <a:off x="4939622" y="5088315"/>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75" name="直線矢印コネクタ 74">
              <a:extLst>
                <a:ext uri="{FF2B5EF4-FFF2-40B4-BE49-F238E27FC236}">
                  <a16:creationId xmlns:a16="http://schemas.microsoft.com/office/drawing/2014/main" id="{B61656C9-AFFB-466D-8C02-06F237D392C1}"/>
                </a:ext>
              </a:extLst>
            </p:cNvPr>
            <p:cNvCxnSpPr>
              <a:cxnSpLocks/>
            </p:cNvCxnSpPr>
            <p:nvPr/>
          </p:nvCxnSpPr>
          <p:spPr>
            <a:xfrm>
              <a:off x="6172726" y="5450672"/>
              <a:ext cx="8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76" name="直線矢印コネクタ 75">
              <a:extLst>
                <a:ext uri="{FF2B5EF4-FFF2-40B4-BE49-F238E27FC236}">
                  <a16:creationId xmlns:a16="http://schemas.microsoft.com/office/drawing/2014/main" id="{9E224FAB-8177-F8AF-2D6C-9599FEBC9D88}"/>
                </a:ext>
              </a:extLst>
            </p:cNvPr>
            <p:cNvCxnSpPr>
              <a:cxnSpLocks/>
            </p:cNvCxnSpPr>
            <p:nvPr/>
          </p:nvCxnSpPr>
          <p:spPr>
            <a:xfrm>
              <a:off x="4692054" y="5450672"/>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77" name="テキスト ボックス 76">
              <a:extLst>
                <a:ext uri="{FF2B5EF4-FFF2-40B4-BE49-F238E27FC236}">
                  <a16:creationId xmlns:a16="http://schemas.microsoft.com/office/drawing/2014/main" id="{7D7989C0-F909-DF97-7A3A-0BD49DE8C99B}"/>
                </a:ext>
              </a:extLst>
            </p:cNvPr>
            <p:cNvSpPr txBox="1"/>
            <p:nvPr/>
          </p:nvSpPr>
          <p:spPr>
            <a:xfrm>
              <a:off x="4939622" y="5599092"/>
              <a:ext cx="20839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78" name="直線矢印コネクタ 77">
              <a:extLst>
                <a:ext uri="{FF2B5EF4-FFF2-40B4-BE49-F238E27FC236}">
                  <a16:creationId xmlns:a16="http://schemas.microsoft.com/office/drawing/2014/main" id="{BEA0D73A-730B-37A5-B88A-AABE1145FC3C}"/>
                </a:ext>
              </a:extLst>
            </p:cNvPr>
            <p:cNvCxnSpPr>
              <a:cxnSpLocks/>
            </p:cNvCxnSpPr>
            <p:nvPr/>
          </p:nvCxnSpPr>
          <p:spPr>
            <a:xfrm>
              <a:off x="6172726" y="5808395"/>
              <a:ext cx="864000" cy="0"/>
            </a:xfrm>
            <a:prstGeom prst="straightConnector1">
              <a:avLst/>
            </a:prstGeom>
            <a:noFill/>
            <a:ln w="9525" cap="flat" cmpd="sng" algn="ctr">
              <a:solidFill>
                <a:sysClr val="windowText" lastClr="000000"/>
              </a:solidFill>
              <a:prstDash val="solid"/>
              <a:headEnd type="none"/>
              <a:tailEnd type="triangle"/>
            </a:ln>
            <a:effectLst/>
          </p:spPr>
        </p:cxnSp>
        <p:cxnSp>
          <p:nvCxnSpPr>
            <p:cNvPr id="79" name="直線矢印コネクタ 78">
              <a:extLst>
                <a:ext uri="{FF2B5EF4-FFF2-40B4-BE49-F238E27FC236}">
                  <a16:creationId xmlns:a16="http://schemas.microsoft.com/office/drawing/2014/main" id="{8F6DD300-2708-5F44-B4BC-346695B58C0A}"/>
                </a:ext>
              </a:extLst>
            </p:cNvPr>
            <p:cNvCxnSpPr>
              <a:cxnSpLocks/>
            </p:cNvCxnSpPr>
            <p:nvPr/>
          </p:nvCxnSpPr>
          <p:spPr>
            <a:xfrm>
              <a:off x="4692054" y="5808395"/>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80" name="正方形/長方形 79">
              <a:extLst>
                <a:ext uri="{FF2B5EF4-FFF2-40B4-BE49-F238E27FC236}">
                  <a16:creationId xmlns:a16="http://schemas.microsoft.com/office/drawing/2014/main" id="{6C654DD0-BFC7-F7A5-2E3A-4B8432A72FBB}"/>
                </a:ext>
              </a:extLst>
            </p:cNvPr>
            <p:cNvSpPr/>
            <p:nvPr/>
          </p:nvSpPr>
          <p:spPr bwMode="auto">
            <a:xfrm>
              <a:off x="10110093" y="3100916"/>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p>
          </p:txBody>
        </p:sp>
        <p:sp>
          <p:nvSpPr>
            <p:cNvPr id="96" name="正方形/長方形 95">
              <a:extLst>
                <a:ext uri="{FF2B5EF4-FFF2-40B4-BE49-F238E27FC236}">
                  <a16:creationId xmlns:a16="http://schemas.microsoft.com/office/drawing/2014/main" id="{AAA0D53D-7177-D76F-E9F2-4167E2168E27}"/>
                </a:ext>
              </a:extLst>
            </p:cNvPr>
            <p:cNvSpPr/>
            <p:nvPr/>
          </p:nvSpPr>
          <p:spPr bwMode="auto">
            <a:xfrm>
              <a:off x="1991669" y="3100916"/>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sp>
          <p:nvSpPr>
            <p:cNvPr id="97" name="テキスト ボックス 96">
              <a:extLst>
                <a:ext uri="{FF2B5EF4-FFF2-40B4-BE49-F238E27FC236}">
                  <a16:creationId xmlns:a16="http://schemas.microsoft.com/office/drawing/2014/main" id="{21E296DC-7787-E4EC-43FA-4DF921767F8A}"/>
                </a:ext>
              </a:extLst>
            </p:cNvPr>
            <p:cNvSpPr txBox="1"/>
            <p:nvPr/>
          </p:nvSpPr>
          <p:spPr>
            <a:xfrm>
              <a:off x="3669976" y="3783170"/>
              <a:ext cx="154850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光設備構築検討依頼</a:t>
              </a: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(NGN)</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98" name="直線矢印コネクタ 97">
              <a:extLst>
                <a:ext uri="{FF2B5EF4-FFF2-40B4-BE49-F238E27FC236}">
                  <a16:creationId xmlns:a16="http://schemas.microsoft.com/office/drawing/2014/main" id="{1EF88E2D-F95E-D13B-2F56-4D17DD33BEAD}"/>
                </a:ext>
              </a:extLst>
            </p:cNvPr>
            <p:cNvCxnSpPr>
              <a:cxnSpLocks/>
            </p:cNvCxnSpPr>
            <p:nvPr/>
          </p:nvCxnSpPr>
          <p:spPr>
            <a:xfrm>
              <a:off x="3511648" y="3966471"/>
              <a:ext cx="2664000" cy="0"/>
            </a:xfrm>
            <a:prstGeom prst="straightConnector1">
              <a:avLst/>
            </a:prstGeom>
            <a:noFill/>
            <a:ln w="9525" cap="flat" cmpd="sng" algn="ctr">
              <a:solidFill>
                <a:sysClr val="windowText" lastClr="000000"/>
              </a:solidFill>
              <a:prstDash val="solid"/>
              <a:tailEnd type="triangle"/>
            </a:ln>
            <a:effectLst/>
          </p:spPr>
        </p:cxnSp>
        <p:cxnSp>
          <p:nvCxnSpPr>
            <p:cNvPr id="99" name="直線矢印コネクタ 98">
              <a:extLst>
                <a:ext uri="{FF2B5EF4-FFF2-40B4-BE49-F238E27FC236}">
                  <a16:creationId xmlns:a16="http://schemas.microsoft.com/office/drawing/2014/main" id="{DDE540A9-FCB5-779B-CE9D-953BE83FA4E1}"/>
                </a:ext>
              </a:extLst>
            </p:cNvPr>
            <p:cNvCxnSpPr>
              <a:cxnSpLocks/>
            </p:cNvCxnSpPr>
            <p:nvPr/>
          </p:nvCxnSpPr>
          <p:spPr>
            <a:xfrm>
              <a:off x="6172727" y="3966471"/>
              <a:ext cx="1296000" cy="0"/>
            </a:xfrm>
            <a:prstGeom prst="straightConnector1">
              <a:avLst/>
            </a:prstGeom>
            <a:noFill/>
            <a:ln w="9525" cap="flat" cmpd="sng" algn="ctr">
              <a:solidFill>
                <a:sysClr val="windowText" lastClr="000000"/>
              </a:solidFill>
              <a:prstDash val="solid"/>
              <a:tailEnd type="triangle"/>
            </a:ln>
            <a:effectLst/>
          </p:spPr>
        </p:cxnSp>
        <p:sp>
          <p:nvSpPr>
            <p:cNvPr id="100" name="テキスト ボックス 99">
              <a:extLst>
                <a:ext uri="{FF2B5EF4-FFF2-40B4-BE49-F238E27FC236}">
                  <a16:creationId xmlns:a16="http://schemas.microsoft.com/office/drawing/2014/main" id="{2852ADC7-86FB-FEFA-2660-82F106BD3A43}"/>
                </a:ext>
              </a:extLst>
            </p:cNvPr>
            <p:cNvSpPr txBox="1"/>
            <p:nvPr/>
          </p:nvSpPr>
          <p:spPr>
            <a:xfrm>
              <a:off x="3669976" y="4049919"/>
              <a:ext cx="179536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詳細情報照会（２次納期回答）</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01" name="直線矢印コネクタ 100">
              <a:extLst>
                <a:ext uri="{FF2B5EF4-FFF2-40B4-BE49-F238E27FC236}">
                  <a16:creationId xmlns:a16="http://schemas.microsoft.com/office/drawing/2014/main" id="{25F72BEF-9405-B823-BCC4-A615376B519A}"/>
                </a:ext>
              </a:extLst>
            </p:cNvPr>
            <p:cNvCxnSpPr>
              <a:cxnSpLocks/>
            </p:cNvCxnSpPr>
            <p:nvPr/>
          </p:nvCxnSpPr>
          <p:spPr>
            <a:xfrm>
              <a:off x="3511648" y="4233220"/>
              <a:ext cx="26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02" name="直線矢印コネクタ 101">
              <a:extLst>
                <a:ext uri="{FF2B5EF4-FFF2-40B4-BE49-F238E27FC236}">
                  <a16:creationId xmlns:a16="http://schemas.microsoft.com/office/drawing/2014/main" id="{E03E14E3-E091-1571-ADEA-2BE3118EEC2B}"/>
                </a:ext>
              </a:extLst>
            </p:cNvPr>
            <p:cNvCxnSpPr>
              <a:cxnSpLocks/>
            </p:cNvCxnSpPr>
            <p:nvPr/>
          </p:nvCxnSpPr>
          <p:spPr>
            <a:xfrm>
              <a:off x="6172727" y="4233220"/>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103" name="テキスト ボックス 102">
              <a:extLst>
                <a:ext uri="{FF2B5EF4-FFF2-40B4-BE49-F238E27FC236}">
                  <a16:creationId xmlns:a16="http://schemas.microsoft.com/office/drawing/2014/main" id="{587AF72C-94E0-FB71-7C10-8A6669E7CE41}"/>
                </a:ext>
              </a:extLst>
            </p:cNvPr>
            <p:cNvSpPr txBox="1"/>
            <p:nvPr/>
          </p:nvSpPr>
          <p:spPr>
            <a:xfrm>
              <a:off x="4916755" y="5955294"/>
              <a:ext cx="1827423" cy="33855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04" name="直線矢印コネクタ 103">
              <a:extLst>
                <a:ext uri="{FF2B5EF4-FFF2-40B4-BE49-F238E27FC236}">
                  <a16:creationId xmlns:a16="http://schemas.microsoft.com/office/drawing/2014/main" id="{1560407A-19CF-AF7F-BAB0-2ACC97144AA9}"/>
                </a:ext>
              </a:extLst>
            </p:cNvPr>
            <p:cNvCxnSpPr>
              <a:cxnSpLocks/>
            </p:cNvCxnSpPr>
            <p:nvPr/>
          </p:nvCxnSpPr>
          <p:spPr>
            <a:xfrm>
              <a:off x="6172726" y="6315334"/>
              <a:ext cx="864000" cy="0"/>
            </a:xfrm>
            <a:prstGeom prst="straightConnector1">
              <a:avLst/>
            </a:prstGeom>
            <a:noFill/>
            <a:ln w="9525" cap="flat" cmpd="sng" algn="ctr">
              <a:solidFill>
                <a:sysClr val="windowText" lastClr="000000"/>
              </a:solidFill>
              <a:prstDash val="solid"/>
              <a:headEnd type="triangle"/>
              <a:tailEnd type="none"/>
            </a:ln>
            <a:effectLst/>
          </p:spPr>
        </p:cxnSp>
        <p:cxnSp>
          <p:nvCxnSpPr>
            <p:cNvPr id="105" name="直線矢印コネクタ 104">
              <a:extLst>
                <a:ext uri="{FF2B5EF4-FFF2-40B4-BE49-F238E27FC236}">
                  <a16:creationId xmlns:a16="http://schemas.microsoft.com/office/drawing/2014/main" id="{99C016E1-7A9A-85CB-7040-B974D8D850C1}"/>
                </a:ext>
              </a:extLst>
            </p:cNvPr>
            <p:cNvCxnSpPr>
              <a:cxnSpLocks/>
            </p:cNvCxnSpPr>
            <p:nvPr/>
          </p:nvCxnSpPr>
          <p:spPr>
            <a:xfrm>
              <a:off x="4692054" y="6315334"/>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106" name="正方形/長方形 105">
              <a:extLst>
                <a:ext uri="{FF2B5EF4-FFF2-40B4-BE49-F238E27FC236}">
                  <a16:creationId xmlns:a16="http://schemas.microsoft.com/office/drawing/2014/main" id="{E1C9D8E3-7C7C-777E-0946-8D76F55B7E6F}"/>
                </a:ext>
              </a:extLst>
            </p:cNvPr>
            <p:cNvSpPr/>
            <p:nvPr/>
          </p:nvSpPr>
          <p:spPr bwMode="auto">
            <a:xfrm>
              <a:off x="9156444" y="3100916"/>
              <a:ext cx="90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光ＳＯ支援</a:t>
              </a:r>
            </a:p>
          </p:txBody>
        </p:sp>
        <p:sp>
          <p:nvSpPr>
            <p:cNvPr id="107" name="角丸四角形 68">
              <a:extLst>
                <a:ext uri="{FF2B5EF4-FFF2-40B4-BE49-F238E27FC236}">
                  <a16:creationId xmlns:a16="http://schemas.microsoft.com/office/drawing/2014/main" id="{29FE01D1-EAE8-18F4-9705-D9F178CBE1E0}"/>
                </a:ext>
              </a:extLst>
            </p:cNvPr>
            <p:cNvSpPr/>
            <p:nvPr/>
          </p:nvSpPr>
          <p:spPr bwMode="auto">
            <a:xfrm>
              <a:off x="7035252" y="4622084"/>
              <a:ext cx="972000" cy="252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所内ＳＯ工事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結果</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08" name="角丸四角形 68">
              <a:extLst>
                <a:ext uri="{FF2B5EF4-FFF2-40B4-BE49-F238E27FC236}">
                  <a16:creationId xmlns:a16="http://schemas.microsoft.com/office/drawing/2014/main" id="{FFCAA7E7-B134-9CC2-6963-15C6414AAF27}"/>
                </a:ext>
              </a:extLst>
            </p:cNvPr>
            <p:cNvSpPr/>
            <p:nvPr/>
          </p:nvSpPr>
          <p:spPr bwMode="auto">
            <a:xfrm>
              <a:off x="7099862" y="5316299"/>
              <a:ext cx="864000" cy="684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09" name="角丸四角形 68">
              <a:extLst>
                <a:ext uri="{FF2B5EF4-FFF2-40B4-BE49-F238E27FC236}">
                  <a16:creationId xmlns:a16="http://schemas.microsoft.com/office/drawing/2014/main" id="{4159A887-B9D6-9648-BFF8-89BE2607F094}"/>
                </a:ext>
              </a:extLst>
            </p:cNvPr>
            <p:cNvSpPr/>
            <p:nvPr/>
          </p:nvSpPr>
          <p:spPr bwMode="auto">
            <a:xfrm>
              <a:off x="7099862" y="6213660"/>
              <a:ext cx="864000" cy="75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番ポ工事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10" name="正方形/長方形 109">
              <a:extLst>
                <a:ext uri="{FF2B5EF4-FFF2-40B4-BE49-F238E27FC236}">
                  <a16:creationId xmlns:a16="http://schemas.microsoft.com/office/drawing/2014/main" id="{B8B399C8-CDFC-0323-05A8-C51AE220143C}"/>
                </a:ext>
              </a:extLst>
            </p:cNvPr>
            <p:cNvSpPr/>
            <p:nvPr/>
          </p:nvSpPr>
          <p:spPr bwMode="auto">
            <a:xfrm>
              <a:off x="1219050" y="3100916"/>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番ポ</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111" name="直線矢印コネクタ 110">
              <a:extLst>
                <a:ext uri="{FF2B5EF4-FFF2-40B4-BE49-F238E27FC236}">
                  <a16:creationId xmlns:a16="http://schemas.microsoft.com/office/drawing/2014/main" id="{EC21CCB1-7078-5DC2-407E-A52253D75D30}"/>
                </a:ext>
              </a:extLst>
            </p:cNvPr>
            <p:cNvCxnSpPr>
              <a:cxnSpLocks/>
            </p:cNvCxnSpPr>
            <p:nvPr/>
          </p:nvCxnSpPr>
          <p:spPr>
            <a:xfrm>
              <a:off x="1575921" y="3828175"/>
              <a:ext cx="1908000" cy="0"/>
            </a:xfrm>
            <a:prstGeom prst="straightConnector1">
              <a:avLst/>
            </a:prstGeom>
            <a:noFill/>
            <a:ln w="9525" cap="flat" cmpd="sng" algn="ctr">
              <a:solidFill>
                <a:sysClr val="windowText" lastClr="000000"/>
              </a:solidFill>
              <a:prstDash val="solid"/>
              <a:headEnd type="triangle"/>
              <a:tailEnd type="none"/>
            </a:ln>
            <a:effectLst/>
          </p:spPr>
        </p:cxnSp>
        <p:sp>
          <p:nvSpPr>
            <p:cNvPr id="112" name="テキスト ボックス 111">
              <a:extLst>
                <a:ext uri="{FF2B5EF4-FFF2-40B4-BE49-F238E27FC236}">
                  <a16:creationId xmlns:a16="http://schemas.microsoft.com/office/drawing/2014/main" id="{34061E07-4371-7AF7-4916-A9A88A8EEBD2}"/>
                </a:ext>
              </a:extLst>
            </p:cNvPr>
            <p:cNvSpPr txBox="1"/>
            <p:nvPr/>
          </p:nvSpPr>
          <p:spPr>
            <a:xfrm>
              <a:off x="2695512" y="3648155"/>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3" name="正方形/長方形 112">
              <a:extLst>
                <a:ext uri="{FF2B5EF4-FFF2-40B4-BE49-F238E27FC236}">
                  <a16:creationId xmlns:a16="http://schemas.microsoft.com/office/drawing/2014/main" id="{2046D23B-2249-05B8-0328-D0ED257D033C}"/>
                </a:ext>
              </a:extLst>
            </p:cNvPr>
            <p:cNvSpPr/>
            <p:nvPr/>
          </p:nvSpPr>
          <p:spPr bwMode="auto">
            <a:xfrm>
              <a:off x="4196999" y="3100916"/>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sp>
          <p:nvSpPr>
            <p:cNvPr id="114" name="線吹き出し 1 (枠付き) 207">
              <a:extLst>
                <a:ext uri="{FF2B5EF4-FFF2-40B4-BE49-F238E27FC236}">
                  <a16:creationId xmlns:a16="http://schemas.microsoft.com/office/drawing/2014/main" id="{F9EF37FA-9399-395A-12E1-C8A9B78AE2B9}"/>
                </a:ext>
              </a:extLst>
            </p:cNvPr>
            <p:cNvSpPr/>
            <p:nvPr/>
          </p:nvSpPr>
          <p:spPr bwMode="auto">
            <a:xfrm>
              <a:off x="8345015" y="6888832"/>
              <a:ext cx="3528393" cy="1717714"/>
            </a:xfrm>
            <a:prstGeom prst="borderCallout1">
              <a:avLst>
                <a:gd name="adj1" fmla="val 50014"/>
                <a:gd name="adj2" fmla="val -171"/>
                <a:gd name="adj3" fmla="val 20838"/>
                <a:gd name="adj4" fmla="val -11341"/>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rPr>
                <a:t>・</a:t>
              </a:r>
              <a:r>
                <a:rPr kumimoji="0" lang="en-US" altLang="ja-JP" sz="1000" b="0" i="0" u="none" strike="noStrike" kern="0" cap="none" spc="0" normalizeH="0" baseline="0" noProof="0" dirty="0">
                  <a:ln>
                    <a:noFill/>
                  </a:ln>
                  <a:solidFill>
                    <a:srgbClr val="0000FF"/>
                  </a:solidFill>
                  <a:effectLst/>
                  <a:uLnTx/>
                  <a:uFillTx/>
                  <a:latin typeface="Meiryo UI"/>
                  <a:ea typeface="Meiryo UI"/>
                </a:rPr>
                <a:t>BB-CASTAR</a:t>
              </a:r>
              <a:r>
                <a:rPr kumimoji="0" lang="ja-JP" altLang="en-US" sz="1000" b="0" i="0" u="none" strike="noStrike" kern="0" cap="none" spc="0" normalizeH="0" baseline="0" noProof="0" dirty="0">
                  <a:ln>
                    <a:noFill/>
                  </a:ln>
                  <a:solidFill>
                    <a:srgbClr val="0000FF"/>
                  </a:solidFill>
                  <a:effectLst/>
                  <a:uLnTx/>
                  <a:uFillTx/>
                  <a:latin typeface="Meiryo UI"/>
                  <a:ea typeface="Meiryo UI"/>
                </a:rPr>
                <a:t>から事業者情報が流通されず、番ポ工事が全件完了したことの判断ができないため、ステータス自動更新の対象外となる。</a:t>
              </a:r>
              <a:r>
                <a:rPr kumimoji="1" lang="ja-JP" altLang="en-US" sz="1000" b="0" i="0" baseline="0" dirty="0">
                  <a:solidFill>
                    <a:srgbClr val="0000FF"/>
                  </a:solidFill>
                  <a:latin typeface="Meiryo UI" panose="020B0604030504040204" pitchFamily="50" charset="-128"/>
                  <a:ea typeface="Meiryo UI" panose="020B0604030504040204" pitchFamily="50" charset="-128"/>
                </a:rPr>
                <a:t>ステータス手動更新時のワーニングについて、</a:t>
              </a:r>
              <a:r>
                <a:rPr lang="ja-JP" altLang="en-US" sz="1000" dirty="0">
                  <a:solidFill>
                    <a:srgbClr val="0000FF"/>
                  </a:solidFill>
                  <a:latin typeface="Meiryo UI" panose="020B0604030504040204" pitchFamily="50" charset="-128"/>
                  <a:ea typeface="Meiryo UI" panose="020B0604030504040204" pitchFamily="50" charset="-128"/>
                </a:rPr>
                <a:t>既存のワーニング表示条件に該当する場合は表示するが、追加のワーニング表示条件の場合は</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双方向番ポ開始前に申し込まれた片方向番ポとして登録されたオーダであることを</a:t>
              </a:r>
              <a:r>
                <a:rPr kumimoji="1" lang="en-US" altLang="ja-JP" sz="1000" b="0" i="0" baseline="0" dirty="0">
                  <a:solidFill>
                    <a:srgbClr val="0000FF"/>
                  </a:solidFill>
                  <a:latin typeface="+mn-ea"/>
                  <a:ea typeface="+mn-ea"/>
                </a:rPr>
                <a:t>BB-CASTAR</a:t>
              </a:r>
              <a:r>
                <a:rPr kumimoji="1" lang="ja-JP" altLang="en-US" sz="1000" b="0" i="0" baseline="0" dirty="0">
                  <a:solidFill>
                    <a:srgbClr val="0000FF"/>
                  </a:solidFill>
                  <a:latin typeface="+mn-ea"/>
                  <a:ea typeface="+mn-ea"/>
                </a:rPr>
                <a:t>から流通する</a:t>
              </a:r>
              <a:r>
                <a:rPr kumimoji="1" lang="en-US" altLang="ja-JP" sz="1000" b="0" i="0" baseline="0" dirty="0">
                  <a:solidFill>
                    <a:srgbClr val="0000FF"/>
                  </a:solidFill>
                  <a:latin typeface="+mn-ea"/>
                  <a:ea typeface="+mn-ea"/>
                </a:rPr>
                <a:t>BB-CASTAR</a:t>
              </a:r>
              <a:r>
                <a:rPr kumimoji="1" lang="ja-JP" altLang="en-US" sz="1000" b="0" i="0" baseline="0" dirty="0">
                  <a:solidFill>
                    <a:srgbClr val="0000FF"/>
                  </a:solidFill>
                  <a:latin typeface="+mn-ea"/>
                  <a:ea typeface="+mn-ea"/>
                </a:rPr>
                <a:t>処理結果コードで判別可能なため</a:t>
              </a:r>
              <a:r>
                <a:rPr kumimoji="1" lang="ja-JP" altLang="en-US" sz="1000" b="0" i="0" baseline="0" dirty="0">
                  <a:solidFill>
                    <a:srgbClr val="0000FF"/>
                  </a:solidFill>
                  <a:latin typeface="Meiryo UI" panose="020B0604030504040204" pitchFamily="50" charset="-128"/>
                  <a:ea typeface="Meiryo UI" panose="020B0604030504040204" pitchFamily="50" charset="-128"/>
                </a:rPr>
                <a:t>表示しない</a:t>
              </a:r>
              <a:endParaRPr kumimoji="1" lang="en-US" altLang="ja-JP" sz="1000" b="0" i="0" baseline="0" dirty="0">
                <a:solidFill>
                  <a:srgbClr val="0000FF"/>
                </a:solidFill>
                <a:latin typeface="Meiryo UI" panose="020B0604030504040204" pitchFamily="50" charset="-128"/>
                <a:ea typeface="Meiryo UI" panose="020B0604030504040204" pitchFamily="50" charset="-128"/>
              </a:endParaRPr>
            </a:p>
            <a:p>
              <a:pPr marL="0" marR="0" lvl="0" indent="0" algn="l" defTabSz="649288"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ステータス自動更新条件、手動更新時のワーニング表示条件は</a:t>
              </a:r>
              <a:r>
                <a:rPr kumimoji="0" lang="en-US" altLang="ja-JP" sz="1000" b="0" i="0" u="none" strike="noStrike" kern="0" cap="none" spc="0" normalizeH="0" baseline="0" noProof="0" dirty="0">
                  <a:ln>
                    <a:noFill/>
                  </a:ln>
                  <a:solidFill>
                    <a:srgbClr val="0000FF"/>
                  </a:solidFill>
                  <a:effectLst/>
                  <a:uLnTx/>
                  <a:uFillTx/>
                  <a:latin typeface="Meiryo UI"/>
                  <a:ea typeface="Meiryo UI"/>
                </a:rPr>
                <a:t>PTN3</a:t>
              </a:r>
              <a:r>
                <a:rPr kumimoji="0" lang="ja-JP" altLang="en-US" sz="1000" b="0" i="0" u="none" strike="noStrike" kern="0" cap="none" spc="0" normalizeH="0" baseline="0" noProof="0" dirty="0">
                  <a:ln>
                    <a:noFill/>
                  </a:ln>
                  <a:solidFill>
                    <a:srgbClr val="0000FF"/>
                  </a:solidFill>
                  <a:effectLst/>
                  <a:uLnTx/>
                  <a:uFillTx/>
                  <a:latin typeface="Meiryo UI"/>
                  <a:ea typeface="Meiryo UI"/>
                </a:rPr>
                <a:t>に記載</a:t>
              </a:r>
            </a:p>
          </p:txBody>
        </p:sp>
        <p:sp>
          <p:nvSpPr>
            <p:cNvPr id="115" name="線吹き出し 1 (枠付き) 207">
              <a:extLst>
                <a:ext uri="{FF2B5EF4-FFF2-40B4-BE49-F238E27FC236}">
                  <a16:creationId xmlns:a16="http://schemas.microsoft.com/office/drawing/2014/main" id="{2639438A-C9C9-C3E4-1F7E-76DF04198CD8}"/>
                </a:ext>
              </a:extLst>
            </p:cNvPr>
            <p:cNvSpPr/>
            <p:nvPr/>
          </p:nvSpPr>
          <p:spPr bwMode="auto">
            <a:xfrm>
              <a:off x="1249212" y="4613211"/>
              <a:ext cx="2160000" cy="900000"/>
            </a:xfrm>
            <a:prstGeom prst="borderCallout1">
              <a:avLst>
                <a:gd name="adj1" fmla="val 52667"/>
                <a:gd name="adj2" fmla="val 100691"/>
                <a:gd name="adj3" fmla="val -13586"/>
                <a:gd name="adj4" fmla="val 138411"/>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番ポ申込先が番ポシステムのため、オーダ流通システムにオーダ情報が存在せず、</a:t>
              </a: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（番ポ工事：事業者情報）の流通対象外となることを記事欄で通知する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116" name="直線矢印コネクタ 115">
              <a:extLst>
                <a:ext uri="{FF2B5EF4-FFF2-40B4-BE49-F238E27FC236}">
                  <a16:creationId xmlns:a16="http://schemas.microsoft.com/office/drawing/2014/main" id="{E8B89CAC-51D4-2599-3D90-9E1664F31405}"/>
                </a:ext>
              </a:extLst>
            </p:cNvPr>
            <p:cNvCxnSpPr>
              <a:cxnSpLocks/>
            </p:cNvCxnSpPr>
            <p:nvPr/>
          </p:nvCxnSpPr>
          <p:spPr>
            <a:xfrm>
              <a:off x="8018530" y="4700507"/>
              <a:ext cx="1605085" cy="0"/>
            </a:xfrm>
            <a:prstGeom prst="straightConnector1">
              <a:avLst/>
            </a:prstGeom>
            <a:noFill/>
            <a:ln w="9525" cap="flat" cmpd="sng" algn="ctr">
              <a:solidFill>
                <a:sysClr val="windowText" lastClr="000000"/>
              </a:solidFill>
              <a:prstDash val="solid"/>
              <a:headEnd type="triangle"/>
              <a:tailEnd type="none"/>
            </a:ln>
            <a:effectLst/>
          </p:spPr>
        </p:cxnSp>
        <p:sp>
          <p:nvSpPr>
            <p:cNvPr id="117" name="テキスト ボックス 116">
              <a:extLst>
                <a:ext uri="{FF2B5EF4-FFF2-40B4-BE49-F238E27FC236}">
                  <a16:creationId xmlns:a16="http://schemas.microsoft.com/office/drawing/2014/main" id="{546756BC-7410-6AF9-F869-6AD733707621}"/>
                </a:ext>
              </a:extLst>
            </p:cNvPr>
            <p:cNvSpPr txBox="1"/>
            <p:nvPr/>
          </p:nvSpPr>
          <p:spPr>
            <a:xfrm>
              <a:off x="8347912" y="4500773"/>
              <a:ext cx="897682"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ＤＩＹ工事完了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8" name="テキスト ボックス 117">
              <a:extLst>
                <a:ext uri="{FF2B5EF4-FFF2-40B4-BE49-F238E27FC236}">
                  <a16:creationId xmlns:a16="http://schemas.microsoft.com/office/drawing/2014/main" id="{EB0EF179-1200-FDD6-E9DC-07A2F0256AA5}"/>
                </a:ext>
              </a:extLst>
            </p:cNvPr>
            <p:cNvSpPr txBox="1"/>
            <p:nvPr/>
          </p:nvSpPr>
          <p:spPr>
            <a:xfrm>
              <a:off x="4725231" y="6573480"/>
              <a:ext cx="1771319" cy="321691"/>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（番ポ工事）（工事結果情報）</a:t>
              </a:r>
            </a:p>
          </p:txBody>
        </p:sp>
        <p:cxnSp>
          <p:nvCxnSpPr>
            <p:cNvPr id="119" name="直線矢印コネクタ 118">
              <a:extLst>
                <a:ext uri="{FF2B5EF4-FFF2-40B4-BE49-F238E27FC236}">
                  <a16:creationId xmlns:a16="http://schemas.microsoft.com/office/drawing/2014/main" id="{C31DFC39-DE94-C5FD-0D58-F3DA2740D769}"/>
                </a:ext>
              </a:extLst>
            </p:cNvPr>
            <p:cNvCxnSpPr>
              <a:cxnSpLocks/>
            </p:cNvCxnSpPr>
            <p:nvPr/>
          </p:nvCxnSpPr>
          <p:spPr>
            <a:xfrm>
              <a:off x="6172726" y="6946187"/>
              <a:ext cx="864000" cy="0"/>
            </a:xfrm>
            <a:prstGeom prst="straightConnector1">
              <a:avLst/>
            </a:prstGeom>
            <a:noFill/>
            <a:ln w="9525" cap="flat" cmpd="sng" algn="ctr">
              <a:solidFill>
                <a:sysClr val="windowText" lastClr="000000"/>
              </a:solidFill>
              <a:prstDash val="solid"/>
              <a:headEnd type="none"/>
              <a:tailEnd type="triangle"/>
            </a:ln>
            <a:effectLst/>
          </p:spPr>
        </p:cxnSp>
        <p:cxnSp>
          <p:nvCxnSpPr>
            <p:cNvPr id="120" name="直線矢印コネクタ 119">
              <a:extLst>
                <a:ext uri="{FF2B5EF4-FFF2-40B4-BE49-F238E27FC236}">
                  <a16:creationId xmlns:a16="http://schemas.microsoft.com/office/drawing/2014/main" id="{2E5EC442-8CEF-604A-AF73-6B5A4ACB3127}"/>
                </a:ext>
              </a:extLst>
            </p:cNvPr>
            <p:cNvCxnSpPr>
              <a:cxnSpLocks/>
            </p:cNvCxnSpPr>
            <p:nvPr/>
          </p:nvCxnSpPr>
          <p:spPr>
            <a:xfrm>
              <a:off x="4692054" y="6946187"/>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122" name="線吹き出し 1 (枠付き) 207">
              <a:extLst>
                <a:ext uri="{FF2B5EF4-FFF2-40B4-BE49-F238E27FC236}">
                  <a16:creationId xmlns:a16="http://schemas.microsoft.com/office/drawing/2014/main" id="{B1CBF5C9-994C-D705-695F-0F5A834124DF}"/>
                </a:ext>
              </a:extLst>
            </p:cNvPr>
            <p:cNvSpPr/>
            <p:nvPr/>
          </p:nvSpPr>
          <p:spPr bwMode="auto">
            <a:xfrm>
              <a:off x="1259437" y="3963220"/>
              <a:ext cx="2160000" cy="540000"/>
            </a:xfrm>
            <a:prstGeom prst="borderCallout1">
              <a:avLst>
                <a:gd name="adj1" fmla="val 510"/>
                <a:gd name="adj2" fmla="val 48069"/>
                <a:gd name="adj3" fmla="val -20157"/>
                <a:gd name="adj4" fmla="val 56831"/>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a:r>
                <a:rPr lang="ja-JP" altLang="en-US" sz="1000" dirty="0">
                  <a:latin typeface="Meiryo UI"/>
                  <a:ea typeface="Meiryo UI"/>
                  <a:cs typeface="メイリオ" panose="020B0604030504040204" pitchFamily="50" charset="-128"/>
                </a:rPr>
                <a:t>双方向番ポ開始前に申し込まれた片方向番ポは、既存と同様に番ポシステムへ番ポ申込する</a:t>
              </a:r>
              <a:endParaRPr lang="en-US" altLang="ja-JP" sz="1000" dirty="0">
                <a:latin typeface="Meiryo UI"/>
                <a:ea typeface="Meiryo UI"/>
                <a:cs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6747EAE1-7F8B-F22D-F0D5-676C2D2C5CEC}"/>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17" name="テキスト ボックス 16">
            <a:extLst>
              <a:ext uri="{FF2B5EF4-FFF2-40B4-BE49-F238E27FC236}">
                <a16:creationId xmlns:a16="http://schemas.microsoft.com/office/drawing/2014/main" id="{D0984843-1664-2327-F7DC-DE2BF2988D4F}"/>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spTree>
    <p:extLst>
      <p:ext uri="{BB962C8B-B14F-4D97-AF65-F5344CB8AC3E}">
        <p14:creationId xmlns:p14="http://schemas.microsoft.com/office/powerpoint/2010/main" val="15465938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全体概要（システム全体処理方式（７／８））</a:t>
            </a:r>
          </a:p>
          <a:p>
            <a:pPr lvl="0"/>
            <a:r>
              <a:rPr lang="ja-JP" altLang="en-US" dirty="0"/>
              <a:t>　</a:t>
            </a:r>
            <a:r>
              <a:rPr lang="en-US" altLang="ja-JP" sz="1050" dirty="0">
                <a:solidFill>
                  <a:srgbClr val="000000"/>
                </a:solidFill>
                <a:latin typeface="+mn-lt"/>
                <a:ea typeface="+mn-ea"/>
              </a:rPr>
              <a:t> PSTN</a:t>
            </a:r>
            <a:r>
              <a:rPr lang="ja-JP" altLang="en-US" sz="1050" dirty="0">
                <a:solidFill>
                  <a:srgbClr val="000000"/>
                </a:solidFill>
                <a:latin typeface="+mn-lt"/>
                <a:ea typeface="+mn-ea"/>
              </a:rPr>
              <a:t>ネイティブ番号帯の番ポオーダを</a:t>
            </a:r>
            <a:r>
              <a:rPr lang="en-US" altLang="ja-JP" sz="1050" dirty="0">
                <a:solidFill>
                  <a:srgbClr val="000000"/>
                </a:solidFill>
                <a:latin typeface="+mn-lt"/>
                <a:ea typeface="+mn-ea"/>
              </a:rPr>
              <a:t>CUSTOM</a:t>
            </a:r>
            <a:r>
              <a:rPr lang="ja-JP" altLang="en-US" sz="1050" dirty="0">
                <a:solidFill>
                  <a:srgbClr val="000000"/>
                </a:solidFill>
                <a:latin typeface="+mn-lt"/>
                <a:ea typeface="+mn-ea"/>
              </a:rPr>
              <a:t>から受領し、オーダ流通システムへ番ポ申込する場合のシーケンスを以下に示す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dirty="0">
                <a:solidFill>
                  <a:srgbClr val="000000"/>
                </a:solidFill>
                <a:latin typeface="+mn-lt"/>
                <a:ea typeface="+mn-ea"/>
              </a:rPr>
              <a:t>【</a:t>
            </a:r>
            <a:r>
              <a:rPr lang="ja-JP" altLang="en-US" dirty="0">
                <a:solidFill>
                  <a:srgbClr val="000000"/>
                </a:solidFill>
                <a:latin typeface="+mn-lt"/>
                <a:ea typeface="+mn-ea"/>
              </a:rPr>
              <a:t>オ</a:t>
            </a:r>
            <a:r>
              <a:rPr lang="en-US" altLang="ja-JP" dirty="0">
                <a:solidFill>
                  <a:srgbClr val="000000"/>
                </a:solidFill>
                <a:latin typeface="+mn-lt"/>
                <a:ea typeface="+mn-ea"/>
              </a:rPr>
              <a:t>】</a:t>
            </a:r>
            <a:r>
              <a:rPr lang="ja-JP" altLang="en-US" sz="1050" dirty="0">
                <a:solidFill>
                  <a:srgbClr val="000000"/>
                </a:solidFill>
                <a:latin typeface="+mn-lt"/>
                <a:ea typeface="+mn-ea"/>
              </a:rPr>
              <a:t>メタル電話のポートインー</a:t>
            </a:r>
            <a:r>
              <a:rPr kumimoji="1" lang="en-US" altLang="ja-JP" sz="1050" dirty="0">
                <a:latin typeface="+mn-ea"/>
                <a:ea typeface="+mn-ea"/>
              </a:rPr>
              <a:t>IF</a:t>
            </a:r>
            <a:r>
              <a:rPr kumimoji="1" lang="ja-JP" altLang="en-US" sz="1050" dirty="0">
                <a:latin typeface="+mn-ea"/>
                <a:ea typeface="+mn-ea"/>
              </a:rPr>
              <a:t>対応　</a:t>
            </a:r>
            <a:r>
              <a:rPr lang="ja-JP" altLang="en-US" sz="1050" dirty="0">
                <a:solidFill>
                  <a:srgbClr val="000000"/>
                </a:solidFill>
                <a:latin typeface="+mn-lt"/>
                <a:ea typeface="+mn-ea"/>
              </a:rPr>
              <a:t>（</a:t>
            </a:r>
            <a:r>
              <a:rPr lang="en-US" altLang="ja-JP" sz="1050" dirty="0">
                <a:solidFill>
                  <a:srgbClr val="000000"/>
                </a:solidFill>
                <a:latin typeface="+mn-lt"/>
                <a:ea typeface="+mn-ea"/>
              </a:rPr>
              <a:t>Ⅰ</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PTN5</a:t>
            </a:r>
            <a:r>
              <a:rPr lang="ja-JP" altLang="en-US" sz="1050" dirty="0">
                <a:solidFill>
                  <a:srgbClr val="000000"/>
                </a:solidFill>
                <a:latin typeface="+mn-lt"/>
                <a:ea typeface="+mn-ea"/>
              </a:rPr>
              <a:t>：オーダ流通システムへ番ポ申込）</a:t>
            </a:r>
            <a:endParaRPr lang="en-US" altLang="ja-JP" sz="1050" dirty="0">
              <a:solidFill>
                <a:srgbClr val="000000"/>
              </a:solidFill>
              <a:latin typeface="+mn-lt"/>
              <a:ea typeface="+mn-ea"/>
            </a:endParaRPr>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01.1-28</a:t>
            </a:r>
          </a:p>
        </p:txBody>
      </p:sp>
      <p:sp>
        <p:nvSpPr>
          <p:cNvPr id="2" name="テキスト ボックス 1">
            <a:extLst>
              <a:ext uri="{FF2B5EF4-FFF2-40B4-BE49-F238E27FC236}">
                <a16:creationId xmlns:a16="http://schemas.microsoft.com/office/drawing/2014/main" id="{7D08E56C-F864-CCA5-76D5-6C1258F4DD09}"/>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統合</a:t>
            </a:r>
            <a:r>
              <a:rPr lang="en-US" altLang="ja-JP" sz="1050" dirty="0">
                <a:solidFill>
                  <a:srgbClr val="000000"/>
                </a:solidFill>
                <a:latin typeface="+mn-ea"/>
                <a:ea typeface="+mn-ea"/>
              </a:rPr>
              <a:t>HHC</a:t>
            </a:r>
            <a:endParaRPr lang="zh-TW" altLang="en-US" sz="1050" dirty="0">
              <a:solidFill>
                <a:srgbClr val="000000"/>
              </a:solidFill>
              <a:latin typeface="+mn-ea"/>
              <a:ea typeface="+mn-ea"/>
            </a:endParaRPr>
          </a:p>
        </p:txBody>
      </p:sp>
      <p:sp>
        <p:nvSpPr>
          <p:cNvPr id="3" name="テキスト ボックス 2">
            <a:extLst>
              <a:ext uri="{FF2B5EF4-FFF2-40B4-BE49-F238E27FC236}">
                <a16:creationId xmlns:a16="http://schemas.microsoft.com/office/drawing/2014/main" id="{037F80E4-151E-6EBF-0344-D08E0D6A4C7E}"/>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4" name="テキスト ボックス 3">
            <a:extLst>
              <a:ext uri="{FF2B5EF4-FFF2-40B4-BE49-F238E27FC236}">
                <a16:creationId xmlns:a16="http://schemas.microsoft.com/office/drawing/2014/main" id="{D2DB2984-D473-0E66-28BF-9E4A7899668F}"/>
              </a:ext>
            </a:extLst>
          </p:cNvPr>
          <p:cNvSpPr txBox="1"/>
          <p:nvPr/>
        </p:nvSpPr>
        <p:spPr>
          <a:xfrm>
            <a:off x="8749147"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6" name="グループ化 5">
            <a:extLst>
              <a:ext uri="{FF2B5EF4-FFF2-40B4-BE49-F238E27FC236}">
                <a16:creationId xmlns:a16="http://schemas.microsoft.com/office/drawing/2014/main" id="{64C6AD9F-8CEF-6522-3E73-CC4E584C985C}"/>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F415404F-2AC3-B619-CEC2-BED2C1F1EF75}"/>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8A530771-3AB7-7663-BA55-B5C2E2583506}"/>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444FF134-D01A-32B4-E4F8-215ABA5DECE5}"/>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E54B2D61-082D-8471-BA35-684276BDFF21}"/>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D6DA51C6-AB83-B257-D92C-F09D367E0B76}"/>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C8BC99FC-40CD-5830-1B3C-BADF582D221F}"/>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DFF862E7-CC4B-2102-52DF-742F55596240}"/>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44B0C225-4999-69BE-F4E8-EDE7AC4E323F}"/>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4C2E2E73-2F00-6923-CE6C-BBFF9003B1FA}"/>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grpSp>
        <p:nvGrpSpPr>
          <p:cNvPr id="16" name="グループ化 15">
            <a:extLst>
              <a:ext uri="{FF2B5EF4-FFF2-40B4-BE49-F238E27FC236}">
                <a16:creationId xmlns:a16="http://schemas.microsoft.com/office/drawing/2014/main" id="{DC1FD7B6-3349-8441-BCC8-D5E73EDCF3CC}"/>
              </a:ext>
            </a:extLst>
          </p:cNvPr>
          <p:cNvGrpSpPr/>
          <p:nvPr/>
        </p:nvGrpSpPr>
        <p:grpSpPr>
          <a:xfrm>
            <a:off x="1155901" y="2421532"/>
            <a:ext cx="10052661" cy="6401434"/>
            <a:chOff x="1134784" y="2871760"/>
            <a:chExt cx="10052661" cy="6401434"/>
          </a:xfrm>
        </p:grpSpPr>
        <p:sp>
          <p:nvSpPr>
            <p:cNvPr id="104" name="正方形/長方形 103">
              <a:extLst>
                <a:ext uri="{FF2B5EF4-FFF2-40B4-BE49-F238E27FC236}">
                  <a16:creationId xmlns:a16="http://schemas.microsoft.com/office/drawing/2014/main" id="{31E081CC-F8B8-F7ED-4170-C27729CA3B42}"/>
                </a:ext>
              </a:extLst>
            </p:cNvPr>
            <p:cNvSpPr/>
            <p:nvPr/>
          </p:nvSpPr>
          <p:spPr bwMode="auto">
            <a:xfrm>
              <a:off x="2924654" y="2871760"/>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メタル</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HMI</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CUSTOM</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CUSTOM</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ミニコン</a:t>
              </a:r>
            </a:p>
          </p:txBody>
        </p:sp>
        <p:cxnSp>
          <p:nvCxnSpPr>
            <p:cNvPr id="105" name="直線コネクタ 104">
              <a:extLst>
                <a:ext uri="{FF2B5EF4-FFF2-40B4-BE49-F238E27FC236}">
                  <a16:creationId xmlns:a16="http://schemas.microsoft.com/office/drawing/2014/main" id="{93B482E3-2EA7-775A-DDC1-1841888AB323}"/>
                </a:ext>
              </a:extLst>
            </p:cNvPr>
            <p:cNvCxnSpPr/>
            <p:nvPr/>
          </p:nvCxnSpPr>
          <p:spPr>
            <a:xfrm flipH="1">
              <a:off x="3419709" y="3194574"/>
              <a:ext cx="0" cy="4860000"/>
            </a:xfrm>
            <a:prstGeom prst="line">
              <a:avLst/>
            </a:prstGeom>
            <a:noFill/>
            <a:ln w="9525" cap="flat" cmpd="sng" algn="ctr">
              <a:solidFill>
                <a:sysClr val="window" lastClr="FFFFFF">
                  <a:lumMod val="50000"/>
                </a:sysClr>
              </a:solidFill>
              <a:prstDash val="sysDash"/>
            </a:ln>
            <a:effectLst/>
          </p:spPr>
        </p:cxnSp>
        <p:cxnSp>
          <p:nvCxnSpPr>
            <p:cNvPr id="106" name="直線コネクタ 105">
              <a:extLst>
                <a:ext uri="{FF2B5EF4-FFF2-40B4-BE49-F238E27FC236}">
                  <a16:creationId xmlns:a16="http://schemas.microsoft.com/office/drawing/2014/main" id="{2B972A1D-6D16-35DD-87F2-E940227FB22A}"/>
                </a:ext>
              </a:extLst>
            </p:cNvPr>
            <p:cNvCxnSpPr/>
            <p:nvPr/>
          </p:nvCxnSpPr>
          <p:spPr>
            <a:xfrm flipH="1">
              <a:off x="4612381" y="3194574"/>
              <a:ext cx="0" cy="4860000"/>
            </a:xfrm>
            <a:prstGeom prst="line">
              <a:avLst/>
            </a:prstGeom>
            <a:noFill/>
            <a:ln w="9525" cap="flat" cmpd="sng" algn="ctr">
              <a:solidFill>
                <a:sysClr val="window" lastClr="FFFFFF">
                  <a:lumMod val="50000"/>
                </a:sysClr>
              </a:solidFill>
              <a:prstDash val="sysDash"/>
            </a:ln>
            <a:effectLst/>
          </p:spPr>
        </p:cxnSp>
        <p:sp>
          <p:nvSpPr>
            <p:cNvPr id="107" name="正方形/長方形 106">
              <a:extLst>
                <a:ext uri="{FF2B5EF4-FFF2-40B4-BE49-F238E27FC236}">
                  <a16:creationId xmlns:a16="http://schemas.microsoft.com/office/drawing/2014/main" id="{6492355C-D7CB-DDB6-FB68-6E49169CC74A}"/>
                </a:ext>
              </a:extLst>
            </p:cNvPr>
            <p:cNvSpPr/>
            <p:nvPr/>
          </p:nvSpPr>
          <p:spPr bwMode="auto">
            <a:xfrm>
              <a:off x="1911996" y="2871760"/>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108" name="直線コネクタ 107">
              <a:extLst>
                <a:ext uri="{FF2B5EF4-FFF2-40B4-BE49-F238E27FC236}">
                  <a16:creationId xmlns:a16="http://schemas.microsoft.com/office/drawing/2014/main" id="{F571EC42-5E09-8760-B30C-A4C46377B497}"/>
                </a:ext>
              </a:extLst>
            </p:cNvPr>
            <p:cNvCxnSpPr/>
            <p:nvPr/>
          </p:nvCxnSpPr>
          <p:spPr>
            <a:xfrm flipH="1">
              <a:off x="2268867" y="3194574"/>
              <a:ext cx="0" cy="4860000"/>
            </a:xfrm>
            <a:prstGeom prst="line">
              <a:avLst/>
            </a:prstGeom>
            <a:noFill/>
            <a:ln w="9525" cap="flat" cmpd="sng" algn="ctr">
              <a:solidFill>
                <a:sysClr val="window" lastClr="FFFFFF">
                  <a:lumMod val="50000"/>
                </a:sysClr>
              </a:solidFill>
              <a:prstDash val="sysDash"/>
            </a:ln>
            <a:effectLst/>
          </p:spPr>
        </p:cxnSp>
        <p:cxnSp>
          <p:nvCxnSpPr>
            <p:cNvPr id="109" name="直線矢印コネクタ 108">
              <a:extLst>
                <a:ext uri="{FF2B5EF4-FFF2-40B4-BE49-F238E27FC236}">
                  <a16:creationId xmlns:a16="http://schemas.microsoft.com/office/drawing/2014/main" id="{4E04CF5B-DE83-9221-5444-547438291990}"/>
                </a:ext>
              </a:extLst>
            </p:cNvPr>
            <p:cNvCxnSpPr>
              <a:cxnSpLocks/>
            </p:cNvCxnSpPr>
            <p:nvPr/>
          </p:nvCxnSpPr>
          <p:spPr>
            <a:xfrm>
              <a:off x="2267829" y="3599019"/>
              <a:ext cx="1152000" cy="0"/>
            </a:xfrm>
            <a:prstGeom prst="straightConnector1">
              <a:avLst/>
            </a:prstGeom>
            <a:noFill/>
            <a:ln w="9525" cap="flat" cmpd="sng" algn="ctr">
              <a:solidFill>
                <a:sysClr val="windowText" lastClr="000000"/>
              </a:solidFill>
              <a:prstDash val="solid"/>
              <a:headEnd type="triangle"/>
              <a:tailEnd type="none"/>
            </a:ln>
            <a:effectLst/>
          </p:spPr>
        </p:cxnSp>
        <p:sp>
          <p:nvSpPr>
            <p:cNvPr id="110" name="テキスト ボックス 109">
              <a:extLst>
                <a:ext uri="{FF2B5EF4-FFF2-40B4-BE49-F238E27FC236}">
                  <a16:creationId xmlns:a16="http://schemas.microsoft.com/office/drawing/2014/main" id="{0707BA51-61FC-4DEC-026D-9023FE000262}"/>
                </a:ext>
              </a:extLst>
            </p:cNvPr>
            <p:cNvSpPr txBox="1"/>
            <p:nvPr/>
          </p:nvSpPr>
          <p:spPr>
            <a:xfrm>
              <a:off x="2615839" y="3418999"/>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33B6314D-6B8A-A561-4EDF-4DD75A8A33AE}"/>
                </a:ext>
              </a:extLst>
            </p:cNvPr>
            <p:cNvSpPr txBox="1"/>
            <p:nvPr/>
          </p:nvSpPr>
          <p:spPr>
            <a:xfrm>
              <a:off x="3744920" y="3554014"/>
              <a:ext cx="1205458"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（分配情報）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2" name="直線矢印コネクタ 111">
              <a:extLst>
                <a:ext uri="{FF2B5EF4-FFF2-40B4-BE49-F238E27FC236}">
                  <a16:creationId xmlns:a16="http://schemas.microsoft.com/office/drawing/2014/main" id="{F69AA7F4-AED3-7D11-ABD5-6A06C0985299}"/>
                </a:ext>
              </a:extLst>
            </p:cNvPr>
            <p:cNvCxnSpPr>
              <a:cxnSpLocks/>
            </p:cNvCxnSpPr>
            <p:nvPr/>
          </p:nvCxnSpPr>
          <p:spPr>
            <a:xfrm>
              <a:off x="3431975" y="3737315"/>
              <a:ext cx="4032000" cy="0"/>
            </a:xfrm>
            <a:prstGeom prst="straightConnector1">
              <a:avLst/>
            </a:prstGeom>
            <a:noFill/>
            <a:ln w="9525" cap="flat" cmpd="sng" algn="ctr">
              <a:solidFill>
                <a:sysClr val="windowText" lastClr="000000"/>
              </a:solidFill>
              <a:prstDash val="solid"/>
              <a:tailEnd type="triangle"/>
            </a:ln>
            <a:effectLst/>
          </p:spPr>
        </p:cxnSp>
        <p:cxnSp>
          <p:nvCxnSpPr>
            <p:cNvPr id="113" name="直線矢印コネクタ 112">
              <a:extLst>
                <a:ext uri="{FF2B5EF4-FFF2-40B4-BE49-F238E27FC236}">
                  <a16:creationId xmlns:a16="http://schemas.microsoft.com/office/drawing/2014/main" id="{D14F9F02-AC24-8D8C-74EA-9FFA4093198E}"/>
                </a:ext>
              </a:extLst>
            </p:cNvPr>
            <p:cNvCxnSpPr>
              <a:cxnSpLocks/>
            </p:cNvCxnSpPr>
            <p:nvPr/>
          </p:nvCxnSpPr>
          <p:spPr>
            <a:xfrm>
              <a:off x="7460689" y="3737315"/>
              <a:ext cx="648000" cy="0"/>
            </a:xfrm>
            <a:prstGeom prst="straightConnector1">
              <a:avLst/>
            </a:prstGeom>
            <a:noFill/>
            <a:ln w="9525" cap="flat" cmpd="sng" algn="ctr">
              <a:solidFill>
                <a:sysClr val="windowText" lastClr="000000"/>
              </a:solidFill>
              <a:prstDash val="solid"/>
              <a:tailEnd type="triangle"/>
            </a:ln>
            <a:effectLst/>
          </p:spPr>
        </p:cxnSp>
        <p:cxnSp>
          <p:nvCxnSpPr>
            <p:cNvPr id="114" name="カギ線コネクタ 20">
              <a:extLst>
                <a:ext uri="{FF2B5EF4-FFF2-40B4-BE49-F238E27FC236}">
                  <a16:creationId xmlns:a16="http://schemas.microsoft.com/office/drawing/2014/main" id="{2B7986C8-046D-152A-94F9-10638F0F69A4}"/>
                </a:ext>
              </a:extLst>
            </p:cNvPr>
            <p:cNvCxnSpPr/>
            <p:nvPr/>
          </p:nvCxnSpPr>
          <p:spPr bwMode="auto">
            <a:xfrm>
              <a:off x="7450634" y="3737315"/>
              <a:ext cx="1980000" cy="131734"/>
            </a:xfrm>
            <a:prstGeom prst="bentConnector3">
              <a:avLst>
                <a:gd name="adj1" fmla="val 354"/>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a:extLst>
                <a:ext uri="{FF2B5EF4-FFF2-40B4-BE49-F238E27FC236}">
                  <a16:creationId xmlns:a16="http://schemas.microsoft.com/office/drawing/2014/main" id="{813A812D-E834-4735-0D8A-DFA5EB0260A6}"/>
                </a:ext>
              </a:extLst>
            </p:cNvPr>
            <p:cNvCxnSpPr>
              <a:cxnSpLocks/>
            </p:cNvCxnSpPr>
            <p:nvPr/>
          </p:nvCxnSpPr>
          <p:spPr>
            <a:xfrm>
              <a:off x="7460689" y="4184084"/>
              <a:ext cx="1944000" cy="0"/>
            </a:xfrm>
            <a:prstGeom prst="straightConnector1">
              <a:avLst/>
            </a:prstGeom>
            <a:noFill/>
            <a:ln w="9525" cap="flat" cmpd="sng" algn="ctr">
              <a:solidFill>
                <a:sysClr val="windowText" lastClr="000000"/>
              </a:solidFill>
              <a:prstDash val="solid"/>
              <a:headEnd type="triangle"/>
              <a:tailEnd type="none"/>
            </a:ln>
            <a:effectLst/>
          </p:spPr>
        </p:cxnSp>
        <p:sp>
          <p:nvSpPr>
            <p:cNvPr id="116" name="テキスト ボックス 115">
              <a:extLst>
                <a:ext uri="{FF2B5EF4-FFF2-40B4-BE49-F238E27FC236}">
                  <a16:creationId xmlns:a16="http://schemas.microsoft.com/office/drawing/2014/main" id="{5DD2644E-F5FB-4CC3-DB77-5223EC1AF94E}"/>
                </a:ext>
              </a:extLst>
            </p:cNvPr>
            <p:cNvSpPr txBox="1"/>
            <p:nvPr/>
          </p:nvSpPr>
          <p:spPr>
            <a:xfrm>
              <a:off x="7763012" y="3969802"/>
              <a:ext cx="1282402"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工事順序一括登録要求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7" name="カギ線コネクタ 79">
              <a:extLst>
                <a:ext uri="{FF2B5EF4-FFF2-40B4-BE49-F238E27FC236}">
                  <a16:creationId xmlns:a16="http://schemas.microsoft.com/office/drawing/2014/main" id="{44B1B3A3-F30D-9857-3E9F-A512B9542C28}"/>
                </a:ext>
              </a:extLst>
            </p:cNvPr>
            <p:cNvCxnSpPr/>
            <p:nvPr/>
          </p:nvCxnSpPr>
          <p:spPr bwMode="auto">
            <a:xfrm>
              <a:off x="7450634" y="4209490"/>
              <a:ext cx="627429" cy="146016"/>
            </a:xfrm>
            <a:prstGeom prst="bentConnector3">
              <a:avLst>
                <a:gd name="adj1" fmla="val 206"/>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a:extLst>
                <a:ext uri="{FF2B5EF4-FFF2-40B4-BE49-F238E27FC236}">
                  <a16:creationId xmlns:a16="http://schemas.microsoft.com/office/drawing/2014/main" id="{DE7B2AFC-D6C0-1BF3-8DD8-7FECE5CFB8D6}"/>
                </a:ext>
              </a:extLst>
            </p:cNvPr>
            <p:cNvCxnSpPr>
              <a:cxnSpLocks/>
            </p:cNvCxnSpPr>
            <p:nvPr/>
          </p:nvCxnSpPr>
          <p:spPr>
            <a:xfrm>
              <a:off x="3424306" y="4679139"/>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119" name="テキスト ボックス 118">
              <a:extLst>
                <a:ext uri="{FF2B5EF4-FFF2-40B4-BE49-F238E27FC236}">
                  <a16:creationId xmlns:a16="http://schemas.microsoft.com/office/drawing/2014/main" id="{84603A18-0716-4FDB-8B47-A3F2B82C1265}"/>
                </a:ext>
              </a:extLst>
            </p:cNvPr>
            <p:cNvSpPr txBox="1"/>
            <p:nvPr/>
          </p:nvSpPr>
          <p:spPr>
            <a:xfrm>
              <a:off x="3744920" y="4499119"/>
              <a:ext cx="692497"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受信要求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0" name="正方形/長方形 119">
              <a:extLst>
                <a:ext uri="{FF2B5EF4-FFF2-40B4-BE49-F238E27FC236}">
                  <a16:creationId xmlns:a16="http://schemas.microsoft.com/office/drawing/2014/main" id="{81585525-291C-0943-63B7-20FF3E36EBEB}"/>
                </a:ext>
              </a:extLst>
            </p:cNvPr>
            <p:cNvSpPr/>
            <p:nvPr/>
          </p:nvSpPr>
          <p:spPr bwMode="auto">
            <a:xfrm>
              <a:off x="5805054" y="2871760"/>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21" name="直線コネクタ 120">
              <a:extLst>
                <a:ext uri="{FF2B5EF4-FFF2-40B4-BE49-F238E27FC236}">
                  <a16:creationId xmlns:a16="http://schemas.microsoft.com/office/drawing/2014/main" id="{61AE8232-5F23-434D-6A3D-893083684133}"/>
                </a:ext>
              </a:extLst>
            </p:cNvPr>
            <p:cNvCxnSpPr/>
            <p:nvPr/>
          </p:nvCxnSpPr>
          <p:spPr>
            <a:xfrm flipH="1">
              <a:off x="6813054" y="3472018"/>
              <a:ext cx="0" cy="4572000"/>
            </a:xfrm>
            <a:prstGeom prst="line">
              <a:avLst/>
            </a:prstGeom>
            <a:noFill/>
            <a:ln w="9525" cap="flat" cmpd="sng" algn="ctr">
              <a:solidFill>
                <a:sysClr val="window" lastClr="FFFFFF">
                  <a:lumMod val="50000"/>
                </a:sysClr>
              </a:solidFill>
              <a:prstDash val="sysDash"/>
            </a:ln>
            <a:effectLst/>
          </p:spPr>
        </p:cxnSp>
        <p:sp>
          <p:nvSpPr>
            <p:cNvPr id="122" name="正方形/長方形 121">
              <a:extLst>
                <a:ext uri="{FF2B5EF4-FFF2-40B4-BE49-F238E27FC236}">
                  <a16:creationId xmlns:a16="http://schemas.microsoft.com/office/drawing/2014/main" id="{07EEA91E-4715-597F-718B-CDE4E814181B}"/>
                </a:ext>
              </a:extLst>
            </p:cNvPr>
            <p:cNvSpPr/>
            <p:nvPr/>
          </p:nvSpPr>
          <p:spPr bwMode="auto">
            <a:xfrm>
              <a:off x="6525054" y="329201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123" name="直線コネクタ 122">
              <a:extLst>
                <a:ext uri="{FF2B5EF4-FFF2-40B4-BE49-F238E27FC236}">
                  <a16:creationId xmlns:a16="http://schemas.microsoft.com/office/drawing/2014/main" id="{95879CD5-DCF6-0CF6-440B-9C37BED24AEB}"/>
                </a:ext>
              </a:extLst>
            </p:cNvPr>
            <p:cNvCxnSpPr/>
            <p:nvPr/>
          </p:nvCxnSpPr>
          <p:spPr>
            <a:xfrm flipH="1">
              <a:off x="6093054" y="3472018"/>
              <a:ext cx="0" cy="4572000"/>
            </a:xfrm>
            <a:prstGeom prst="line">
              <a:avLst/>
            </a:prstGeom>
            <a:noFill/>
            <a:ln w="9525" cap="flat" cmpd="sng" algn="ctr">
              <a:solidFill>
                <a:sysClr val="window" lastClr="FFFFFF">
                  <a:lumMod val="50000"/>
                </a:sysClr>
              </a:solidFill>
              <a:prstDash val="sysDash"/>
            </a:ln>
            <a:effectLst/>
          </p:spPr>
        </p:cxnSp>
        <p:sp>
          <p:nvSpPr>
            <p:cNvPr id="124" name="正方形/長方形 123">
              <a:extLst>
                <a:ext uri="{FF2B5EF4-FFF2-40B4-BE49-F238E27FC236}">
                  <a16:creationId xmlns:a16="http://schemas.microsoft.com/office/drawing/2014/main" id="{2DB18F9C-D401-66FE-FF3C-AB07FB8CF080}"/>
                </a:ext>
              </a:extLst>
            </p:cNvPr>
            <p:cNvSpPr/>
            <p:nvPr/>
          </p:nvSpPr>
          <p:spPr bwMode="auto">
            <a:xfrm>
              <a:off x="5805054" y="329201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125" name="直線コネクタ 124">
              <a:extLst>
                <a:ext uri="{FF2B5EF4-FFF2-40B4-BE49-F238E27FC236}">
                  <a16:creationId xmlns:a16="http://schemas.microsoft.com/office/drawing/2014/main" id="{4CA83ADD-4F73-59AA-9354-F3D135320F99}"/>
                </a:ext>
              </a:extLst>
            </p:cNvPr>
            <p:cNvCxnSpPr/>
            <p:nvPr/>
          </p:nvCxnSpPr>
          <p:spPr>
            <a:xfrm flipH="1">
              <a:off x="8109053" y="3472018"/>
              <a:ext cx="0" cy="4572000"/>
            </a:xfrm>
            <a:prstGeom prst="line">
              <a:avLst/>
            </a:prstGeom>
            <a:noFill/>
            <a:ln w="9525" cap="flat" cmpd="sng" algn="ctr">
              <a:solidFill>
                <a:sysClr val="window" lastClr="FFFFFF">
                  <a:lumMod val="50000"/>
                </a:sysClr>
              </a:solidFill>
              <a:prstDash val="sysDash"/>
            </a:ln>
            <a:effectLst/>
          </p:spPr>
        </p:cxnSp>
        <p:sp>
          <p:nvSpPr>
            <p:cNvPr id="126" name="正方形/長方形 125">
              <a:extLst>
                <a:ext uri="{FF2B5EF4-FFF2-40B4-BE49-F238E27FC236}">
                  <a16:creationId xmlns:a16="http://schemas.microsoft.com/office/drawing/2014/main" id="{85C85470-0E89-0BAB-FCDF-CD66278E41CA}"/>
                </a:ext>
              </a:extLst>
            </p:cNvPr>
            <p:cNvSpPr/>
            <p:nvPr/>
          </p:nvSpPr>
          <p:spPr bwMode="auto">
            <a:xfrm>
              <a:off x="7821053" y="329201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27" name="直線コネクタ 126">
              <a:extLst>
                <a:ext uri="{FF2B5EF4-FFF2-40B4-BE49-F238E27FC236}">
                  <a16:creationId xmlns:a16="http://schemas.microsoft.com/office/drawing/2014/main" id="{678F69D1-DE86-3F14-28F6-2F2093DBA2EA}"/>
                </a:ext>
              </a:extLst>
            </p:cNvPr>
            <p:cNvCxnSpPr/>
            <p:nvPr/>
          </p:nvCxnSpPr>
          <p:spPr>
            <a:xfrm flipH="1">
              <a:off x="7461053" y="3472018"/>
              <a:ext cx="0" cy="4572000"/>
            </a:xfrm>
            <a:prstGeom prst="line">
              <a:avLst/>
            </a:prstGeom>
            <a:noFill/>
            <a:ln w="9525" cap="flat" cmpd="sng" algn="ctr">
              <a:solidFill>
                <a:sysClr val="window" lastClr="FFFFFF">
                  <a:lumMod val="50000"/>
                </a:sysClr>
              </a:solidFill>
              <a:prstDash val="sysDash"/>
            </a:ln>
            <a:effectLst/>
          </p:spPr>
        </p:cxnSp>
        <p:sp>
          <p:nvSpPr>
            <p:cNvPr id="128" name="正方形/長方形 127">
              <a:extLst>
                <a:ext uri="{FF2B5EF4-FFF2-40B4-BE49-F238E27FC236}">
                  <a16:creationId xmlns:a16="http://schemas.microsoft.com/office/drawing/2014/main" id="{DD356217-0A00-5772-3F88-4491A5BD9DEE}"/>
                </a:ext>
              </a:extLst>
            </p:cNvPr>
            <p:cNvSpPr/>
            <p:nvPr/>
          </p:nvSpPr>
          <p:spPr bwMode="auto">
            <a:xfrm>
              <a:off x="7173053" y="329201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129" name="正方形/長方形 128">
              <a:extLst>
                <a:ext uri="{FF2B5EF4-FFF2-40B4-BE49-F238E27FC236}">
                  <a16:creationId xmlns:a16="http://schemas.microsoft.com/office/drawing/2014/main" id="{C363C5F3-E340-1897-449E-7B0C12E1DF64}"/>
                </a:ext>
              </a:extLst>
            </p:cNvPr>
            <p:cNvSpPr/>
            <p:nvPr/>
          </p:nvSpPr>
          <p:spPr bwMode="auto">
            <a:xfrm>
              <a:off x="8892370" y="2871760"/>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a:t>
              </a:r>
            </a:p>
          </p:txBody>
        </p:sp>
        <p:cxnSp>
          <p:nvCxnSpPr>
            <p:cNvPr id="130" name="直線コネクタ 129">
              <a:extLst>
                <a:ext uri="{FF2B5EF4-FFF2-40B4-BE49-F238E27FC236}">
                  <a16:creationId xmlns:a16="http://schemas.microsoft.com/office/drawing/2014/main" id="{8476B5F5-322E-B5AB-B320-1C9881610FB1}"/>
                </a:ext>
              </a:extLst>
            </p:cNvPr>
            <p:cNvCxnSpPr/>
            <p:nvPr/>
          </p:nvCxnSpPr>
          <p:spPr>
            <a:xfrm flipH="1">
              <a:off x="9414370" y="3194574"/>
              <a:ext cx="0" cy="4860000"/>
            </a:xfrm>
            <a:prstGeom prst="line">
              <a:avLst/>
            </a:prstGeom>
            <a:noFill/>
            <a:ln w="9525" cap="flat" cmpd="sng" algn="ctr">
              <a:solidFill>
                <a:sysClr val="window" lastClr="FFFFFF">
                  <a:lumMod val="50000"/>
                </a:sysClr>
              </a:solidFill>
              <a:prstDash val="sysDash"/>
            </a:ln>
            <a:effectLst/>
          </p:spPr>
        </p:cxnSp>
        <p:cxnSp>
          <p:nvCxnSpPr>
            <p:cNvPr id="131" name="直線矢印コネクタ 130">
              <a:extLst>
                <a:ext uri="{FF2B5EF4-FFF2-40B4-BE49-F238E27FC236}">
                  <a16:creationId xmlns:a16="http://schemas.microsoft.com/office/drawing/2014/main" id="{3C3E2789-5548-8E91-53F1-A2E2CCC1F1E2}"/>
                </a:ext>
              </a:extLst>
            </p:cNvPr>
            <p:cNvCxnSpPr>
              <a:cxnSpLocks/>
            </p:cNvCxnSpPr>
            <p:nvPr/>
          </p:nvCxnSpPr>
          <p:spPr>
            <a:xfrm>
              <a:off x="3424306" y="4949982"/>
              <a:ext cx="4680000" cy="0"/>
            </a:xfrm>
            <a:prstGeom prst="straightConnector1">
              <a:avLst/>
            </a:prstGeom>
            <a:noFill/>
            <a:ln w="9525" cap="flat" cmpd="sng" algn="ctr">
              <a:solidFill>
                <a:sysClr val="windowText" lastClr="000000"/>
              </a:solidFill>
              <a:prstDash val="solid"/>
              <a:headEnd type="none"/>
              <a:tailEnd type="triangle"/>
            </a:ln>
            <a:effectLst/>
          </p:spPr>
        </p:cxnSp>
        <p:sp>
          <p:nvSpPr>
            <p:cNvPr id="132" name="テキスト ボックス 131">
              <a:extLst>
                <a:ext uri="{FF2B5EF4-FFF2-40B4-BE49-F238E27FC236}">
                  <a16:creationId xmlns:a16="http://schemas.microsoft.com/office/drawing/2014/main" id="{71CD9CC0-F138-FBCE-1B58-59F40A6F64AA}"/>
                </a:ext>
              </a:extLst>
            </p:cNvPr>
            <p:cNvSpPr txBox="1"/>
            <p:nvPr/>
          </p:nvSpPr>
          <p:spPr>
            <a:xfrm>
              <a:off x="3744920" y="4769962"/>
              <a:ext cx="55143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オーダ情報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3" name="角丸四角形 68">
              <a:extLst>
                <a:ext uri="{FF2B5EF4-FFF2-40B4-BE49-F238E27FC236}">
                  <a16:creationId xmlns:a16="http://schemas.microsoft.com/office/drawing/2014/main" id="{EED4F2C2-6438-AD4D-168F-FF4C06E272FE}"/>
                </a:ext>
              </a:extLst>
            </p:cNvPr>
            <p:cNvSpPr/>
            <p:nvPr/>
          </p:nvSpPr>
          <p:spPr bwMode="auto">
            <a:xfrm>
              <a:off x="7650097" y="5182223"/>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34" name="角丸四角形 80">
              <a:extLst>
                <a:ext uri="{FF2B5EF4-FFF2-40B4-BE49-F238E27FC236}">
                  <a16:creationId xmlns:a16="http://schemas.microsoft.com/office/drawing/2014/main" id="{11DFA17F-0625-FCC0-3DFB-C21E2462BA63}"/>
                </a:ext>
              </a:extLst>
            </p:cNvPr>
            <p:cNvSpPr/>
            <p:nvPr/>
          </p:nvSpPr>
          <p:spPr bwMode="auto">
            <a:xfrm>
              <a:off x="7650097" y="5840070"/>
              <a:ext cx="936000" cy="1080000"/>
            </a:xfrm>
            <a:prstGeom prst="rect">
              <a:avLst/>
            </a:prstGeom>
            <a:solidFill>
              <a:sysClr val="window" lastClr="FFFFFF"/>
            </a:solidFill>
            <a:ln w="9525" cap="flat" cmpd="sng" algn="ctr">
              <a:solidFill>
                <a:srgbClr val="0000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50" kern="0" dirty="0">
                  <a:solidFill>
                    <a:srgbClr val="0000FF"/>
                  </a:solidFill>
                  <a:latin typeface="Meiryo UI"/>
                  <a:ea typeface="Meiryo UI"/>
                  <a:cs typeface="メイリオ" panose="020B0604030504040204" pitchFamily="50" charset="-128"/>
                </a:rPr>
                <a:t>番ポ工事</a:t>
              </a:r>
            </a:p>
          </p:txBody>
        </p:sp>
        <p:cxnSp>
          <p:nvCxnSpPr>
            <p:cNvPr id="135" name="直線矢印コネクタ 134">
              <a:extLst>
                <a:ext uri="{FF2B5EF4-FFF2-40B4-BE49-F238E27FC236}">
                  <a16:creationId xmlns:a16="http://schemas.microsoft.com/office/drawing/2014/main" id="{4541AD97-5745-87D1-5DF5-1B0633BE6770}"/>
                </a:ext>
              </a:extLst>
            </p:cNvPr>
            <p:cNvCxnSpPr>
              <a:cxnSpLocks/>
            </p:cNvCxnSpPr>
            <p:nvPr/>
          </p:nvCxnSpPr>
          <p:spPr>
            <a:xfrm>
              <a:off x="3424306" y="5354214"/>
              <a:ext cx="4212000" cy="0"/>
            </a:xfrm>
            <a:prstGeom prst="straightConnector1">
              <a:avLst/>
            </a:prstGeom>
            <a:noFill/>
            <a:ln w="9525" cap="flat" cmpd="sng" algn="ctr">
              <a:solidFill>
                <a:sysClr val="windowText" lastClr="000000"/>
              </a:solidFill>
              <a:prstDash val="solid"/>
              <a:headEnd type="triangle"/>
              <a:tailEnd type="none"/>
            </a:ln>
            <a:effectLst/>
          </p:spPr>
        </p:cxnSp>
        <p:sp>
          <p:nvSpPr>
            <p:cNvPr id="136" name="テキスト ボックス 135">
              <a:extLst>
                <a:ext uri="{FF2B5EF4-FFF2-40B4-BE49-F238E27FC236}">
                  <a16:creationId xmlns:a16="http://schemas.microsoft.com/office/drawing/2014/main" id="{2AC1630A-6740-2C52-7B0A-AB5AC751A4C5}"/>
                </a:ext>
              </a:extLst>
            </p:cNvPr>
            <p:cNvSpPr txBox="1"/>
            <p:nvPr/>
          </p:nvSpPr>
          <p:spPr>
            <a:xfrm>
              <a:off x="3744920" y="5174194"/>
              <a:ext cx="1154162"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交換機自動工事要求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7" name="テキスト ボックス 136">
              <a:extLst>
                <a:ext uri="{FF2B5EF4-FFF2-40B4-BE49-F238E27FC236}">
                  <a16:creationId xmlns:a16="http://schemas.microsoft.com/office/drawing/2014/main" id="{3A46AD92-CAD2-059A-AC39-033BFEF439E1}"/>
                </a:ext>
              </a:extLst>
            </p:cNvPr>
            <p:cNvSpPr txBox="1"/>
            <p:nvPr/>
          </p:nvSpPr>
          <p:spPr>
            <a:xfrm>
              <a:off x="4727493" y="5669249"/>
              <a:ext cx="273312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（ひかり電話）工事依頼情報流通（番ポ工事）</a:t>
              </a:r>
              <a:r>
                <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*1</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38" name="直線矢印コネクタ 137">
              <a:extLst>
                <a:ext uri="{FF2B5EF4-FFF2-40B4-BE49-F238E27FC236}">
                  <a16:creationId xmlns:a16="http://schemas.microsoft.com/office/drawing/2014/main" id="{311CD363-85D5-D930-A341-190329EDE2AE}"/>
                </a:ext>
              </a:extLst>
            </p:cNvPr>
            <p:cNvCxnSpPr>
              <a:cxnSpLocks/>
            </p:cNvCxnSpPr>
            <p:nvPr/>
          </p:nvCxnSpPr>
          <p:spPr>
            <a:xfrm>
              <a:off x="6813053" y="5876626"/>
              <a:ext cx="828000" cy="0"/>
            </a:xfrm>
            <a:prstGeom prst="straightConnector1">
              <a:avLst/>
            </a:prstGeom>
            <a:noFill/>
            <a:ln w="9525" cap="flat" cmpd="sng" algn="ctr">
              <a:solidFill>
                <a:srgbClr val="0000FF"/>
              </a:solidFill>
              <a:prstDash val="solid"/>
              <a:headEnd type="triangle"/>
              <a:tailEnd type="none"/>
            </a:ln>
            <a:effectLst/>
          </p:spPr>
        </p:cxnSp>
        <p:cxnSp>
          <p:nvCxnSpPr>
            <p:cNvPr id="139" name="直線矢印コネクタ 138">
              <a:extLst>
                <a:ext uri="{FF2B5EF4-FFF2-40B4-BE49-F238E27FC236}">
                  <a16:creationId xmlns:a16="http://schemas.microsoft.com/office/drawing/2014/main" id="{60E2B665-849E-CE3F-86F6-1D24045DEA93}"/>
                </a:ext>
              </a:extLst>
            </p:cNvPr>
            <p:cNvCxnSpPr>
              <a:cxnSpLocks/>
            </p:cNvCxnSpPr>
            <p:nvPr/>
          </p:nvCxnSpPr>
          <p:spPr>
            <a:xfrm>
              <a:off x="6093053" y="5876626"/>
              <a:ext cx="720000" cy="0"/>
            </a:xfrm>
            <a:prstGeom prst="straightConnector1">
              <a:avLst/>
            </a:prstGeom>
            <a:noFill/>
            <a:ln w="9525" cap="flat" cmpd="sng" algn="ctr">
              <a:solidFill>
                <a:srgbClr val="0000FF"/>
              </a:solidFill>
              <a:prstDash val="solid"/>
              <a:headEnd type="triangle"/>
              <a:tailEnd type="none"/>
            </a:ln>
            <a:effectLst/>
          </p:spPr>
        </p:cxnSp>
        <p:cxnSp>
          <p:nvCxnSpPr>
            <p:cNvPr id="140" name="直線矢印コネクタ 139">
              <a:extLst>
                <a:ext uri="{FF2B5EF4-FFF2-40B4-BE49-F238E27FC236}">
                  <a16:creationId xmlns:a16="http://schemas.microsoft.com/office/drawing/2014/main" id="{9E853978-5C19-76AF-7978-41DBEEEF3568}"/>
                </a:ext>
              </a:extLst>
            </p:cNvPr>
            <p:cNvCxnSpPr>
              <a:cxnSpLocks/>
            </p:cNvCxnSpPr>
            <p:nvPr/>
          </p:nvCxnSpPr>
          <p:spPr>
            <a:xfrm>
              <a:off x="4612381" y="5876626"/>
              <a:ext cx="1512000" cy="0"/>
            </a:xfrm>
            <a:prstGeom prst="straightConnector1">
              <a:avLst/>
            </a:prstGeom>
            <a:noFill/>
            <a:ln w="9525" cap="flat" cmpd="sng" algn="ctr">
              <a:solidFill>
                <a:srgbClr val="0000FF"/>
              </a:solidFill>
              <a:prstDash val="solid"/>
              <a:headEnd type="triangle"/>
              <a:tailEnd type="none"/>
            </a:ln>
            <a:effectLst/>
          </p:spPr>
        </p:cxnSp>
        <p:cxnSp>
          <p:nvCxnSpPr>
            <p:cNvPr id="146" name="直線矢印コネクタ 145">
              <a:extLst>
                <a:ext uri="{FF2B5EF4-FFF2-40B4-BE49-F238E27FC236}">
                  <a16:creationId xmlns:a16="http://schemas.microsoft.com/office/drawing/2014/main" id="{11E3F136-1C5B-E8D9-F856-56636FC1F09D}"/>
                </a:ext>
              </a:extLst>
            </p:cNvPr>
            <p:cNvCxnSpPr>
              <a:cxnSpLocks/>
            </p:cNvCxnSpPr>
            <p:nvPr/>
          </p:nvCxnSpPr>
          <p:spPr>
            <a:xfrm>
              <a:off x="2268867" y="5876626"/>
              <a:ext cx="2343514" cy="0"/>
            </a:xfrm>
            <a:prstGeom prst="straightConnector1">
              <a:avLst/>
            </a:prstGeom>
            <a:noFill/>
            <a:ln w="9525" cap="flat" cmpd="sng" algn="ctr">
              <a:solidFill>
                <a:sysClr val="windowText" lastClr="000000"/>
              </a:solidFill>
              <a:prstDash val="solid"/>
              <a:headEnd type="triangle"/>
              <a:tailEnd type="none"/>
            </a:ln>
            <a:effectLst/>
          </p:spPr>
        </p:cxnSp>
        <p:sp>
          <p:nvSpPr>
            <p:cNvPr id="148" name="テキスト ボックス 147">
              <a:extLst>
                <a:ext uri="{FF2B5EF4-FFF2-40B4-BE49-F238E27FC236}">
                  <a16:creationId xmlns:a16="http://schemas.microsoft.com/office/drawing/2014/main" id="{48EE43B7-93C3-19C4-84EE-3A76CE5CAF6E}"/>
                </a:ext>
              </a:extLst>
            </p:cNvPr>
            <p:cNvSpPr txBox="1"/>
            <p:nvPr/>
          </p:nvSpPr>
          <p:spPr>
            <a:xfrm>
              <a:off x="3454324" y="5703600"/>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49" name="直線矢印コネクタ 148">
              <a:extLst>
                <a:ext uri="{FF2B5EF4-FFF2-40B4-BE49-F238E27FC236}">
                  <a16:creationId xmlns:a16="http://schemas.microsoft.com/office/drawing/2014/main" id="{214803AD-6EDE-0A69-F0E9-A938C0017B51}"/>
                </a:ext>
              </a:extLst>
            </p:cNvPr>
            <p:cNvCxnSpPr>
              <a:cxnSpLocks/>
            </p:cNvCxnSpPr>
            <p:nvPr/>
          </p:nvCxnSpPr>
          <p:spPr>
            <a:xfrm>
              <a:off x="2268867" y="6098759"/>
              <a:ext cx="2343514" cy="0"/>
            </a:xfrm>
            <a:prstGeom prst="straightConnector1">
              <a:avLst/>
            </a:prstGeom>
            <a:noFill/>
            <a:ln w="9525" cap="flat" cmpd="sng" algn="ctr">
              <a:solidFill>
                <a:sysClr val="windowText" lastClr="000000"/>
              </a:solidFill>
              <a:prstDash val="solid"/>
              <a:headEnd type="none"/>
              <a:tailEnd type="triangle"/>
            </a:ln>
            <a:effectLst/>
          </p:spPr>
        </p:cxnSp>
        <p:sp>
          <p:nvSpPr>
            <p:cNvPr id="150" name="テキスト ボックス 149">
              <a:extLst>
                <a:ext uri="{FF2B5EF4-FFF2-40B4-BE49-F238E27FC236}">
                  <a16:creationId xmlns:a16="http://schemas.microsoft.com/office/drawing/2014/main" id="{BF92F6EE-587F-78BE-4A29-2996C31B90F0}"/>
                </a:ext>
              </a:extLst>
            </p:cNvPr>
            <p:cNvSpPr txBox="1"/>
            <p:nvPr/>
          </p:nvSpPr>
          <p:spPr>
            <a:xfrm>
              <a:off x="3454322" y="5920970"/>
              <a:ext cx="512961"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切替結果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1" name="テキスト ボックス 150">
              <a:extLst>
                <a:ext uri="{FF2B5EF4-FFF2-40B4-BE49-F238E27FC236}">
                  <a16:creationId xmlns:a16="http://schemas.microsoft.com/office/drawing/2014/main" id="{B2544605-6E2F-21EA-B6DD-97939228B45A}"/>
                </a:ext>
              </a:extLst>
            </p:cNvPr>
            <p:cNvSpPr txBox="1"/>
            <p:nvPr/>
          </p:nvSpPr>
          <p:spPr>
            <a:xfrm>
              <a:off x="4807643" y="6522913"/>
              <a:ext cx="27972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52" name="直線矢印コネクタ 151">
              <a:extLst>
                <a:ext uri="{FF2B5EF4-FFF2-40B4-BE49-F238E27FC236}">
                  <a16:creationId xmlns:a16="http://schemas.microsoft.com/office/drawing/2014/main" id="{B6FBD94A-3897-B5B0-1AA5-CDD7221FE443}"/>
                </a:ext>
              </a:extLst>
            </p:cNvPr>
            <p:cNvCxnSpPr>
              <a:cxnSpLocks/>
            </p:cNvCxnSpPr>
            <p:nvPr/>
          </p:nvCxnSpPr>
          <p:spPr>
            <a:xfrm>
              <a:off x="6813053" y="6715050"/>
              <a:ext cx="828000" cy="0"/>
            </a:xfrm>
            <a:prstGeom prst="straightConnector1">
              <a:avLst/>
            </a:prstGeom>
            <a:noFill/>
            <a:ln w="9525" cap="flat" cmpd="sng" algn="ctr">
              <a:solidFill>
                <a:srgbClr val="0000FF"/>
              </a:solidFill>
              <a:prstDash val="solid"/>
              <a:headEnd type="none"/>
              <a:tailEnd type="triangle"/>
            </a:ln>
            <a:effectLst/>
          </p:spPr>
        </p:cxnSp>
        <p:cxnSp>
          <p:nvCxnSpPr>
            <p:cNvPr id="153" name="直線矢印コネクタ 152">
              <a:extLst>
                <a:ext uri="{FF2B5EF4-FFF2-40B4-BE49-F238E27FC236}">
                  <a16:creationId xmlns:a16="http://schemas.microsoft.com/office/drawing/2014/main" id="{A7559280-92CE-DB3A-F4A9-7ED3796C2370}"/>
                </a:ext>
              </a:extLst>
            </p:cNvPr>
            <p:cNvCxnSpPr>
              <a:cxnSpLocks/>
            </p:cNvCxnSpPr>
            <p:nvPr/>
          </p:nvCxnSpPr>
          <p:spPr>
            <a:xfrm>
              <a:off x="6093053" y="6715050"/>
              <a:ext cx="720000" cy="0"/>
            </a:xfrm>
            <a:prstGeom prst="straightConnector1">
              <a:avLst/>
            </a:prstGeom>
            <a:noFill/>
            <a:ln w="9525" cap="flat" cmpd="sng" algn="ctr">
              <a:solidFill>
                <a:srgbClr val="0000FF"/>
              </a:solidFill>
              <a:prstDash val="solid"/>
              <a:headEnd type="none"/>
              <a:tailEnd type="triangle"/>
            </a:ln>
            <a:effectLst/>
          </p:spPr>
        </p:cxnSp>
        <p:cxnSp>
          <p:nvCxnSpPr>
            <p:cNvPr id="154" name="直線矢印コネクタ 153">
              <a:extLst>
                <a:ext uri="{FF2B5EF4-FFF2-40B4-BE49-F238E27FC236}">
                  <a16:creationId xmlns:a16="http://schemas.microsoft.com/office/drawing/2014/main" id="{DC853CC1-CF89-48AF-3211-3160602F771B}"/>
                </a:ext>
              </a:extLst>
            </p:cNvPr>
            <p:cNvCxnSpPr>
              <a:cxnSpLocks/>
            </p:cNvCxnSpPr>
            <p:nvPr/>
          </p:nvCxnSpPr>
          <p:spPr>
            <a:xfrm>
              <a:off x="4612381" y="6715050"/>
              <a:ext cx="1512000" cy="0"/>
            </a:xfrm>
            <a:prstGeom prst="straightConnector1">
              <a:avLst/>
            </a:prstGeom>
            <a:noFill/>
            <a:ln w="9525" cap="flat" cmpd="sng" algn="ctr">
              <a:solidFill>
                <a:srgbClr val="0000FF"/>
              </a:solidFill>
              <a:prstDash val="solid"/>
              <a:headEnd type="none"/>
              <a:tailEnd type="triangle"/>
            </a:ln>
            <a:effectLst/>
          </p:spPr>
        </p:cxnSp>
        <p:sp>
          <p:nvSpPr>
            <p:cNvPr id="155" name="テキスト ボックス 154">
              <a:extLst>
                <a:ext uri="{FF2B5EF4-FFF2-40B4-BE49-F238E27FC236}">
                  <a16:creationId xmlns:a16="http://schemas.microsoft.com/office/drawing/2014/main" id="{F3DEB573-7A70-38C1-27F7-5D8D41F248BD}"/>
                </a:ext>
              </a:extLst>
            </p:cNvPr>
            <p:cNvSpPr txBox="1"/>
            <p:nvPr/>
          </p:nvSpPr>
          <p:spPr>
            <a:xfrm>
              <a:off x="4807643" y="6162873"/>
              <a:ext cx="2669000"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（番ポ工事）（事業者情報）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156" name="直線矢印コネクタ 155">
              <a:extLst>
                <a:ext uri="{FF2B5EF4-FFF2-40B4-BE49-F238E27FC236}">
                  <a16:creationId xmlns:a16="http://schemas.microsoft.com/office/drawing/2014/main" id="{7502B765-CAC4-1594-A8E4-C0235FD2A6DC}"/>
                </a:ext>
              </a:extLst>
            </p:cNvPr>
            <p:cNvCxnSpPr>
              <a:cxnSpLocks/>
            </p:cNvCxnSpPr>
            <p:nvPr/>
          </p:nvCxnSpPr>
          <p:spPr>
            <a:xfrm>
              <a:off x="6813053" y="6355010"/>
              <a:ext cx="828000" cy="0"/>
            </a:xfrm>
            <a:prstGeom prst="straightConnector1">
              <a:avLst/>
            </a:prstGeom>
            <a:noFill/>
            <a:ln w="9525" cap="flat" cmpd="sng" algn="ctr">
              <a:solidFill>
                <a:srgbClr val="0000FF"/>
              </a:solidFill>
              <a:prstDash val="solid"/>
              <a:headEnd type="none"/>
              <a:tailEnd type="triangle"/>
            </a:ln>
            <a:effectLst/>
          </p:spPr>
        </p:cxnSp>
        <p:cxnSp>
          <p:nvCxnSpPr>
            <p:cNvPr id="157" name="直線矢印コネクタ 156">
              <a:extLst>
                <a:ext uri="{FF2B5EF4-FFF2-40B4-BE49-F238E27FC236}">
                  <a16:creationId xmlns:a16="http://schemas.microsoft.com/office/drawing/2014/main" id="{67B5CF88-7752-58E4-4B53-B528F775405F}"/>
                </a:ext>
              </a:extLst>
            </p:cNvPr>
            <p:cNvCxnSpPr>
              <a:cxnSpLocks/>
            </p:cNvCxnSpPr>
            <p:nvPr/>
          </p:nvCxnSpPr>
          <p:spPr>
            <a:xfrm>
              <a:off x="6093053" y="6355010"/>
              <a:ext cx="720000" cy="0"/>
            </a:xfrm>
            <a:prstGeom prst="straightConnector1">
              <a:avLst/>
            </a:prstGeom>
            <a:noFill/>
            <a:ln w="9525" cap="flat" cmpd="sng" algn="ctr">
              <a:solidFill>
                <a:srgbClr val="0000FF"/>
              </a:solidFill>
              <a:prstDash val="solid"/>
              <a:headEnd type="none"/>
              <a:tailEnd type="triangle"/>
            </a:ln>
            <a:effectLst/>
          </p:spPr>
        </p:cxnSp>
        <p:cxnSp>
          <p:nvCxnSpPr>
            <p:cNvPr id="158" name="直線矢印コネクタ 157">
              <a:extLst>
                <a:ext uri="{FF2B5EF4-FFF2-40B4-BE49-F238E27FC236}">
                  <a16:creationId xmlns:a16="http://schemas.microsoft.com/office/drawing/2014/main" id="{2F659972-8E8A-84FB-D570-896CC9E96F59}"/>
                </a:ext>
              </a:extLst>
            </p:cNvPr>
            <p:cNvCxnSpPr>
              <a:cxnSpLocks/>
            </p:cNvCxnSpPr>
            <p:nvPr/>
          </p:nvCxnSpPr>
          <p:spPr>
            <a:xfrm>
              <a:off x="4612381" y="6355010"/>
              <a:ext cx="1512000" cy="0"/>
            </a:xfrm>
            <a:prstGeom prst="straightConnector1">
              <a:avLst/>
            </a:prstGeom>
            <a:noFill/>
            <a:ln w="9525" cap="flat" cmpd="sng" algn="ctr">
              <a:solidFill>
                <a:srgbClr val="0000FF"/>
              </a:solidFill>
              <a:prstDash val="solid"/>
              <a:headEnd type="none"/>
              <a:tailEnd type="triangle"/>
            </a:ln>
            <a:effectLst/>
          </p:spPr>
        </p:cxnSp>
        <p:cxnSp>
          <p:nvCxnSpPr>
            <p:cNvPr id="159" name="直線矢印コネクタ 158">
              <a:extLst>
                <a:ext uri="{FF2B5EF4-FFF2-40B4-BE49-F238E27FC236}">
                  <a16:creationId xmlns:a16="http://schemas.microsoft.com/office/drawing/2014/main" id="{E4C47A17-03D1-B629-96B0-65D3137CE66F}"/>
                </a:ext>
              </a:extLst>
            </p:cNvPr>
            <p:cNvCxnSpPr>
              <a:cxnSpLocks/>
            </p:cNvCxnSpPr>
            <p:nvPr/>
          </p:nvCxnSpPr>
          <p:spPr>
            <a:xfrm>
              <a:off x="3424306" y="7594938"/>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160" name="テキスト ボックス 159">
              <a:extLst>
                <a:ext uri="{FF2B5EF4-FFF2-40B4-BE49-F238E27FC236}">
                  <a16:creationId xmlns:a16="http://schemas.microsoft.com/office/drawing/2014/main" id="{7157A57E-DCB6-2431-6C2C-11BFA1433C2D}"/>
                </a:ext>
              </a:extLst>
            </p:cNvPr>
            <p:cNvSpPr txBox="1"/>
            <p:nvPr/>
          </p:nvSpPr>
          <p:spPr>
            <a:xfrm>
              <a:off x="3744920" y="7414918"/>
              <a:ext cx="436017"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1" name="テキスト ボックス 160">
              <a:extLst>
                <a:ext uri="{FF2B5EF4-FFF2-40B4-BE49-F238E27FC236}">
                  <a16:creationId xmlns:a16="http://schemas.microsoft.com/office/drawing/2014/main" id="{CEEF4461-B27B-DAA9-4FDB-7838769A9A0E}"/>
                </a:ext>
              </a:extLst>
            </p:cNvPr>
            <p:cNvSpPr txBox="1"/>
            <p:nvPr/>
          </p:nvSpPr>
          <p:spPr>
            <a:xfrm>
              <a:off x="3744920" y="7617425"/>
              <a:ext cx="1205458"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62" name="直線矢印コネクタ 161">
              <a:extLst>
                <a:ext uri="{FF2B5EF4-FFF2-40B4-BE49-F238E27FC236}">
                  <a16:creationId xmlns:a16="http://schemas.microsoft.com/office/drawing/2014/main" id="{2ACAE324-0BC0-FB8B-1A18-2EF5A070AD4B}"/>
                </a:ext>
              </a:extLst>
            </p:cNvPr>
            <p:cNvCxnSpPr>
              <a:cxnSpLocks/>
            </p:cNvCxnSpPr>
            <p:nvPr/>
          </p:nvCxnSpPr>
          <p:spPr>
            <a:xfrm>
              <a:off x="3431975" y="7800726"/>
              <a:ext cx="4032000" cy="0"/>
            </a:xfrm>
            <a:prstGeom prst="straightConnector1">
              <a:avLst/>
            </a:prstGeom>
            <a:noFill/>
            <a:ln w="9525" cap="flat" cmpd="sng" algn="ctr">
              <a:solidFill>
                <a:sysClr val="windowText" lastClr="000000"/>
              </a:solidFill>
              <a:prstDash val="solid"/>
              <a:tailEnd type="triangle"/>
            </a:ln>
            <a:effectLst/>
          </p:spPr>
        </p:cxnSp>
        <p:cxnSp>
          <p:nvCxnSpPr>
            <p:cNvPr id="163" name="直線矢印コネクタ 162">
              <a:extLst>
                <a:ext uri="{FF2B5EF4-FFF2-40B4-BE49-F238E27FC236}">
                  <a16:creationId xmlns:a16="http://schemas.microsoft.com/office/drawing/2014/main" id="{A994622A-71F0-74AC-9620-36DD81DB72B4}"/>
                </a:ext>
              </a:extLst>
            </p:cNvPr>
            <p:cNvCxnSpPr>
              <a:cxnSpLocks/>
            </p:cNvCxnSpPr>
            <p:nvPr/>
          </p:nvCxnSpPr>
          <p:spPr>
            <a:xfrm>
              <a:off x="7460689" y="7800726"/>
              <a:ext cx="648000" cy="0"/>
            </a:xfrm>
            <a:prstGeom prst="straightConnector1">
              <a:avLst/>
            </a:prstGeom>
            <a:noFill/>
            <a:ln w="9525" cap="flat" cmpd="sng" algn="ctr">
              <a:solidFill>
                <a:sysClr val="windowText" lastClr="000000"/>
              </a:solidFill>
              <a:prstDash val="solid"/>
              <a:tailEnd type="triangle"/>
            </a:ln>
            <a:effectLst/>
          </p:spPr>
        </p:cxnSp>
        <p:cxnSp>
          <p:nvCxnSpPr>
            <p:cNvPr id="164" name="カギ線コネクタ 170">
              <a:extLst>
                <a:ext uri="{FF2B5EF4-FFF2-40B4-BE49-F238E27FC236}">
                  <a16:creationId xmlns:a16="http://schemas.microsoft.com/office/drawing/2014/main" id="{FEA1BC68-1BD7-7197-9096-85D3A1879095}"/>
                </a:ext>
              </a:extLst>
            </p:cNvPr>
            <p:cNvCxnSpPr/>
            <p:nvPr/>
          </p:nvCxnSpPr>
          <p:spPr bwMode="auto">
            <a:xfrm>
              <a:off x="7450634" y="7800726"/>
              <a:ext cx="1980000" cy="131734"/>
            </a:xfrm>
            <a:prstGeom prst="bentConnector3">
              <a:avLst>
                <a:gd name="adj1" fmla="val 354"/>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線吹き出し 1 (枠付き) 207">
              <a:extLst>
                <a:ext uri="{FF2B5EF4-FFF2-40B4-BE49-F238E27FC236}">
                  <a16:creationId xmlns:a16="http://schemas.microsoft.com/office/drawing/2014/main" id="{7FBA9996-8B35-2285-A590-8B21B57353CD}"/>
                </a:ext>
              </a:extLst>
            </p:cNvPr>
            <p:cNvSpPr/>
            <p:nvPr/>
          </p:nvSpPr>
          <p:spPr bwMode="auto">
            <a:xfrm>
              <a:off x="1134784" y="3967097"/>
              <a:ext cx="2160000" cy="540000"/>
            </a:xfrm>
            <a:prstGeom prst="borderCallout1">
              <a:avLst>
                <a:gd name="adj1" fmla="val 52313"/>
                <a:gd name="adj2" fmla="val 100119"/>
                <a:gd name="adj3" fmla="val 181977"/>
                <a:gd name="adj4" fmla="val 107996"/>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・現状は番ポ有無を示す項目が流通していないため、既存記事欄で番ポ有無を流通する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166" name="線吹き出し 1 (枠付き) 207">
              <a:extLst>
                <a:ext uri="{FF2B5EF4-FFF2-40B4-BE49-F238E27FC236}">
                  <a16:creationId xmlns:a16="http://schemas.microsoft.com/office/drawing/2014/main" id="{7F514C40-E002-DBD8-64F1-933162D592A4}"/>
                </a:ext>
              </a:extLst>
            </p:cNvPr>
            <p:cNvSpPr/>
            <p:nvPr/>
          </p:nvSpPr>
          <p:spPr bwMode="auto">
            <a:xfrm>
              <a:off x="1134784" y="4567463"/>
              <a:ext cx="2196000" cy="1260000"/>
            </a:xfrm>
            <a:prstGeom prst="borderCallout1">
              <a:avLst>
                <a:gd name="adj1" fmla="val 74792"/>
                <a:gd name="adj2" fmla="val 100257"/>
                <a:gd name="adj3" fmla="val 94800"/>
                <a:gd name="adj4" fmla="val 165446"/>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・交換機自動工事オーダ選択画面に番ポ自動工事依頼ボタンを追加し、ボタン押下契機で流通する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・ひかり</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と同一のインタフェースを流通する。ただし、ひかり</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のキー項目である統合</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番号がメタル</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に存在しないため、代表電話番号をキー項目として流通する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sp>
          <p:nvSpPr>
            <p:cNvPr id="167" name="線吹き出し 1 (枠付き) 207">
              <a:extLst>
                <a:ext uri="{FF2B5EF4-FFF2-40B4-BE49-F238E27FC236}">
                  <a16:creationId xmlns:a16="http://schemas.microsoft.com/office/drawing/2014/main" id="{32BA23E5-D6EF-4633-8E21-7469726FE872}"/>
                </a:ext>
              </a:extLst>
            </p:cNvPr>
            <p:cNvSpPr/>
            <p:nvPr/>
          </p:nvSpPr>
          <p:spPr bwMode="auto">
            <a:xfrm>
              <a:off x="1134784" y="6143454"/>
              <a:ext cx="2160000" cy="1643248"/>
            </a:xfrm>
            <a:prstGeom prst="borderCallout1">
              <a:avLst>
                <a:gd name="adj1" fmla="val 50803"/>
                <a:gd name="adj2" fmla="val 100348"/>
                <a:gd name="adj3" fmla="val 11877"/>
                <a:gd name="adj4" fmla="val 156987"/>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・ひかり</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と同様に事業者情報と工事結果情報の番ポ工事結果が流通する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algn="l" fontAlgn="auto">
                <a:spcBef>
                  <a:spcPts val="0"/>
                </a:spcBef>
                <a:spcAft>
                  <a:spcPts val="0"/>
                </a:spcAf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・工事結果情報より前に、必ず事業者情報が流通される。</a:t>
              </a:r>
              <a:r>
                <a:rPr kumimoji="0" lang="ja-JP" altLang="en-US" sz="1000" b="0" i="0" u="none" strike="noStrike" kern="0" cap="none" spc="0" normalizeH="0" baseline="0" noProof="0" dirty="0">
                  <a:ln>
                    <a:noFill/>
                  </a:ln>
                  <a:solidFill>
                    <a:srgbClr val="0000FF"/>
                  </a:solidFill>
                  <a:effectLst/>
                  <a:uLnTx/>
                  <a:uFillTx/>
                  <a:latin typeface="Meiryo UI"/>
                  <a:ea typeface="Meiryo UI"/>
                </a:rPr>
                <a:t>工事結果情報流通後に事業者情報が流通された場合は、統合</a:t>
              </a:r>
              <a:r>
                <a:rPr kumimoji="0" lang="en-US" altLang="ja-JP" sz="1000" b="0" i="0" u="none" strike="noStrike" kern="0" cap="none" spc="0" normalizeH="0" baseline="0" noProof="0" dirty="0">
                  <a:ln>
                    <a:noFill/>
                  </a:ln>
                  <a:solidFill>
                    <a:srgbClr val="0000FF"/>
                  </a:solidFill>
                  <a:effectLst/>
                  <a:uLnTx/>
                  <a:uFillTx/>
                  <a:latin typeface="Meiryo UI"/>
                  <a:ea typeface="Meiryo UI"/>
                </a:rPr>
                <a:t>HHC</a:t>
              </a:r>
              <a:r>
                <a:rPr kumimoji="0" lang="ja-JP" altLang="en-US" sz="1000" b="0" i="0" u="none" strike="noStrike" kern="0" cap="none" spc="0" normalizeH="0" baseline="0" noProof="0" dirty="0">
                  <a:ln>
                    <a:noFill/>
                  </a:ln>
                  <a:solidFill>
                    <a:srgbClr val="0000FF"/>
                  </a:solidFill>
                  <a:effectLst/>
                  <a:uLnTx/>
                  <a:uFillTx/>
                  <a:latin typeface="Meiryo UI"/>
                  <a:ea typeface="Meiryo UI"/>
                </a:rPr>
                <a:t>でエラーとする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72000" indent="-72000" algn="l" fontAlgn="auto">
                <a:spcBef>
                  <a:spcPts val="0"/>
                </a:spcBef>
                <a:spcAft>
                  <a:spcPts val="0"/>
                </a:spcAft>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・移転元事業者が複数の場合は工事結果情報流通（番ポ工事：工事結果情報）が移転元事業者</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番号取得事業者の組合せ分複数回流通する</a:t>
              </a:r>
            </a:p>
          </p:txBody>
        </p:sp>
        <p:cxnSp>
          <p:nvCxnSpPr>
            <p:cNvPr id="168" name="直線コネクタ 167">
              <a:extLst>
                <a:ext uri="{FF2B5EF4-FFF2-40B4-BE49-F238E27FC236}">
                  <a16:creationId xmlns:a16="http://schemas.microsoft.com/office/drawing/2014/main" id="{D506E6E5-1AA6-4EA5-2C91-E28588B32F5A}"/>
                </a:ext>
              </a:extLst>
            </p:cNvPr>
            <p:cNvCxnSpPr>
              <a:cxnSpLocks/>
              <a:stCxn id="167" idx="0"/>
            </p:cNvCxnSpPr>
            <p:nvPr/>
          </p:nvCxnSpPr>
          <p:spPr bwMode="auto">
            <a:xfrm flipV="1">
              <a:off x="3294784" y="6653522"/>
              <a:ext cx="1249256" cy="311556"/>
            </a:xfrm>
            <a:prstGeom prst="line">
              <a:avLst/>
            </a:prstGeom>
            <a:solidFill>
              <a:srgbClr val="FFFFCC"/>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正方形/長方形 168">
              <a:extLst>
                <a:ext uri="{FF2B5EF4-FFF2-40B4-BE49-F238E27FC236}">
                  <a16:creationId xmlns:a16="http://schemas.microsoft.com/office/drawing/2014/main" id="{33D0D440-0B93-203F-1C9D-EE6A7BFDF896}"/>
                </a:ext>
              </a:extLst>
            </p:cNvPr>
            <p:cNvSpPr/>
            <p:nvPr/>
          </p:nvSpPr>
          <p:spPr bwMode="auto">
            <a:xfrm>
              <a:off x="4117326" y="2871760"/>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70" name="カギ線コネクタ 69">
              <a:extLst>
                <a:ext uri="{FF2B5EF4-FFF2-40B4-BE49-F238E27FC236}">
                  <a16:creationId xmlns:a16="http://schemas.microsoft.com/office/drawing/2014/main" id="{3DEE8F38-0853-400C-583B-E9095555E768}"/>
                </a:ext>
              </a:extLst>
            </p:cNvPr>
            <p:cNvCxnSpPr/>
            <p:nvPr/>
          </p:nvCxnSpPr>
          <p:spPr bwMode="auto">
            <a:xfrm rot="10800000" flipV="1">
              <a:off x="6843681" y="3739451"/>
              <a:ext cx="617507" cy="261610"/>
            </a:xfrm>
            <a:prstGeom prst="bentConnector3">
              <a:avLst>
                <a:gd name="adj1" fmla="val -265"/>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カギ線コネクタ 72">
              <a:extLst>
                <a:ext uri="{FF2B5EF4-FFF2-40B4-BE49-F238E27FC236}">
                  <a16:creationId xmlns:a16="http://schemas.microsoft.com/office/drawing/2014/main" id="{F8242D89-93A6-5AB7-1154-5F6183AFEFB3}"/>
                </a:ext>
              </a:extLst>
            </p:cNvPr>
            <p:cNvCxnSpPr/>
            <p:nvPr/>
          </p:nvCxnSpPr>
          <p:spPr bwMode="auto">
            <a:xfrm rot="10800000" flipV="1">
              <a:off x="6843681" y="7781239"/>
              <a:ext cx="617507" cy="261610"/>
            </a:xfrm>
            <a:prstGeom prst="bentConnector3">
              <a:avLst>
                <a:gd name="adj1" fmla="val -265"/>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正方形/長方形 227">
              <a:extLst>
                <a:ext uri="{FF2B5EF4-FFF2-40B4-BE49-F238E27FC236}">
                  <a16:creationId xmlns:a16="http://schemas.microsoft.com/office/drawing/2014/main" id="{EA2ED104-5233-A738-7C8D-46C6F301E8A4}"/>
                </a:ext>
              </a:extLst>
            </p:cNvPr>
            <p:cNvSpPr/>
            <p:nvPr/>
          </p:nvSpPr>
          <p:spPr bwMode="auto">
            <a:xfrm>
              <a:off x="8462472" y="6289622"/>
              <a:ext cx="900000" cy="360000"/>
            </a:xfrm>
            <a:prstGeom prst="rect">
              <a:avLst/>
            </a:prstGeom>
            <a:solidFill>
              <a:sysClr val="window" lastClr="FFFFFF"/>
            </a:solidFill>
            <a:ln w="9525"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defTabSz="649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00FF"/>
                  </a:solidFill>
                  <a:effectLst/>
                  <a:uLnTx/>
                  <a:uFillTx/>
                  <a:latin typeface="Meiryo UI"/>
                  <a:ea typeface="Meiryo UI"/>
                </a:rPr>
                <a:t>番ポ自動工事</a:t>
              </a:r>
              <a:endParaRPr kumimoji="0" lang="en-US" altLang="ja-JP" sz="900" b="0" i="0" u="none" strike="noStrike" kern="0" cap="none" spc="0" normalizeH="0" baseline="0" noProof="0" dirty="0">
                <a:ln>
                  <a:noFill/>
                </a:ln>
                <a:solidFill>
                  <a:srgbClr val="0000FF"/>
                </a:solidFill>
                <a:effectLst/>
                <a:uLnTx/>
                <a:uFillTx/>
                <a:latin typeface="Meiryo UI"/>
                <a:ea typeface="Meiryo UI"/>
              </a:endParaRPr>
            </a:p>
            <a:p>
              <a:pPr marL="0" marR="0" lvl="0" indent="0" defTabSz="649288"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00FF"/>
                  </a:solidFill>
                  <a:effectLst/>
                  <a:uLnTx/>
                  <a:uFillTx/>
                  <a:latin typeface="Meiryo UI"/>
                  <a:ea typeface="Meiryo UI"/>
                </a:rPr>
                <a:t>結果確認画面</a:t>
              </a:r>
            </a:p>
          </p:txBody>
        </p:sp>
        <p:sp>
          <p:nvSpPr>
            <p:cNvPr id="229" name="線吹き出し 1 (枠付き) 207">
              <a:extLst>
                <a:ext uri="{FF2B5EF4-FFF2-40B4-BE49-F238E27FC236}">
                  <a16:creationId xmlns:a16="http://schemas.microsoft.com/office/drawing/2014/main" id="{B968BD4A-B80F-EFBD-8006-C13016AD4384}"/>
                </a:ext>
              </a:extLst>
            </p:cNvPr>
            <p:cNvSpPr/>
            <p:nvPr/>
          </p:nvSpPr>
          <p:spPr bwMode="auto">
            <a:xfrm>
              <a:off x="9445294" y="6175050"/>
              <a:ext cx="1742151" cy="540000"/>
            </a:xfrm>
            <a:prstGeom prst="borderCallout1">
              <a:avLst>
                <a:gd name="adj1" fmla="val 48258"/>
                <a:gd name="adj2" fmla="val 149"/>
                <a:gd name="adj3" fmla="val 58324"/>
                <a:gd name="adj4" fmla="val -5135"/>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（番ポ工事）の流通情報を参照できる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新規画面を作成する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230" name="直線矢印コネクタ 229">
              <a:extLst>
                <a:ext uri="{FF2B5EF4-FFF2-40B4-BE49-F238E27FC236}">
                  <a16:creationId xmlns:a16="http://schemas.microsoft.com/office/drawing/2014/main" id="{210E50D2-C014-8FC3-3EE3-19905C6FF79C}"/>
                </a:ext>
              </a:extLst>
            </p:cNvPr>
            <p:cNvCxnSpPr>
              <a:cxnSpLocks/>
            </p:cNvCxnSpPr>
            <p:nvPr/>
          </p:nvCxnSpPr>
          <p:spPr>
            <a:xfrm>
              <a:off x="3419789" y="7064404"/>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231" name="テキスト ボックス 230">
              <a:extLst>
                <a:ext uri="{FF2B5EF4-FFF2-40B4-BE49-F238E27FC236}">
                  <a16:creationId xmlns:a16="http://schemas.microsoft.com/office/drawing/2014/main" id="{1D688CEE-ABCC-96C4-041C-37416092F67B}"/>
                </a:ext>
              </a:extLst>
            </p:cNvPr>
            <p:cNvSpPr txBox="1"/>
            <p:nvPr/>
          </p:nvSpPr>
          <p:spPr>
            <a:xfrm>
              <a:off x="3740403" y="6884384"/>
              <a:ext cx="7694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回線試験要求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32" name="直線矢印コネクタ 231">
              <a:extLst>
                <a:ext uri="{FF2B5EF4-FFF2-40B4-BE49-F238E27FC236}">
                  <a16:creationId xmlns:a16="http://schemas.microsoft.com/office/drawing/2014/main" id="{DF20B7AD-7DCD-1AAE-18F1-C9319F9467D7}"/>
                </a:ext>
              </a:extLst>
            </p:cNvPr>
            <p:cNvCxnSpPr>
              <a:cxnSpLocks/>
            </p:cNvCxnSpPr>
            <p:nvPr/>
          </p:nvCxnSpPr>
          <p:spPr>
            <a:xfrm>
              <a:off x="3424306" y="7289429"/>
              <a:ext cx="4680000" cy="0"/>
            </a:xfrm>
            <a:prstGeom prst="straightConnector1">
              <a:avLst/>
            </a:prstGeom>
            <a:noFill/>
            <a:ln w="9525" cap="flat" cmpd="sng" algn="ctr">
              <a:solidFill>
                <a:sysClr val="windowText" lastClr="000000"/>
              </a:solidFill>
              <a:prstDash val="solid"/>
              <a:headEnd type="none"/>
              <a:tailEnd type="triangle"/>
            </a:ln>
            <a:effectLst/>
          </p:spPr>
        </p:cxnSp>
        <p:sp>
          <p:nvSpPr>
            <p:cNvPr id="233" name="テキスト ボックス 232">
              <a:extLst>
                <a:ext uri="{FF2B5EF4-FFF2-40B4-BE49-F238E27FC236}">
                  <a16:creationId xmlns:a16="http://schemas.microsoft.com/office/drawing/2014/main" id="{EE616737-2B15-9FC3-E24A-A12C975A151A}"/>
                </a:ext>
              </a:extLst>
            </p:cNvPr>
            <p:cNvSpPr txBox="1"/>
            <p:nvPr/>
          </p:nvSpPr>
          <p:spPr>
            <a:xfrm>
              <a:off x="3689935" y="7105730"/>
              <a:ext cx="8864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回線試験　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4" name="角丸四角形 41">
              <a:extLst>
                <a:ext uri="{FF2B5EF4-FFF2-40B4-BE49-F238E27FC236}">
                  <a16:creationId xmlns:a16="http://schemas.microsoft.com/office/drawing/2014/main" id="{EECCAC61-444C-A5FB-3879-C34D275D425D}"/>
                </a:ext>
              </a:extLst>
            </p:cNvPr>
            <p:cNvSpPr/>
            <p:nvPr/>
          </p:nvSpPr>
          <p:spPr bwMode="auto">
            <a:xfrm>
              <a:off x="8640851" y="5461663"/>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235" name="角丸四角形 122">
              <a:extLst>
                <a:ext uri="{FF2B5EF4-FFF2-40B4-BE49-F238E27FC236}">
                  <a16:creationId xmlns:a16="http://schemas.microsoft.com/office/drawing/2014/main" id="{11F172A8-E69B-6287-034D-58E555507C79}"/>
                </a:ext>
              </a:extLst>
            </p:cNvPr>
            <p:cNvSpPr/>
            <p:nvPr/>
          </p:nvSpPr>
          <p:spPr bwMode="auto">
            <a:xfrm>
              <a:off x="8623508" y="7014596"/>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sp>
          <p:nvSpPr>
            <p:cNvPr id="236" name="線吹き出し 1 (枠付き) 207">
              <a:extLst>
                <a:ext uri="{FF2B5EF4-FFF2-40B4-BE49-F238E27FC236}">
                  <a16:creationId xmlns:a16="http://schemas.microsoft.com/office/drawing/2014/main" id="{9B7F10B7-B110-165A-A1B1-A57982DAF3EC}"/>
                </a:ext>
              </a:extLst>
            </p:cNvPr>
            <p:cNvSpPr/>
            <p:nvPr/>
          </p:nvSpPr>
          <p:spPr bwMode="auto">
            <a:xfrm>
              <a:off x="8491393" y="4735996"/>
              <a:ext cx="1323056" cy="540000"/>
            </a:xfrm>
            <a:prstGeom prst="borderCallout1">
              <a:avLst>
                <a:gd name="adj1" fmla="val 102939"/>
                <a:gd name="adj2" fmla="val 46895"/>
                <a:gd name="adj3" fmla="val 136523"/>
                <a:gd name="adj4" fmla="val 26661"/>
              </a:avLst>
            </a:prstGeom>
            <a:solidFill>
              <a:sysClr val="window" lastClr="FFFFFF"/>
            </a:solidFill>
            <a:ln w="12700"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CUSTOM</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から電話工事結果は流通しないため、時間をおいて確認する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237" name="線吹き出し 1 (枠付き) 207">
              <a:extLst>
                <a:ext uri="{FF2B5EF4-FFF2-40B4-BE49-F238E27FC236}">
                  <a16:creationId xmlns:a16="http://schemas.microsoft.com/office/drawing/2014/main" id="{F73D1A13-19B6-A30C-4F27-49ED720099E3}"/>
                </a:ext>
              </a:extLst>
            </p:cNvPr>
            <p:cNvSpPr/>
            <p:nvPr/>
          </p:nvSpPr>
          <p:spPr bwMode="auto">
            <a:xfrm>
              <a:off x="8485445" y="4280522"/>
              <a:ext cx="2387666" cy="360000"/>
            </a:xfrm>
            <a:prstGeom prst="borderCallout1">
              <a:avLst>
                <a:gd name="adj1" fmla="val 46650"/>
                <a:gd name="adj2" fmla="val -92"/>
                <a:gd name="adj3" fmla="val 111250"/>
                <a:gd name="adj4" fmla="val -24181"/>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記事欄流通するため、</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受信要求の送信契機で</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情報送信有無を「有」に設定する</a:t>
              </a:r>
              <a:r>
                <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*2</a:t>
              </a:r>
            </a:p>
          </p:txBody>
        </p:sp>
        <p:sp>
          <p:nvSpPr>
            <p:cNvPr id="239" name="テキスト ボックス 238">
              <a:extLst>
                <a:ext uri="{FF2B5EF4-FFF2-40B4-BE49-F238E27FC236}">
                  <a16:creationId xmlns:a16="http://schemas.microsoft.com/office/drawing/2014/main" id="{6278B0F3-9686-FE50-01EF-4AC48E531141}"/>
                </a:ext>
              </a:extLst>
            </p:cNvPr>
            <p:cNvSpPr txBox="1"/>
            <p:nvPr/>
          </p:nvSpPr>
          <p:spPr>
            <a:xfrm>
              <a:off x="1154582" y="8612949"/>
              <a:ext cx="9893734" cy="660245"/>
            </a:xfrm>
            <a:prstGeom prst="rect">
              <a:avLst/>
            </a:prstGeom>
            <a:noFill/>
          </p:spPr>
          <p:txBody>
            <a:bodyPr wrap="none" lIns="0" tIns="0" rIns="0" bIns="0" rtlCol="0">
              <a:spAutoFit/>
            </a:bodyPr>
            <a:lstStyle/>
            <a:p>
              <a:pPr algn="l">
                <a:lnSpc>
                  <a:spcPct val="110000"/>
                </a:lnSpc>
              </a:pPr>
              <a:r>
                <a:rPr lang="ja-JP" altLang="en-US" sz="1000" dirty="0">
                  <a:latin typeface="+mn-ea"/>
                  <a:ea typeface="+mn-ea"/>
                </a:rPr>
                <a:t>注）</a:t>
              </a:r>
              <a:r>
                <a:rPr lang="en-US" altLang="ja-JP" sz="1000" dirty="0">
                  <a:latin typeface="+mn-ea"/>
                  <a:ea typeface="+mn-ea"/>
                </a:rPr>
                <a:t>*1</a:t>
              </a:r>
              <a:r>
                <a:rPr lang="ja-JP" altLang="en-US" sz="1000" dirty="0">
                  <a:latin typeface="+mn-ea"/>
                  <a:ea typeface="+mn-ea"/>
                </a:rPr>
                <a:t>：</a:t>
              </a:r>
              <a:r>
                <a:rPr kumimoji="1" lang="en-US" altLang="ja-JP" sz="1000" dirty="0">
                  <a:latin typeface="+mn-ea"/>
                  <a:ea typeface="+mn-ea"/>
                </a:rPr>
                <a:t> PSTN</a:t>
              </a:r>
              <a:r>
                <a:rPr kumimoji="1" lang="ja-JP" altLang="en-US" sz="1000" dirty="0">
                  <a:latin typeface="+mn-ea"/>
                  <a:ea typeface="+mn-ea"/>
                </a:rPr>
                <a:t>の工事だが、ひかりと</a:t>
              </a:r>
              <a:r>
                <a:rPr kumimoji="1" lang="en-US" altLang="ja-JP" sz="1000" dirty="0">
                  <a:latin typeface="+mn-ea"/>
                  <a:ea typeface="+mn-ea"/>
                </a:rPr>
                <a:t>PSTN</a:t>
              </a:r>
              <a:r>
                <a:rPr kumimoji="1" lang="ja-JP" altLang="en-US" sz="1000" dirty="0">
                  <a:latin typeface="+mn-ea"/>
                  <a:ea typeface="+mn-ea"/>
                </a:rPr>
                <a:t>で</a:t>
              </a:r>
              <a:r>
                <a:rPr lang="ja-JP" altLang="en-US" sz="1000" dirty="0">
                  <a:latin typeface="+mn-ea"/>
                  <a:ea typeface="+mn-ea"/>
                </a:rPr>
                <a:t>汎用的な仕組みとし、（ひかり電話）工事依頼情報流通を流用する前提であることから、インタフェース</a:t>
              </a:r>
              <a:r>
                <a:rPr kumimoji="1" lang="ja-JP" altLang="en-US" sz="1000" dirty="0">
                  <a:latin typeface="+mn-ea"/>
                  <a:ea typeface="+mn-ea"/>
                </a:rPr>
                <a:t>名は（ひかり電話）工事依頼情報流通とする</a:t>
              </a:r>
              <a:endParaRPr kumimoji="1" lang="en-US" altLang="ja-JP" sz="1000" dirty="0">
                <a:latin typeface="+mn-ea"/>
                <a:ea typeface="+mn-ea"/>
              </a:endParaRPr>
            </a:p>
            <a:p>
              <a:pPr algn="l">
                <a:lnSpc>
                  <a:spcPct val="110000"/>
                </a:lnSpc>
              </a:pPr>
              <a:r>
                <a:rPr lang="ja-JP" altLang="en-US" sz="1000" dirty="0">
                  <a:solidFill>
                    <a:prstClr val="black"/>
                  </a:solidFill>
                  <a:latin typeface="Meiryo UI"/>
                  <a:ea typeface="Meiryo UI"/>
                </a:rPr>
                <a:t>　　　</a:t>
              </a:r>
              <a:r>
                <a:rPr lang="en-US" altLang="ja-JP" sz="1000" dirty="0">
                  <a:solidFill>
                    <a:prstClr val="black"/>
                  </a:solidFill>
                  <a:latin typeface="Meiryo UI"/>
                  <a:ea typeface="Meiryo UI"/>
                </a:rPr>
                <a:t>*2</a:t>
              </a:r>
              <a:r>
                <a:rPr lang="ja-JP" altLang="en-US" sz="1000" dirty="0">
                  <a:solidFill>
                    <a:prstClr val="black"/>
                  </a:solidFill>
                  <a:latin typeface="Meiryo UI"/>
                  <a:ea typeface="Meiryo UI"/>
                </a:rPr>
                <a:t>：端末毎に設定される</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情報送信有無が「無」の場合、</a:t>
              </a:r>
              <a:r>
                <a:rPr lang="en-US" altLang="ja-JP" sz="1000" dirty="0">
                  <a:solidFill>
                    <a:prstClr val="black"/>
                  </a:solidFill>
                  <a:latin typeface="Meiryo UI"/>
                  <a:ea typeface="Meiryo UI"/>
                </a:rPr>
                <a:t>CUSTOM</a:t>
              </a:r>
              <a:r>
                <a:rPr lang="ja-JP" altLang="en-US" sz="1000" dirty="0">
                  <a:solidFill>
                    <a:prstClr val="black"/>
                  </a:solidFill>
                  <a:latin typeface="Meiryo UI"/>
                  <a:ea typeface="Meiryo UI"/>
                </a:rPr>
                <a:t>からのオーダ情報で、番ポ有無が記載された記事欄等を受信できなくなるため、</a:t>
              </a:r>
              <a:r>
                <a:rPr lang="en-US" altLang="ja-JP" sz="1000" dirty="0">
                  <a:solidFill>
                    <a:prstClr val="black"/>
                  </a:solidFill>
                  <a:latin typeface="Meiryo UI"/>
                  <a:ea typeface="Meiryo UI"/>
                </a:rPr>
                <a:t>AP</a:t>
              </a:r>
              <a:r>
                <a:rPr lang="ja-JP" altLang="en-US" sz="1000" dirty="0">
                  <a:solidFill>
                    <a:prstClr val="black"/>
                  </a:solidFill>
                  <a:latin typeface="Meiryo UI"/>
                  <a:ea typeface="Meiryo UI"/>
                </a:rPr>
                <a:t>で一律「有」に設定する</a:t>
              </a:r>
              <a:endParaRPr lang="en-US" altLang="ja-JP" sz="1000" dirty="0">
                <a:solidFill>
                  <a:prstClr val="black"/>
                </a:solidFill>
                <a:latin typeface="Meiryo UI"/>
                <a:ea typeface="Meiryo UI"/>
              </a:endParaRPr>
            </a:p>
            <a:p>
              <a:pPr algn="l">
                <a:lnSpc>
                  <a:spcPct val="110000"/>
                </a:lnSpc>
              </a:pPr>
              <a:r>
                <a:rPr lang="ja-JP" altLang="en-US" sz="1000" dirty="0">
                  <a:latin typeface="+mn-ea"/>
                  <a:ea typeface="+mn-ea"/>
                </a:rPr>
                <a:t>　　　</a:t>
              </a:r>
              <a:r>
                <a:rPr lang="en-US" altLang="ja-JP" sz="1000" dirty="0">
                  <a:latin typeface="+mn-ea"/>
                  <a:ea typeface="+mn-ea"/>
                </a:rPr>
                <a:t>*3</a:t>
              </a:r>
              <a:r>
                <a:rPr lang="ja-JP" altLang="en-US" sz="1000" dirty="0">
                  <a:latin typeface="+mn-ea"/>
                  <a:ea typeface="+mn-ea"/>
                </a:rPr>
                <a:t>：記事欄文言の設定は並行運転期間の暫定対処であるため、本格運用時における本チェック条件については</a:t>
              </a:r>
              <a:r>
                <a:rPr lang="en-US" altLang="ja-JP" sz="1000" dirty="0">
                  <a:latin typeface="+mn-ea"/>
                  <a:ea typeface="+mn-ea"/>
                </a:rPr>
                <a:t>2026</a:t>
              </a:r>
              <a:r>
                <a:rPr lang="ja-JP" altLang="en-US" sz="1000" dirty="0">
                  <a:latin typeface="+mn-ea"/>
                  <a:ea typeface="+mn-ea"/>
                </a:rPr>
                <a:t>年</a:t>
              </a:r>
              <a:r>
                <a:rPr lang="en-US" altLang="ja-JP" sz="1000" dirty="0">
                  <a:latin typeface="+mn-ea"/>
                  <a:ea typeface="+mn-ea"/>
                </a:rPr>
                <a:t>1</a:t>
              </a:r>
              <a:r>
                <a:rPr lang="ja-JP" altLang="en-US" sz="1000" dirty="0">
                  <a:latin typeface="+mn-ea"/>
                  <a:ea typeface="+mn-ea"/>
                </a:rPr>
                <a:t>月開発にて検討する</a:t>
              </a:r>
              <a:endParaRPr lang="en-US" altLang="ja-JP" sz="1000" dirty="0">
                <a:latin typeface="+mn-ea"/>
                <a:ea typeface="+mn-ea"/>
              </a:endParaRPr>
            </a:p>
            <a:p>
              <a:pPr algn="l">
                <a:lnSpc>
                  <a:spcPct val="110000"/>
                </a:lnSpc>
              </a:pPr>
              <a:r>
                <a:rPr lang="ja-JP" altLang="en-US" sz="1000" dirty="0">
                  <a:latin typeface="+mn-ea"/>
                  <a:ea typeface="+mn-ea"/>
                </a:rPr>
                <a:t>　　　</a:t>
              </a:r>
              <a:r>
                <a:rPr lang="en-US" altLang="ja-JP" sz="1000" dirty="0">
                  <a:latin typeface="+mn-ea"/>
                  <a:ea typeface="+mn-ea"/>
                </a:rPr>
                <a:t>*4</a:t>
              </a:r>
              <a:r>
                <a:rPr lang="ja-JP" altLang="en-US" sz="1000" dirty="0">
                  <a:latin typeface="+mn-ea"/>
                  <a:ea typeface="+mn-ea"/>
                </a:rPr>
                <a:t>：オフライン（不感知）はチェック不要とする</a:t>
              </a:r>
              <a:endParaRPr lang="en-US" altLang="ja-JP" sz="1000" dirty="0">
                <a:solidFill>
                  <a:prstClr val="black"/>
                </a:solidFill>
                <a:latin typeface="Meiryo UI"/>
                <a:ea typeface="Meiryo UI"/>
              </a:endParaRPr>
            </a:p>
          </p:txBody>
        </p:sp>
      </p:grpSp>
      <p:sp>
        <p:nvSpPr>
          <p:cNvPr id="21" name="線吹き出し 1 (枠付き) 207">
            <a:extLst>
              <a:ext uri="{FF2B5EF4-FFF2-40B4-BE49-F238E27FC236}">
                <a16:creationId xmlns:a16="http://schemas.microsoft.com/office/drawing/2014/main" id="{A4047F17-64AF-98C4-BAF6-FD36A579FDA8}"/>
              </a:ext>
            </a:extLst>
          </p:cNvPr>
          <p:cNvSpPr/>
          <p:nvPr/>
        </p:nvSpPr>
        <p:spPr bwMode="auto">
          <a:xfrm>
            <a:off x="10009286" y="4414421"/>
            <a:ext cx="2509451" cy="1195265"/>
          </a:xfrm>
          <a:prstGeom prst="borderCallout1">
            <a:avLst>
              <a:gd name="adj1" fmla="val 82169"/>
              <a:gd name="adj2" fmla="val -180"/>
              <a:gd name="adj3" fmla="val 104851"/>
              <a:gd name="adj4" fmla="val -52160"/>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工事完了操作時の</a:t>
            </a:r>
            <a:r>
              <a:rPr kumimoji="0" lang="ja-JP" altLang="en-US" sz="1000" kern="0" dirty="0">
                <a:solidFill>
                  <a:srgbClr val="0000FF"/>
                </a:solidFill>
                <a:latin typeface="Meiryo UI"/>
                <a:ea typeface="Meiryo UI"/>
                <a:cs typeface="メイリオ" panose="020B0604030504040204" pitchFamily="50" charset="-128"/>
              </a:rPr>
              <a:t>番ポ自動工事依頼未実施</a:t>
            </a:r>
            <a:endParaRPr kumimoji="0" lang="en-US" altLang="ja-JP" sz="1000" kern="0" dirty="0">
              <a:solidFill>
                <a:srgbClr val="0000FF"/>
              </a:solidFill>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チェック機能を追加する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graphicFrame>
        <p:nvGraphicFramePr>
          <p:cNvPr id="22" name="表 21">
            <a:extLst>
              <a:ext uri="{FF2B5EF4-FFF2-40B4-BE49-F238E27FC236}">
                <a16:creationId xmlns:a16="http://schemas.microsoft.com/office/drawing/2014/main" id="{DD0CA2DE-3D69-6607-95FC-BDED5B22A469}"/>
              </a:ext>
            </a:extLst>
          </p:cNvPr>
          <p:cNvGraphicFramePr>
            <a:graphicFrameLocks noGrp="1"/>
          </p:cNvGraphicFramePr>
          <p:nvPr>
            <p:extLst>
              <p:ext uri="{D42A27DB-BD31-4B8C-83A1-F6EECF244321}">
                <p14:modId xmlns:p14="http://schemas.microsoft.com/office/powerpoint/2010/main" val="457034635"/>
              </p:ext>
            </p:extLst>
          </p:nvPr>
        </p:nvGraphicFramePr>
        <p:xfrm>
          <a:off x="10103080" y="4835287"/>
          <a:ext cx="2304573" cy="692213"/>
        </p:xfrm>
        <a:graphic>
          <a:graphicData uri="http://schemas.openxmlformats.org/drawingml/2006/table">
            <a:tbl>
              <a:tblPr firstRow="1" bandRow="1"/>
              <a:tblGrid>
                <a:gridCol w="2304573">
                  <a:extLst>
                    <a:ext uri="{9D8B030D-6E8A-4147-A177-3AD203B41FA5}">
                      <a16:colId xmlns:a16="http://schemas.microsoft.com/office/drawing/2014/main" val="2708079009"/>
                    </a:ext>
                  </a:extLst>
                </a:gridCol>
              </a:tblGrid>
              <a:tr h="164985">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ワーニング表示条件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498293">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・番ポ工事依頼が未実施である場合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・項目「自ＳＯ情報（記事）／オーダ記事」に番ポ有無が有を示す文言</a:t>
                      </a:r>
                      <a:r>
                        <a:rPr kumimoji="1" lang="en-US" altLang="ja-JP" sz="800" b="0" i="0" baseline="0" dirty="0">
                          <a:solidFill>
                            <a:srgbClr val="0000FF"/>
                          </a:solidFill>
                          <a:latin typeface="Meiryo UI" panose="020B0604030504040204" pitchFamily="50" charset="-128"/>
                          <a:ea typeface="Meiryo UI" panose="020B0604030504040204" pitchFamily="50" charset="-128"/>
                        </a:rPr>
                        <a:t>“</a:t>
                      </a:r>
                      <a:r>
                        <a:rPr kumimoji="1" lang="ja-JP" altLang="en-US" sz="800" b="0" i="0" baseline="0" dirty="0">
                          <a:solidFill>
                            <a:srgbClr val="0000FF"/>
                          </a:solidFill>
                          <a:latin typeface="Meiryo UI" panose="020B0604030504040204" pitchFamily="50" charset="-128"/>
                          <a:ea typeface="Meiryo UI" panose="020B0604030504040204" pitchFamily="50" charset="-128"/>
                        </a:rPr>
                        <a:t>番ポ</a:t>
                      </a:r>
                      <a:r>
                        <a:rPr kumimoji="1" lang="en-US" altLang="ja-JP" sz="800" b="0" i="0" baseline="0" dirty="0">
                          <a:solidFill>
                            <a:srgbClr val="0000FF"/>
                          </a:solidFill>
                          <a:latin typeface="Meiryo UI" panose="020B0604030504040204" pitchFamily="50" charset="-128"/>
                          <a:ea typeface="Meiryo UI" panose="020B0604030504040204" pitchFamily="50" charset="-128"/>
                        </a:rPr>
                        <a:t>”</a:t>
                      </a:r>
                      <a:r>
                        <a:rPr kumimoji="1" lang="ja-JP" altLang="en-US" sz="800" b="0" i="0" baseline="0" dirty="0">
                          <a:solidFill>
                            <a:srgbClr val="0000FF"/>
                          </a:solidFill>
                          <a:latin typeface="Meiryo UI" panose="020B0604030504040204" pitchFamily="50" charset="-128"/>
                          <a:ea typeface="Meiryo UI" panose="020B0604030504040204" pitchFamily="50" charset="-128"/>
                        </a:rPr>
                        <a:t>が設定されている場合</a:t>
                      </a:r>
                      <a:r>
                        <a:rPr kumimoji="1" lang="en-US" altLang="ja-JP" sz="800" kern="1200" dirty="0">
                          <a:solidFill>
                            <a:schemeClr val="tx1"/>
                          </a:solidFill>
                          <a:latin typeface="+mn-ea"/>
                          <a:ea typeface="Meiryo UI"/>
                          <a:cs typeface="+mn-cs"/>
                        </a:rPr>
                        <a:t>*3</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bl>
          </a:graphicData>
        </a:graphic>
      </p:graphicFrame>
      <p:sp>
        <p:nvSpPr>
          <p:cNvPr id="26" name="線吹き出し 1 (枠付き) 207">
            <a:extLst>
              <a:ext uri="{FF2B5EF4-FFF2-40B4-BE49-F238E27FC236}">
                <a16:creationId xmlns:a16="http://schemas.microsoft.com/office/drawing/2014/main" id="{4A784C85-CAEE-DC56-A2E6-A3423ACB1554}"/>
              </a:ext>
            </a:extLst>
          </p:cNvPr>
          <p:cNvSpPr/>
          <p:nvPr/>
        </p:nvSpPr>
        <p:spPr bwMode="auto">
          <a:xfrm>
            <a:off x="9577941" y="6359063"/>
            <a:ext cx="2940796" cy="1668337"/>
          </a:xfrm>
          <a:prstGeom prst="borderCallout1">
            <a:avLst>
              <a:gd name="adj1" fmla="val 7222"/>
              <a:gd name="adj2" fmla="val 431"/>
              <a:gd name="adj3" fmla="val -1316"/>
              <a:gd name="adj4" fmla="val -32650"/>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工事完了操作時の</a:t>
            </a:r>
            <a:r>
              <a:rPr kumimoji="0" lang="ja-JP" altLang="en-US" sz="1000" kern="0" dirty="0">
                <a:solidFill>
                  <a:srgbClr val="0000FF"/>
                </a:solidFill>
                <a:latin typeface="Meiryo UI"/>
                <a:ea typeface="Meiryo UI"/>
                <a:cs typeface="メイリオ" panose="020B0604030504040204" pitchFamily="50" charset="-128"/>
              </a:rPr>
              <a:t>番ポ工事未完了</a:t>
            </a: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チェック機能を追加する*</a:t>
            </a:r>
            <a:r>
              <a:rPr kumimoji="0" lang="en-US" altLang="ja-JP" sz="1000" kern="0" dirty="0">
                <a:solidFill>
                  <a:srgbClr val="0000FF"/>
                </a:solidFill>
                <a:latin typeface="Meiryo UI"/>
                <a:ea typeface="Meiryo UI"/>
                <a:cs typeface="メイリオ" panose="020B0604030504040204" pitchFamily="50" charset="-128"/>
              </a:rPr>
              <a:t>4</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graphicFrame>
        <p:nvGraphicFramePr>
          <p:cNvPr id="27" name="表 26">
            <a:extLst>
              <a:ext uri="{FF2B5EF4-FFF2-40B4-BE49-F238E27FC236}">
                <a16:creationId xmlns:a16="http://schemas.microsoft.com/office/drawing/2014/main" id="{029E1045-D2B1-AFA3-ED62-2C46B1B6F276}"/>
              </a:ext>
            </a:extLst>
          </p:cNvPr>
          <p:cNvGraphicFramePr>
            <a:graphicFrameLocks noGrp="1"/>
          </p:cNvGraphicFramePr>
          <p:nvPr>
            <p:extLst>
              <p:ext uri="{D42A27DB-BD31-4B8C-83A1-F6EECF244321}">
                <p14:modId xmlns:p14="http://schemas.microsoft.com/office/powerpoint/2010/main" val="2758119834"/>
              </p:ext>
            </p:extLst>
          </p:nvPr>
        </p:nvGraphicFramePr>
        <p:xfrm>
          <a:off x="9740451" y="6748266"/>
          <a:ext cx="2615776" cy="1132135"/>
        </p:xfrm>
        <a:graphic>
          <a:graphicData uri="http://schemas.openxmlformats.org/drawingml/2006/table">
            <a:tbl>
              <a:tblPr firstRow="1" bandRow="1"/>
              <a:tblGrid>
                <a:gridCol w="2615776">
                  <a:extLst>
                    <a:ext uri="{9D8B030D-6E8A-4147-A177-3AD203B41FA5}">
                      <a16:colId xmlns:a16="http://schemas.microsoft.com/office/drawing/2014/main" val="2708079009"/>
                    </a:ext>
                  </a:extLst>
                </a:gridCol>
              </a:tblGrid>
              <a:tr h="220107">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ワーニング表示条件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912028">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・番ポ工事依頼が正常に実施済みである場合（番ポ自動工事ステータスが「依頼済」である場合）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a:t>
                      </a:r>
                      <a:r>
                        <a:rPr kumimoji="0" lang="ja-JP" altLang="en-US" sz="8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双方向番ポ開始前に申し込まれた片方向番でない場合</a:t>
                      </a:r>
                      <a:endParaRPr kumimoji="0" lang="en-US" altLang="ja-JP" sz="8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a:p>
                      <a:pPr marL="0" lvl="1" indent="0" algn="l"/>
                      <a:r>
                        <a:rPr kumimoji="0" lang="ja-JP" altLang="en-US" sz="800" b="0" i="0" u="none" strike="noStrike" kern="0" cap="none" spc="0" normalizeH="0" baseline="0" noProof="0" dirty="0">
                          <a:ln>
                            <a:noFill/>
                          </a:ln>
                          <a:solidFill>
                            <a:srgbClr val="0000FF"/>
                          </a:solidFill>
                          <a:effectLst/>
                          <a:uLnTx/>
                          <a:uFillTx/>
                          <a:latin typeface="Meiryo UI"/>
                          <a:ea typeface="Meiryo UI"/>
                        </a:rPr>
                        <a:t>・事業者情報で返却された移転元事業者</a:t>
                      </a:r>
                      <a:r>
                        <a:rPr kumimoji="0" lang="en-US" altLang="ja-JP" sz="800" b="0" i="0" u="none" strike="noStrike" kern="0" cap="none" spc="0" normalizeH="0" baseline="0" noProof="0" dirty="0">
                          <a:ln>
                            <a:noFill/>
                          </a:ln>
                          <a:solidFill>
                            <a:srgbClr val="0000FF"/>
                          </a:solidFill>
                          <a:effectLst/>
                          <a:uLnTx/>
                          <a:uFillTx/>
                          <a:latin typeface="Meiryo UI"/>
                          <a:ea typeface="Meiryo UI"/>
                        </a:rPr>
                        <a:t>-</a:t>
                      </a:r>
                      <a:r>
                        <a:rPr kumimoji="0" lang="ja-JP" altLang="en-US" sz="800" b="0" i="0" u="none" strike="noStrike" kern="0" cap="none" spc="0" normalizeH="0" baseline="0" noProof="0" dirty="0">
                          <a:ln>
                            <a:noFill/>
                          </a:ln>
                          <a:solidFill>
                            <a:srgbClr val="0000FF"/>
                          </a:solidFill>
                          <a:effectLst/>
                          <a:uLnTx/>
                          <a:uFillTx/>
                          <a:latin typeface="Meiryo UI"/>
                          <a:ea typeface="Meiryo UI"/>
                        </a:rPr>
                        <a:t>番号取得事業者の組み合わせにおいて、１つ以上の組み合わせで工事結果情報が未流通である場合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bl>
          </a:graphicData>
        </a:graphic>
      </p:graphicFrame>
      <p:sp>
        <p:nvSpPr>
          <p:cNvPr id="28" name="楕円 27">
            <a:extLst>
              <a:ext uri="{FF2B5EF4-FFF2-40B4-BE49-F238E27FC236}">
                <a16:creationId xmlns:a16="http://schemas.microsoft.com/office/drawing/2014/main" id="{2BCE0AB5-1CEE-6A7F-C691-0C9D388F739E}"/>
              </a:ext>
            </a:extLst>
          </p:cNvPr>
          <p:cNvSpPr/>
          <p:nvPr/>
        </p:nvSpPr>
        <p:spPr bwMode="auto">
          <a:xfrm>
            <a:off x="9898054" y="4237749"/>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29" name="楕円 28">
            <a:extLst>
              <a:ext uri="{FF2B5EF4-FFF2-40B4-BE49-F238E27FC236}">
                <a16:creationId xmlns:a16="http://schemas.microsoft.com/office/drawing/2014/main" id="{A2946332-552D-29DC-FC5B-122906C66D7D}"/>
              </a:ext>
            </a:extLst>
          </p:cNvPr>
          <p:cNvSpPr/>
          <p:nvPr/>
        </p:nvSpPr>
        <p:spPr bwMode="auto">
          <a:xfrm>
            <a:off x="9189066" y="6296947"/>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30" name="楕円 29">
            <a:extLst>
              <a:ext uri="{FF2B5EF4-FFF2-40B4-BE49-F238E27FC236}">
                <a16:creationId xmlns:a16="http://schemas.microsoft.com/office/drawing/2014/main" id="{FE49276F-2218-9825-1515-09D675B83768}"/>
              </a:ext>
            </a:extLst>
          </p:cNvPr>
          <p:cNvSpPr/>
          <p:nvPr/>
        </p:nvSpPr>
        <p:spPr bwMode="auto">
          <a:xfrm>
            <a:off x="959058" y="8431782"/>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31" name="楕円 30">
            <a:extLst>
              <a:ext uri="{FF2B5EF4-FFF2-40B4-BE49-F238E27FC236}">
                <a16:creationId xmlns:a16="http://schemas.microsoft.com/office/drawing/2014/main" id="{93E24011-83F8-6427-CAC5-E12A290440A6}"/>
              </a:ext>
            </a:extLst>
          </p:cNvPr>
          <p:cNvSpPr/>
          <p:nvPr/>
        </p:nvSpPr>
        <p:spPr bwMode="auto">
          <a:xfrm>
            <a:off x="959058" y="864818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33960106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３．１　全体概要（システム全体処理方式（８／８））</a:t>
            </a:r>
          </a:p>
          <a:p>
            <a:pPr lvl="0"/>
            <a:r>
              <a:rPr lang="ja-JP" altLang="en-US" dirty="0"/>
              <a:t>　</a:t>
            </a:r>
            <a:r>
              <a:rPr lang="en-US" altLang="ja-JP" sz="1050" dirty="0">
                <a:solidFill>
                  <a:srgbClr val="000000"/>
                </a:solidFill>
                <a:latin typeface="+mn-lt"/>
                <a:ea typeface="+mn-ea"/>
              </a:rPr>
              <a:t> PSTN</a:t>
            </a:r>
            <a:r>
              <a:rPr lang="ja-JP" altLang="en-US" sz="1050" dirty="0">
                <a:solidFill>
                  <a:srgbClr val="000000"/>
                </a:solidFill>
                <a:latin typeface="+mn-lt"/>
                <a:ea typeface="+mn-ea"/>
              </a:rPr>
              <a:t>ネイティブ番号帯の番ポオーダを</a:t>
            </a:r>
            <a:r>
              <a:rPr lang="en-US" altLang="ja-JP" sz="1050" dirty="0">
                <a:solidFill>
                  <a:srgbClr val="000000"/>
                </a:solidFill>
                <a:latin typeface="+mn-lt"/>
                <a:ea typeface="+mn-ea"/>
              </a:rPr>
              <a:t>CUSTOM</a:t>
            </a:r>
            <a:r>
              <a:rPr lang="ja-JP" altLang="en-US" sz="1050" dirty="0">
                <a:solidFill>
                  <a:srgbClr val="000000"/>
                </a:solidFill>
                <a:latin typeface="+mn-lt"/>
                <a:ea typeface="+mn-ea"/>
              </a:rPr>
              <a:t>から受領し、番ポシステムへ番ポ申込する場合のシーケンスを以下に示す</a:t>
            </a:r>
            <a:endParaRPr lang="en-US" altLang="ja-JP" sz="1050" dirty="0">
              <a:solidFill>
                <a:srgbClr val="000000"/>
              </a:solidFill>
              <a:latin typeface="+mn-lt"/>
              <a:ea typeface="+mn-ea"/>
            </a:endParaRPr>
          </a:p>
          <a:p>
            <a:r>
              <a:rPr lang="ja-JP" altLang="en-US" dirty="0">
                <a:solidFill>
                  <a:srgbClr val="000000"/>
                </a:solidFill>
                <a:latin typeface="+mn-lt"/>
                <a:ea typeface="+mn-ea"/>
              </a:rPr>
              <a:t>　</a:t>
            </a:r>
            <a:r>
              <a:rPr lang="en-US" altLang="ja-JP" dirty="0">
                <a:solidFill>
                  <a:srgbClr val="000000"/>
                </a:solidFill>
                <a:latin typeface="+mn-lt"/>
                <a:ea typeface="+mn-ea"/>
              </a:rPr>
              <a:t>【</a:t>
            </a:r>
            <a:r>
              <a:rPr lang="ja-JP" altLang="en-US" dirty="0">
                <a:solidFill>
                  <a:srgbClr val="000000"/>
                </a:solidFill>
                <a:latin typeface="+mn-lt"/>
                <a:ea typeface="+mn-ea"/>
              </a:rPr>
              <a:t>オ</a:t>
            </a:r>
            <a:r>
              <a:rPr lang="en-US" altLang="ja-JP" dirty="0">
                <a:solidFill>
                  <a:srgbClr val="000000"/>
                </a:solidFill>
                <a:latin typeface="+mn-lt"/>
                <a:ea typeface="+mn-ea"/>
              </a:rPr>
              <a:t>】</a:t>
            </a:r>
            <a:r>
              <a:rPr lang="ja-JP" altLang="en-US" sz="1050" dirty="0">
                <a:solidFill>
                  <a:srgbClr val="000000"/>
                </a:solidFill>
                <a:latin typeface="+mn-lt"/>
                <a:ea typeface="+mn-ea"/>
              </a:rPr>
              <a:t>メタル電話のポートインー</a:t>
            </a:r>
            <a:r>
              <a:rPr kumimoji="1" lang="en-US" altLang="ja-JP" sz="1050" dirty="0">
                <a:latin typeface="+mn-ea"/>
                <a:ea typeface="+mn-ea"/>
              </a:rPr>
              <a:t>IF</a:t>
            </a:r>
            <a:r>
              <a:rPr kumimoji="1" lang="ja-JP" altLang="en-US" sz="1050" dirty="0">
                <a:latin typeface="+mn-ea"/>
                <a:ea typeface="+mn-ea"/>
              </a:rPr>
              <a:t>対応　</a:t>
            </a:r>
            <a:r>
              <a:rPr lang="ja-JP" altLang="en-US" sz="1050" dirty="0">
                <a:solidFill>
                  <a:srgbClr val="000000"/>
                </a:solidFill>
                <a:latin typeface="+mn-lt"/>
                <a:ea typeface="+mn-ea"/>
              </a:rPr>
              <a:t>（</a:t>
            </a:r>
            <a:r>
              <a:rPr lang="en-US" altLang="ja-JP" sz="1050" dirty="0">
                <a:solidFill>
                  <a:srgbClr val="000000"/>
                </a:solidFill>
                <a:latin typeface="+mn-lt"/>
                <a:ea typeface="+mn-ea"/>
              </a:rPr>
              <a:t>Ⅱ</a:t>
            </a:r>
            <a:r>
              <a:rPr lang="ja-JP" altLang="en-US" sz="1050" dirty="0">
                <a:solidFill>
                  <a:srgbClr val="000000"/>
                </a:solidFill>
                <a:latin typeface="+mn-lt"/>
                <a:ea typeface="+mn-ea"/>
              </a:rPr>
              <a:t>）シーケンス（</a:t>
            </a:r>
            <a:r>
              <a:rPr lang="en-US" altLang="ja-JP" sz="1050" dirty="0">
                <a:solidFill>
                  <a:srgbClr val="000000"/>
                </a:solidFill>
                <a:latin typeface="+mn-lt"/>
                <a:ea typeface="+mn-ea"/>
              </a:rPr>
              <a:t>PTN6</a:t>
            </a:r>
            <a:r>
              <a:rPr lang="ja-JP" altLang="en-US" sz="1050" dirty="0">
                <a:solidFill>
                  <a:srgbClr val="000000"/>
                </a:solidFill>
                <a:latin typeface="+mn-lt"/>
                <a:ea typeface="+mn-ea"/>
              </a:rPr>
              <a:t>：番ポシステムへ番ポ申込）</a:t>
            </a:r>
            <a:endParaRPr lang="en-US" altLang="ja-JP" sz="1050" dirty="0">
              <a:solidFill>
                <a:srgbClr val="000000"/>
              </a:solidFill>
              <a:latin typeface="+mn-lt"/>
              <a:ea typeface="+mn-ea"/>
            </a:endParaRPr>
          </a:p>
          <a:p>
            <a:pPr lvl="0"/>
            <a:endParaRPr lang="ja-JP" altLang="en-US" dirty="0"/>
          </a:p>
        </p:txBody>
      </p:sp>
      <p:sp>
        <p:nvSpPr>
          <p:cNvPr id="95" name="スライド番号プレースホルダー 1"/>
          <p:cNvSpPr>
            <a:spLocks noGrp="1"/>
          </p:cNvSpPr>
          <p:nvPr>
            <p:ph type="sldNum" sz="quarter" idx="4"/>
          </p:nvPr>
        </p:nvSpPr>
        <p:spPr>
          <a:xfrm>
            <a:off x="5262410" y="9301100"/>
            <a:ext cx="2311400" cy="179387"/>
          </a:xfrm>
        </p:spPr>
        <p:txBody>
          <a:bodyPr/>
          <a:lstStyle/>
          <a:p>
            <a:r>
              <a:rPr lang="en-US" altLang="ja-JP" dirty="0"/>
              <a:t>01.1-29</a:t>
            </a:r>
          </a:p>
        </p:txBody>
      </p:sp>
      <p:sp>
        <p:nvSpPr>
          <p:cNvPr id="2" name="テキスト ボックス 1">
            <a:extLst>
              <a:ext uri="{FF2B5EF4-FFF2-40B4-BE49-F238E27FC236}">
                <a16:creationId xmlns:a16="http://schemas.microsoft.com/office/drawing/2014/main" id="{DDEEB2FF-B27D-B926-F061-F51F622E2BE0}"/>
              </a:ext>
            </a:extLst>
          </p:cNvPr>
          <p:cNvSpPr txBox="1"/>
          <p:nvPr/>
        </p:nvSpPr>
        <p:spPr>
          <a:xfrm>
            <a:off x="11385970"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統合</a:t>
            </a:r>
            <a:r>
              <a:rPr lang="en-US" altLang="ja-JP" sz="1050" dirty="0">
                <a:solidFill>
                  <a:srgbClr val="000000"/>
                </a:solidFill>
                <a:latin typeface="+mn-ea"/>
                <a:ea typeface="+mn-ea"/>
              </a:rPr>
              <a:t>HHC</a:t>
            </a:r>
            <a:endParaRPr lang="zh-TW" altLang="en-US" sz="1050" dirty="0">
              <a:solidFill>
                <a:srgbClr val="000000"/>
              </a:solidFill>
              <a:latin typeface="+mn-ea"/>
              <a:ea typeface="+mn-ea"/>
            </a:endParaRPr>
          </a:p>
        </p:txBody>
      </p:sp>
      <p:sp>
        <p:nvSpPr>
          <p:cNvPr id="3" name="テキスト ボックス 2">
            <a:extLst>
              <a:ext uri="{FF2B5EF4-FFF2-40B4-BE49-F238E27FC236}">
                <a16:creationId xmlns:a16="http://schemas.microsoft.com/office/drawing/2014/main" id="{3CCD598F-C641-06BD-812B-89FA3EE5F662}"/>
              </a:ext>
            </a:extLst>
          </p:cNvPr>
          <p:cNvSpPr txBox="1"/>
          <p:nvPr/>
        </p:nvSpPr>
        <p:spPr>
          <a:xfrm>
            <a:off x="10066086"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オーダ制御</a:t>
            </a:r>
            <a:endParaRPr lang="zh-TW" altLang="en-US" sz="1050" dirty="0">
              <a:solidFill>
                <a:srgbClr val="000000"/>
              </a:solidFill>
              <a:latin typeface="+mn-ea"/>
              <a:ea typeface="+mn-ea"/>
            </a:endParaRPr>
          </a:p>
        </p:txBody>
      </p:sp>
      <p:sp>
        <p:nvSpPr>
          <p:cNvPr id="4" name="テキスト ボックス 3">
            <a:extLst>
              <a:ext uri="{FF2B5EF4-FFF2-40B4-BE49-F238E27FC236}">
                <a16:creationId xmlns:a16="http://schemas.microsoft.com/office/drawing/2014/main" id="{C1B5C826-7239-3DAD-0D08-8D180FB546BD}"/>
              </a:ext>
            </a:extLst>
          </p:cNvPr>
          <p:cNvSpPr txBox="1"/>
          <p:nvPr/>
        </p:nvSpPr>
        <p:spPr>
          <a:xfrm>
            <a:off x="8749147" y="196955"/>
            <a:ext cx="1260140" cy="177070"/>
          </a:xfrm>
          <a:prstGeom prst="roundRect">
            <a:avLst/>
          </a:prstGeom>
          <a:solidFill>
            <a:schemeClr val="bg1">
              <a:lumMod val="75000"/>
            </a:schemeClr>
          </a:solidFill>
          <a:ln>
            <a:noFill/>
          </a:ln>
        </p:spPr>
        <p:txBody>
          <a:bodyPr wrap="square" lIns="0" tIns="0" rIns="0" bIns="0" rtlCol="0" anchor="ctr">
            <a:spAutoFit/>
          </a:bodyPr>
          <a:lstStyle/>
          <a:p>
            <a:pPr>
              <a:lnSpc>
                <a:spcPct val="110000"/>
              </a:lnSpc>
            </a:pPr>
            <a:r>
              <a:rPr lang="ja-JP" altLang="en-US" sz="1050" dirty="0">
                <a:solidFill>
                  <a:srgbClr val="000000"/>
                </a:solidFill>
                <a:latin typeface="+mn-ea"/>
                <a:ea typeface="+mn-ea"/>
              </a:rPr>
              <a:t>設備連携</a:t>
            </a:r>
            <a:endParaRPr lang="zh-TW" altLang="en-US" sz="1050" dirty="0">
              <a:solidFill>
                <a:srgbClr val="000000"/>
              </a:solidFill>
              <a:latin typeface="+mn-ea"/>
              <a:ea typeface="+mn-ea"/>
            </a:endParaRPr>
          </a:p>
        </p:txBody>
      </p:sp>
      <p:grpSp>
        <p:nvGrpSpPr>
          <p:cNvPr id="6" name="グループ化 5">
            <a:extLst>
              <a:ext uri="{FF2B5EF4-FFF2-40B4-BE49-F238E27FC236}">
                <a16:creationId xmlns:a16="http://schemas.microsoft.com/office/drawing/2014/main" id="{1A70EBEC-8932-441A-C9BD-C7EC9FA95196}"/>
              </a:ext>
            </a:extLst>
          </p:cNvPr>
          <p:cNvGrpSpPr/>
          <p:nvPr/>
        </p:nvGrpSpPr>
        <p:grpSpPr>
          <a:xfrm>
            <a:off x="10388901" y="1674215"/>
            <a:ext cx="2257209" cy="972000"/>
            <a:chOff x="7556331" y="323186"/>
            <a:chExt cx="2257209" cy="972000"/>
          </a:xfrm>
        </p:grpSpPr>
        <p:sp>
          <p:nvSpPr>
            <p:cNvPr id="7" name="正方形/長方形 6">
              <a:extLst>
                <a:ext uri="{FF2B5EF4-FFF2-40B4-BE49-F238E27FC236}">
                  <a16:creationId xmlns:a16="http://schemas.microsoft.com/office/drawing/2014/main" id="{94442537-E2E1-1901-84B8-6074B1A98BC3}"/>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8" name="直線矢印コネクタ 7">
              <a:extLst>
                <a:ext uri="{FF2B5EF4-FFF2-40B4-BE49-F238E27FC236}">
                  <a16:creationId xmlns:a16="http://schemas.microsoft.com/office/drawing/2014/main" id="{E4706988-3B81-A12A-F17E-723F9D87E43F}"/>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a:extLst>
                <a:ext uri="{FF2B5EF4-FFF2-40B4-BE49-F238E27FC236}">
                  <a16:creationId xmlns:a16="http://schemas.microsoft.com/office/drawing/2014/main" id="{729E5967-C7A9-11D4-658B-FC6A8B39B2F3}"/>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10" name="直線矢印コネクタ 9">
              <a:extLst>
                <a:ext uri="{FF2B5EF4-FFF2-40B4-BE49-F238E27FC236}">
                  <a16:creationId xmlns:a16="http://schemas.microsoft.com/office/drawing/2014/main" id="{82B25F74-9CF5-EBB0-1891-1D5B91B5657E}"/>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766A6138-242D-E3A8-32E0-4CF4D4BD17D3}"/>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2" name="角丸四角形 68">
              <a:extLst>
                <a:ext uri="{FF2B5EF4-FFF2-40B4-BE49-F238E27FC236}">
                  <a16:creationId xmlns:a16="http://schemas.microsoft.com/office/drawing/2014/main" id="{978F3F49-A164-C5AF-D7BB-E39B3E232956}"/>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3" name="角丸四角形 131">
              <a:extLst>
                <a:ext uri="{FF2B5EF4-FFF2-40B4-BE49-F238E27FC236}">
                  <a16:creationId xmlns:a16="http://schemas.microsoft.com/office/drawing/2014/main" id="{FF12A695-F54C-3751-6ACE-340F6BDB5209}"/>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073C12C6-8EE4-7A7F-1B08-2EB299153110}"/>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5" name="テキスト ボックス 14">
              <a:extLst>
                <a:ext uri="{FF2B5EF4-FFF2-40B4-BE49-F238E27FC236}">
                  <a16:creationId xmlns:a16="http://schemas.microsoft.com/office/drawing/2014/main" id="{E84A3842-9050-23AD-B270-048FAA9C94DA}"/>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grpSp>
        <p:nvGrpSpPr>
          <p:cNvPr id="17" name="グループ化 16">
            <a:extLst>
              <a:ext uri="{FF2B5EF4-FFF2-40B4-BE49-F238E27FC236}">
                <a16:creationId xmlns:a16="http://schemas.microsoft.com/office/drawing/2014/main" id="{7D5D4238-B888-8B99-6BA5-420139224E15}"/>
              </a:ext>
            </a:extLst>
          </p:cNvPr>
          <p:cNvGrpSpPr/>
          <p:nvPr/>
        </p:nvGrpSpPr>
        <p:grpSpPr>
          <a:xfrm>
            <a:off x="1511376" y="2920970"/>
            <a:ext cx="9778849" cy="5190317"/>
            <a:chOff x="1204097" y="2920970"/>
            <a:chExt cx="9778849" cy="5190317"/>
          </a:xfrm>
        </p:grpSpPr>
        <p:sp>
          <p:nvSpPr>
            <p:cNvPr id="75" name="正方形/長方形 74">
              <a:extLst>
                <a:ext uri="{FF2B5EF4-FFF2-40B4-BE49-F238E27FC236}">
                  <a16:creationId xmlns:a16="http://schemas.microsoft.com/office/drawing/2014/main" id="{9CD82090-6F20-2965-12F3-49CA264E3DEB}"/>
                </a:ext>
              </a:extLst>
            </p:cNvPr>
            <p:cNvSpPr/>
            <p:nvPr/>
          </p:nvSpPr>
          <p:spPr bwMode="auto">
            <a:xfrm>
              <a:off x="3034489" y="2920970"/>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メタル</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HMI</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CUSTOM</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a:t>
              </a:r>
              <a:r>
                <a:rPr kumimoji="0" lang="en-US" altLang="ja-JP" sz="800" kern="0" dirty="0">
                  <a:solidFill>
                    <a:prstClr val="white"/>
                  </a:solidFill>
                  <a:latin typeface="Meiryo UI"/>
                  <a:ea typeface="Meiryo UI" panose="020B0604030504040204" pitchFamily="50" charset="-128"/>
                  <a:cs typeface="メイリオ" panose="020B0604030504040204" pitchFamily="50" charset="-128"/>
                </a:rPr>
                <a:t>CUSTOM</a:t>
              </a:r>
              <a:r>
                <a:rPr kumimoji="0" lang="ja-JP" altLang="en-US" sz="800" kern="0" dirty="0">
                  <a:solidFill>
                    <a:prstClr val="white"/>
                  </a:solidFill>
                  <a:latin typeface="Meiryo UI"/>
                  <a:ea typeface="Meiryo UI" panose="020B0604030504040204" pitchFamily="50" charset="-128"/>
                  <a:cs typeface="メイリオ" panose="020B0604030504040204" pitchFamily="50" charset="-128"/>
                </a:rPr>
                <a:t>ミニコン</a:t>
              </a:r>
            </a:p>
          </p:txBody>
        </p:sp>
        <p:cxnSp>
          <p:nvCxnSpPr>
            <p:cNvPr id="76" name="直線コネクタ 75">
              <a:extLst>
                <a:ext uri="{FF2B5EF4-FFF2-40B4-BE49-F238E27FC236}">
                  <a16:creationId xmlns:a16="http://schemas.microsoft.com/office/drawing/2014/main" id="{87EAFD0A-0355-9F50-42F5-D3755D86D505}"/>
                </a:ext>
              </a:extLst>
            </p:cNvPr>
            <p:cNvCxnSpPr/>
            <p:nvPr/>
          </p:nvCxnSpPr>
          <p:spPr>
            <a:xfrm flipH="1">
              <a:off x="3529544" y="3243784"/>
              <a:ext cx="0" cy="4860000"/>
            </a:xfrm>
            <a:prstGeom prst="line">
              <a:avLst/>
            </a:prstGeom>
            <a:noFill/>
            <a:ln w="9525" cap="flat" cmpd="sng" algn="ctr">
              <a:solidFill>
                <a:sysClr val="window" lastClr="FFFFFF">
                  <a:lumMod val="50000"/>
                </a:sysClr>
              </a:solidFill>
              <a:prstDash val="sysDash"/>
            </a:ln>
            <a:effectLst/>
          </p:spPr>
        </p:cxnSp>
        <p:sp>
          <p:nvSpPr>
            <p:cNvPr id="77" name="正方形/長方形 76">
              <a:extLst>
                <a:ext uri="{FF2B5EF4-FFF2-40B4-BE49-F238E27FC236}">
                  <a16:creationId xmlns:a16="http://schemas.microsoft.com/office/drawing/2014/main" id="{94EC58BD-666F-A01F-9523-79E9FB581A7F}"/>
                </a:ext>
              </a:extLst>
            </p:cNvPr>
            <p:cNvSpPr/>
            <p:nvPr/>
          </p:nvSpPr>
          <p:spPr bwMode="auto">
            <a:xfrm>
              <a:off x="4227161" y="2920970"/>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78" name="直線コネクタ 77">
              <a:extLst>
                <a:ext uri="{FF2B5EF4-FFF2-40B4-BE49-F238E27FC236}">
                  <a16:creationId xmlns:a16="http://schemas.microsoft.com/office/drawing/2014/main" id="{F587E792-71A5-D0B4-E730-853B902DC69E}"/>
                </a:ext>
              </a:extLst>
            </p:cNvPr>
            <p:cNvCxnSpPr/>
            <p:nvPr/>
          </p:nvCxnSpPr>
          <p:spPr>
            <a:xfrm flipH="1">
              <a:off x="4722216" y="3243784"/>
              <a:ext cx="0" cy="4860000"/>
            </a:xfrm>
            <a:prstGeom prst="line">
              <a:avLst/>
            </a:prstGeom>
            <a:noFill/>
            <a:ln w="9525" cap="flat" cmpd="sng" algn="ctr">
              <a:solidFill>
                <a:sysClr val="window" lastClr="FFFFFF">
                  <a:lumMod val="50000"/>
                </a:sysClr>
              </a:solidFill>
              <a:prstDash val="sysDash"/>
            </a:ln>
            <a:effectLst/>
          </p:spPr>
        </p:cxnSp>
        <p:sp>
          <p:nvSpPr>
            <p:cNvPr id="79" name="正方形/長方形 78">
              <a:extLst>
                <a:ext uri="{FF2B5EF4-FFF2-40B4-BE49-F238E27FC236}">
                  <a16:creationId xmlns:a16="http://schemas.microsoft.com/office/drawing/2014/main" id="{BED4AD96-2072-6CDD-2371-88C395AB8458}"/>
                </a:ext>
              </a:extLst>
            </p:cNvPr>
            <p:cNvSpPr/>
            <p:nvPr/>
          </p:nvSpPr>
          <p:spPr bwMode="auto">
            <a:xfrm>
              <a:off x="2021831" y="2920970"/>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オーダ流通</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80" name="直線コネクタ 79">
              <a:extLst>
                <a:ext uri="{FF2B5EF4-FFF2-40B4-BE49-F238E27FC236}">
                  <a16:creationId xmlns:a16="http://schemas.microsoft.com/office/drawing/2014/main" id="{E47030F1-39DD-5722-3CC3-D8F3E0296ED8}"/>
                </a:ext>
              </a:extLst>
            </p:cNvPr>
            <p:cNvCxnSpPr/>
            <p:nvPr/>
          </p:nvCxnSpPr>
          <p:spPr>
            <a:xfrm flipH="1">
              <a:off x="2378702" y="3243784"/>
              <a:ext cx="0" cy="4860000"/>
            </a:xfrm>
            <a:prstGeom prst="line">
              <a:avLst/>
            </a:prstGeom>
            <a:noFill/>
            <a:ln w="9525" cap="flat" cmpd="sng" algn="ctr">
              <a:solidFill>
                <a:sysClr val="window" lastClr="FFFFFF">
                  <a:lumMod val="50000"/>
                </a:sysClr>
              </a:solidFill>
              <a:prstDash val="sysDash"/>
            </a:ln>
            <a:effectLst/>
          </p:spPr>
        </p:cxnSp>
        <p:sp>
          <p:nvSpPr>
            <p:cNvPr id="96" name="テキスト ボックス 95">
              <a:extLst>
                <a:ext uri="{FF2B5EF4-FFF2-40B4-BE49-F238E27FC236}">
                  <a16:creationId xmlns:a16="http://schemas.microsoft.com/office/drawing/2014/main" id="{568238B8-348F-9D49-2770-F792992FBEC6}"/>
                </a:ext>
              </a:extLst>
            </p:cNvPr>
            <p:cNvSpPr txBox="1"/>
            <p:nvPr/>
          </p:nvSpPr>
          <p:spPr>
            <a:xfrm>
              <a:off x="3854755" y="3603224"/>
              <a:ext cx="1205458"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（分配情報）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97" name="直線矢印コネクタ 96">
              <a:extLst>
                <a:ext uri="{FF2B5EF4-FFF2-40B4-BE49-F238E27FC236}">
                  <a16:creationId xmlns:a16="http://schemas.microsoft.com/office/drawing/2014/main" id="{E3ACCDEB-5EA2-504A-B6EC-6DD20FEA9A5A}"/>
                </a:ext>
              </a:extLst>
            </p:cNvPr>
            <p:cNvCxnSpPr>
              <a:cxnSpLocks/>
            </p:cNvCxnSpPr>
            <p:nvPr/>
          </p:nvCxnSpPr>
          <p:spPr>
            <a:xfrm>
              <a:off x="3541810" y="3786525"/>
              <a:ext cx="4032000" cy="0"/>
            </a:xfrm>
            <a:prstGeom prst="straightConnector1">
              <a:avLst/>
            </a:prstGeom>
            <a:noFill/>
            <a:ln w="9525" cap="flat" cmpd="sng" algn="ctr">
              <a:solidFill>
                <a:sysClr val="windowText" lastClr="000000"/>
              </a:solidFill>
              <a:prstDash val="solid"/>
              <a:tailEnd type="triangle"/>
            </a:ln>
            <a:effectLst/>
          </p:spPr>
        </p:cxnSp>
        <p:cxnSp>
          <p:nvCxnSpPr>
            <p:cNvPr id="98" name="直線矢印コネクタ 97">
              <a:extLst>
                <a:ext uri="{FF2B5EF4-FFF2-40B4-BE49-F238E27FC236}">
                  <a16:creationId xmlns:a16="http://schemas.microsoft.com/office/drawing/2014/main" id="{1FC3A08D-65E1-B66F-8125-B1B54B807979}"/>
                </a:ext>
              </a:extLst>
            </p:cNvPr>
            <p:cNvCxnSpPr>
              <a:cxnSpLocks/>
            </p:cNvCxnSpPr>
            <p:nvPr/>
          </p:nvCxnSpPr>
          <p:spPr>
            <a:xfrm>
              <a:off x="7570524" y="3786525"/>
              <a:ext cx="648000" cy="0"/>
            </a:xfrm>
            <a:prstGeom prst="straightConnector1">
              <a:avLst/>
            </a:prstGeom>
            <a:noFill/>
            <a:ln w="9525" cap="flat" cmpd="sng" algn="ctr">
              <a:solidFill>
                <a:sysClr val="windowText" lastClr="000000"/>
              </a:solidFill>
              <a:prstDash val="solid"/>
              <a:tailEnd type="triangle"/>
            </a:ln>
            <a:effectLst/>
          </p:spPr>
        </p:cxnSp>
        <p:cxnSp>
          <p:nvCxnSpPr>
            <p:cNvPr id="99" name="カギ線コネクタ 20">
              <a:extLst>
                <a:ext uri="{FF2B5EF4-FFF2-40B4-BE49-F238E27FC236}">
                  <a16:creationId xmlns:a16="http://schemas.microsoft.com/office/drawing/2014/main" id="{2E47F276-24CC-2ED9-2FC8-07CBCB9ED13A}"/>
                </a:ext>
              </a:extLst>
            </p:cNvPr>
            <p:cNvCxnSpPr/>
            <p:nvPr/>
          </p:nvCxnSpPr>
          <p:spPr bwMode="auto">
            <a:xfrm>
              <a:off x="7560469" y="3786525"/>
              <a:ext cx="1980000" cy="131734"/>
            </a:xfrm>
            <a:prstGeom prst="bentConnector3">
              <a:avLst>
                <a:gd name="adj1" fmla="val 354"/>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a:extLst>
                <a:ext uri="{FF2B5EF4-FFF2-40B4-BE49-F238E27FC236}">
                  <a16:creationId xmlns:a16="http://schemas.microsoft.com/office/drawing/2014/main" id="{DA415D67-73A4-3DB1-1B6A-B0C429AD901C}"/>
                </a:ext>
              </a:extLst>
            </p:cNvPr>
            <p:cNvCxnSpPr>
              <a:cxnSpLocks/>
            </p:cNvCxnSpPr>
            <p:nvPr/>
          </p:nvCxnSpPr>
          <p:spPr>
            <a:xfrm>
              <a:off x="7570524" y="4233294"/>
              <a:ext cx="1944000" cy="0"/>
            </a:xfrm>
            <a:prstGeom prst="straightConnector1">
              <a:avLst/>
            </a:prstGeom>
            <a:noFill/>
            <a:ln w="9525" cap="flat" cmpd="sng" algn="ctr">
              <a:solidFill>
                <a:sysClr val="windowText" lastClr="000000"/>
              </a:solidFill>
              <a:prstDash val="solid"/>
              <a:headEnd type="triangle"/>
              <a:tailEnd type="none"/>
            </a:ln>
            <a:effectLst/>
          </p:spPr>
        </p:cxnSp>
        <p:sp>
          <p:nvSpPr>
            <p:cNvPr id="101" name="テキスト ボックス 100">
              <a:extLst>
                <a:ext uri="{FF2B5EF4-FFF2-40B4-BE49-F238E27FC236}">
                  <a16:creationId xmlns:a16="http://schemas.microsoft.com/office/drawing/2014/main" id="{3A2C2B03-A968-06F8-6722-BD47020DC11F}"/>
                </a:ext>
              </a:extLst>
            </p:cNvPr>
            <p:cNvSpPr txBox="1"/>
            <p:nvPr/>
          </p:nvSpPr>
          <p:spPr>
            <a:xfrm>
              <a:off x="7872847" y="4019012"/>
              <a:ext cx="1282402"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工事順序一括登録要求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02" name="カギ線コネクタ 79">
              <a:extLst>
                <a:ext uri="{FF2B5EF4-FFF2-40B4-BE49-F238E27FC236}">
                  <a16:creationId xmlns:a16="http://schemas.microsoft.com/office/drawing/2014/main" id="{1004B1DB-6B9E-C00E-D428-9AE59C3BA9C9}"/>
                </a:ext>
              </a:extLst>
            </p:cNvPr>
            <p:cNvCxnSpPr/>
            <p:nvPr/>
          </p:nvCxnSpPr>
          <p:spPr bwMode="auto">
            <a:xfrm>
              <a:off x="7560469" y="4258700"/>
              <a:ext cx="627429" cy="146016"/>
            </a:xfrm>
            <a:prstGeom prst="bentConnector3">
              <a:avLst>
                <a:gd name="adj1" fmla="val 206"/>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a:extLst>
                <a:ext uri="{FF2B5EF4-FFF2-40B4-BE49-F238E27FC236}">
                  <a16:creationId xmlns:a16="http://schemas.microsoft.com/office/drawing/2014/main" id="{D7E1E5B1-6390-66AE-B42C-01415C7E60D3}"/>
                </a:ext>
              </a:extLst>
            </p:cNvPr>
            <p:cNvCxnSpPr>
              <a:cxnSpLocks/>
            </p:cNvCxnSpPr>
            <p:nvPr/>
          </p:nvCxnSpPr>
          <p:spPr>
            <a:xfrm>
              <a:off x="3534141" y="4728349"/>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104" name="テキスト ボックス 103">
              <a:extLst>
                <a:ext uri="{FF2B5EF4-FFF2-40B4-BE49-F238E27FC236}">
                  <a16:creationId xmlns:a16="http://schemas.microsoft.com/office/drawing/2014/main" id="{3B8ABB64-5A3C-1EE2-6815-49A52FBC8392}"/>
                </a:ext>
              </a:extLst>
            </p:cNvPr>
            <p:cNvSpPr txBox="1"/>
            <p:nvPr/>
          </p:nvSpPr>
          <p:spPr>
            <a:xfrm>
              <a:off x="3854755" y="4548329"/>
              <a:ext cx="692497"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受信要求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5" name="正方形/長方形 104">
              <a:extLst>
                <a:ext uri="{FF2B5EF4-FFF2-40B4-BE49-F238E27FC236}">
                  <a16:creationId xmlns:a16="http://schemas.microsoft.com/office/drawing/2014/main" id="{501F3E46-9D50-9780-EC00-7D898E0C1515}"/>
                </a:ext>
              </a:extLst>
            </p:cNvPr>
            <p:cNvSpPr/>
            <p:nvPr/>
          </p:nvSpPr>
          <p:spPr bwMode="auto">
            <a:xfrm>
              <a:off x="5914889" y="2920970"/>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06" name="直線コネクタ 105">
              <a:extLst>
                <a:ext uri="{FF2B5EF4-FFF2-40B4-BE49-F238E27FC236}">
                  <a16:creationId xmlns:a16="http://schemas.microsoft.com/office/drawing/2014/main" id="{ECD59CD6-37BA-70DC-0416-877B521BFF27}"/>
                </a:ext>
              </a:extLst>
            </p:cNvPr>
            <p:cNvCxnSpPr/>
            <p:nvPr/>
          </p:nvCxnSpPr>
          <p:spPr>
            <a:xfrm flipH="1">
              <a:off x="6922889" y="3521228"/>
              <a:ext cx="0" cy="4572000"/>
            </a:xfrm>
            <a:prstGeom prst="line">
              <a:avLst/>
            </a:prstGeom>
            <a:noFill/>
            <a:ln w="9525" cap="flat" cmpd="sng" algn="ctr">
              <a:solidFill>
                <a:sysClr val="window" lastClr="FFFFFF">
                  <a:lumMod val="50000"/>
                </a:sysClr>
              </a:solidFill>
              <a:prstDash val="sysDash"/>
            </a:ln>
            <a:effectLst/>
          </p:spPr>
        </p:cxnSp>
        <p:sp>
          <p:nvSpPr>
            <p:cNvPr id="107" name="正方形/長方形 106">
              <a:extLst>
                <a:ext uri="{FF2B5EF4-FFF2-40B4-BE49-F238E27FC236}">
                  <a16:creationId xmlns:a16="http://schemas.microsoft.com/office/drawing/2014/main" id="{E89B1966-163F-217F-8DE9-260CED0E2D53}"/>
                </a:ext>
              </a:extLst>
            </p:cNvPr>
            <p:cNvSpPr/>
            <p:nvPr/>
          </p:nvSpPr>
          <p:spPr bwMode="auto">
            <a:xfrm>
              <a:off x="6634889" y="334122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108" name="直線コネクタ 107">
              <a:extLst>
                <a:ext uri="{FF2B5EF4-FFF2-40B4-BE49-F238E27FC236}">
                  <a16:creationId xmlns:a16="http://schemas.microsoft.com/office/drawing/2014/main" id="{34F34EDF-092E-8391-66AE-A5753EBE37CD}"/>
                </a:ext>
              </a:extLst>
            </p:cNvPr>
            <p:cNvCxnSpPr/>
            <p:nvPr/>
          </p:nvCxnSpPr>
          <p:spPr>
            <a:xfrm flipH="1">
              <a:off x="6202889" y="3521228"/>
              <a:ext cx="0" cy="4572000"/>
            </a:xfrm>
            <a:prstGeom prst="line">
              <a:avLst/>
            </a:prstGeom>
            <a:noFill/>
            <a:ln w="9525" cap="flat" cmpd="sng" algn="ctr">
              <a:solidFill>
                <a:sysClr val="window" lastClr="FFFFFF">
                  <a:lumMod val="50000"/>
                </a:sysClr>
              </a:solidFill>
              <a:prstDash val="sysDash"/>
            </a:ln>
            <a:effectLst/>
          </p:spPr>
        </p:cxnSp>
        <p:sp>
          <p:nvSpPr>
            <p:cNvPr id="109" name="正方形/長方形 108">
              <a:extLst>
                <a:ext uri="{FF2B5EF4-FFF2-40B4-BE49-F238E27FC236}">
                  <a16:creationId xmlns:a16="http://schemas.microsoft.com/office/drawing/2014/main" id="{6D970C1C-9C65-BAD4-2333-D245E7FF6018}"/>
                </a:ext>
              </a:extLst>
            </p:cNvPr>
            <p:cNvSpPr/>
            <p:nvPr/>
          </p:nvSpPr>
          <p:spPr bwMode="auto">
            <a:xfrm>
              <a:off x="5914889" y="334122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110" name="直線コネクタ 109">
              <a:extLst>
                <a:ext uri="{FF2B5EF4-FFF2-40B4-BE49-F238E27FC236}">
                  <a16:creationId xmlns:a16="http://schemas.microsoft.com/office/drawing/2014/main" id="{5E18A2EF-143A-C5DF-FA7F-6D7B81A41EBD}"/>
                </a:ext>
              </a:extLst>
            </p:cNvPr>
            <p:cNvCxnSpPr/>
            <p:nvPr/>
          </p:nvCxnSpPr>
          <p:spPr>
            <a:xfrm flipH="1">
              <a:off x="8218888" y="3521228"/>
              <a:ext cx="0" cy="4572000"/>
            </a:xfrm>
            <a:prstGeom prst="line">
              <a:avLst/>
            </a:prstGeom>
            <a:noFill/>
            <a:ln w="9525" cap="flat" cmpd="sng" algn="ctr">
              <a:solidFill>
                <a:sysClr val="window" lastClr="FFFFFF">
                  <a:lumMod val="50000"/>
                </a:sysClr>
              </a:solidFill>
              <a:prstDash val="sysDash"/>
            </a:ln>
            <a:effectLst/>
          </p:spPr>
        </p:cxnSp>
        <p:sp>
          <p:nvSpPr>
            <p:cNvPr id="111" name="正方形/長方形 110">
              <a:extLst>
                <a:ext uri="{FF2B5EF4-FFF2-40B4-BE49-F238E27FC236}">
                  <a16:creationId xmlns:a16="http://schemas.microsoft.com/office/drawing/2014/main" id="{6FB05BC6-C4AA-415D-3329-1889B1AA9FCF}"/>
                </a:ext>
              </a:extLst>
            </p:cNvPr>
            <p:cNvSpPr/>
            <p:nvPr/>
          </p:nvSpPr>
          <p:spPr bwMode="auto">
            <a:xfrm>
              <a:off x="7930888" y="334122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112" name="直線コネクタ 111">
              <a:extLst>
                <a:ext uri="{FF2B5EF4-FFF2-40B4-BE49-F238E27FC236}">
                  <a16:creationId xmlns:a16="http://schemas.microsoft.com/office/drawing/2014/main" id="{47046DB1-0933-1062-0031-6E4E28F70A80}"/>
                </a:ext>
              </a:extLst>
            </p:cNvPr>
            <p:cNvCxnSpPr/>
            <p:nvPr/>
          </p:nvCxnSpPr>
          <p:spPr>
            <a:xfrm flipH="1">
              <a:off x="7570888" y="3521228"/>
              <a:ext cx="0" cy="4572000"/>
            </a:xfrm>
            <a:prstGeom prst="line">
              <a:avLst/>
            </a:prstGeom>
            <a:noFill/>
            <a:ln w="9525" cap="flat" cmpd="sng" algn="ctr">
              <a:solidFill>
                <a:sysClr val="window" lastClr="FFFFFF">
                  <a:lumMod val="50000"/>
                </a:sysClr>
              </a:solidFill>
              <a:prstDash val="sysDash"/>
            </a:ln>
            <a:effectLst/>
          </p:spPr>
        </p:cxnSp>
        <p:sp>
          <p:nvSpPr>
            <p:cNvPr id="113" name="正方形/長方形 112">
              <a:extLst>
                <a:ext uri="{FF2B5EF4-FFF2-40B4-BE49-F238E27FC236}">
                  <a16:creationId xmlns:a16="http://schemas.microsoft.com/office/drawing/2014/main" id="{9D3875AD-6764-93A8-7F17-6D5F9716B9D5}"/>
                </a:ext>
              </a:extLst>
            </p:cNvPr>
            <p:cNvSpPr/>
            <p:nvPr/>
          </p:nvSpPr>
          <p:spPr bwMode="auto">
            <a:xfrm>
              <a:off x="7282888" y="3341228"/>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114" name="正方形/長方形 113">
              <a:extLst>
                <a:ext uri="{FF2B5EF4-FFF2-40B4-BE49-F238E27FC236}">
                  <a16:creationId xmlns:a16="http://schemas.microsoft.com/office/drawing/2014/main" id="{1C5F1DE0-A79D-0821-F1C8-FB2588716DE9}"/>
                </a:ext>
              </a:extLst>
            </p:cNvPr>
            <p:cNvSpPr/>
            <p:nvPr/>
          </p:nvSpPr>
          <p:spPr bwMode="auto">
            <a:xfrm>
              <a:off x="9002205" y="2920970"/>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a:t>
              </a:r>
            </a:p>
          </p:txBody>
        </p:sp>
        <p:cxnSp>
          <p:nvCxnSpPr>
            <p:cNvPr id="115" name="直線コネクタ 114">
              <a:extLst>
                <a:ext uri="{FF2B5EF4-FFF2-40B4-BE49-F238E27FC236}">
                  <a16:creationId xmlns:a16="http://schemas.microsoft.com/office/drawing/2014/main" id="{E186E77E-9304-635A-ADE4-1D2DF6A67F92}"/>
                </a:ext>
              </a:extLst>
            </p:cNvPr>
            <p:cNvCxnSpPr/>
            <p:nvPr/>
          </p:nvCxnSpPr>
          <p:spPr>
            <a:xfrm flipH="1">
              <a:off x="9524205" y="3243784"/>
              <a:ext cx="0" cy="4860000"/>
            </a:xfrm>
            <a:prstGeom prst="line">
              <a:avLst/>
            </a:prstGeom>
            <a:noFill/>
            <a:ln w="9525" cap="flat" cmpd="sng" algn="ctr">
              <a:solidFill>
                <a:sysClr val="window" lastClr="FFFFFF">
                  <a:lumMod val="50000"/>
                </a:sysClr>
              </a:solidFill>
              <a:prstDash val="sysDash"/>
            </a:ln>
            <a:effectLst/>
          </p:spPr>
        </p:cxnSp>
        <p:cxnSp>
          <p:nvCxnSpPr>
            <p:cNvPr id="116" name="直線矢印コネクタ 115">
              <a:extLst>
                <a:ext uri="{FF2B5EF4-FFF2-40B4-BE49-F238E27FC236}">
                  <a16:creationId xmlns:a16="http://schemas.microsoft.com/office/drawing/2014/main" id="{B6F886C6-3196-FAC2-7CF9-737466913AF6}"/>
                </a:ext>
              </a:extLst>
            </p:cNvPr>
            <p:cNvCxnSpPr>
              <a:cxnSpLocks/>
            </p:cNvCxnSpPr>
            <p:nvPr/>
          </p:nvCxnSpPr>
          <p:spPr>
            <a:xfrm>
              <a:off x="3534141" y="4999192"/>
              <a:ext cx="4680000" cy="0"/>
            </a:xfrm>
            <a:prstGeom prst="straightConnector1">
              <a:avLst/>
            </a:prstGeom>
            <a:noFill/>
            <a:ln w="9525" cap="flat" cmpd="sng" algn="ctr">
              <a:solidFill>
                <a:sysClr val="windowText" lastClr="000000"/>
              </a:solidFill>
              <a:prstDash val="solid"/>
              <a:headEnd type="none"/>
              <a:tailEnd type="triangle"/>
            </a:ln>
            <a:effectLst/>
          </p:spPr>
        </p:cxnSp>
        <p:sp>
          <p:nvSpPr>
            <p:cNvPr id="117" name="テキスト ボックス 116">
              <a:extLst>
                <a:ext uri="{FF2B5EF4-FFF2-40B4-BE49-F238E27FC236}">
                  <a16:creationId xmlns:a16="http://schemas.microsoft.com/office/drawing/2014/main" id="{672B5756-8A87-6879-502B-15BD66BC47BC}"/>
                </a:ext>
              </a:extLst>
            </p:cNvPr>
            <p:cNvSpPr txBox="1"/>
            <p:nvPr/>
          </p:nvSpPr>
          <p:spPr>
            <a:xfrm>
              <a:off x="3854755" y="4819172"/>
              <a:ext cx="551433"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オーダ情報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8" name="角丸四角形 68">
              <a:extLst>
                <a:ext uri="{FF2B5EF4-FFF2-40B4-BE49-F238E27FC236}">
                  <a16:creationId xmlns:a16="http://schemas.microsoft.com/office/drawing/2014/main" id="{8EA56E93-A9A7-A4F9-0BA4-30E9234BD5F6}"/>
                </a:ext>
              </a:extLst>
            </p:cNvPr>
            <p:cNvSpPr/>
            <p:nvPr/>
          </p:nvSpPr>
          <p:spPr bwMode="auto">
            <a:xfrm>
              <a:off x="7759932" y="5231433"/>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19" name="角丸四角形 80">
              <a:extLst>
                <a:ext uri="{FF2B5EF4-FFF2-40B4-BE49-F238E27FC236}">
                  <a16:creationId xmlns:a16="http://schemas.microsoft.com/office/drawing/2014/main" id="{718F7F2D-49E6-44F9-84B1-89F2E37BADF5}"/>
                </a:ext>
              </a:extLst>
            </p:cNvPr>
            <p:cNvSpPr/>
            <p:nvPr/>
          </p:nvSpPr>
          <p:spPr bwMode="auto">
            <a:xfrm>
              <a:off x="7759932" y="5889280"/>
              <a:ext cx="936000" cy="10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番ポ工事</a:t>
              </a:r>
            </a:p>
          </p:txBody>
        </p:sp>
        <p:cxnSp>
          <p:nvCxnSpPr>
            <p:cNvPr id="120" name="直線矢印コネクタ 119">
              <a:extLst>
                <a:ext uri="{FF2B5EF4-FFF2-40B4-BE49-F238E27FC236}">
                  <a16:creationId xmlns:a16="http://schemas.microsoft.com/office/drawing/2014/main" id="{9FBFD4A0-2FCC-8DE3-DD4A-DC1614B820EF}"/>
                </a:ext>
              </a:extLst>
            </p:cNvPr>
            <p:cNvCxnSpPr>
              <a:cxnSpLocks/>
            </p:cNvCxnSpPr>
            <p:nvPr/>
          </p:nvCxnSpPr>
          <p:spPr>
            <a:xfrm>
              <a:off x="3534141" y="5403424"/>
              <a:ext cx="4212000" cy="0"/>
            </a:xfrm>
            <a:prstGeom prst="straightConnector1">
              <a:avLst/>
            </a:prstGeom>
            <a:noFill/>
            <a:ln w="9525" cap="flat" cmpd="sng" algn="ctr">
              <a:solidFill>
                <a:sysClr val="windowText" lastClr="000000"/>
              </a:solidFill>
              <a:prstDash val="solid"/>
              <a:headEnd type="triangle"/>
              <a:tailEnd type="none"/>
            </a:ln>
            <a:effectLst/>
          </p:spPr>
        </p:cxnSp>
        <p:sp>
          <p:nvSpPr>
            <p:cNvPr id="121" name="テキスト ボックス 120">
              <a:extLst>
                <a:ext uri="{FF2B5EF4-FFF2-40B4-BE49-F238E27FC236}">
                  <a16:creationId xmlns:a16="http://schemas.microsoft.com/office/drawing/2014/main" id="{2907E77E-58B2-6FB5-11D3-B3B610776395}"/>
                </a:ext>
              </a:extLst>
            </p:cNvPr>
            <p:cNvSpPr txBox="1"/>
            <p:nvPr/>
          </p:nvSpPr>
          <p:spPr>
            <a:xfrm>
              <a:off x="3854755" y="5223404"/>
              <a:ext cx="1154162"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交換機自動工事要求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2" name="テキスト ボックス 121">
              <a:extLst>
                <a:ext uri="{FF2B5EF4-FFF2-40B4-BE49-F238E27FC236}">
                  <a16:creationId xmlns:a16="http://schemas.microsoft.com/office/drawing/2014/main" id="{609A3BF9-AF96-B8FC-F8B7-28C586CC614C}"/>
                </a:ext>
              </a:extLst>
            </p:cNvPr>
            <p:cNvSpPr txBox="1"/>
            <p:nvPr/>
          </p:nvSpPr>
          <p:spPr>
            <a:xfrm>
              <a:off x="4917478" y="5718459"/>
              <a:ext cx="2572819"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（ひかり電話）工事依頼情報流通（番ポ工事）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3" name="直線矢印コネクタ 122">
              <a:extLst>
                <a:ext uri="{FF2B5EF4-FFF2-40B4-BE49-F238E27FC236}">
                  <a16:creationId xmlns:a16="http://schemas.microsoft.com/office/drawing/2014/main" id="{7C488176-D4B5-0643-46D5-AF32988B3CA4}"/>
                </a:ext>
              </a:extLst>
            </p:cNvPr>
            <p:cNvCxnSpPr>
              <a:cxnSpLocks/>
            </p:cNvCxnSpPr>
            <p:nvPr/>
          </p:nvCxnSpPr>
          <p:spPr>
            <a:xfrm>
              <a:off x="6922888" y="5925836"/>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4" name="直線矢印コネクタ 123">
              <a:extLst>
                <a:ext uri="{FF2B5EF4-FFF2-40B4-BE49-F238E27FC236}">
                  <a16:creationId xmlns:a16="http://schemas.microsoft.com/office/drawing/2014/main" id="{3CB7F60A-E20B-7143-9628-D4CEA1A6457C}"/>
                </a:ext>
              </a:extLst>
            </p:cNvPr>
            <p:cNvCxnSpPr>
              <a:cxnSpLocks/>
            </p:cNvCxnSpPr>
            <p:nvPr/>
          </p:nvCxnSpPr>
          <p:spPr>
            <a:xfrm>
              <a:off x="6202888" y="5925836"/>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5" name="直線矢印コネクタ 124">
              <a:extLst>
                <a:ext uri="{FF2B5EF4-FFF2-40B4-BE49-F238E27FC236}">
                  <a16:creationId xmlns:a16="http://schemas.microsoft.com/office/drawing/2014/main" id="{2245432C-4ACC-CC15-E61A-B38AF23B4C0A}"/>
                </a:ext>
              </a:extLst>
            </p:cNvPr>
            <p:cNvCxnSpPr>
              <a:cxnSpLocks/>
            </p:cNvCxnSpPr>
            <p:nvPr/>
          </p:nvCxnSpPr>
          <p:spPr>
            <a:xfrm>
              <a:off x="4722216" y="5925836"/>
              <a:ext cx="1512000" cy="0"/>
            </a:xfrm>
            <a:prstGeom prst="straightConnector1">
              <a:avLst/>
            </a:prstGeom>
            <a:noFill/>
            <a:ln w="9525" cap="flat" cmpd="sng" algn="ctr">
              <a:solidFill>
                <a:sysClr val="windowText" lastClr="000000"/>
              </a:solidFill>
              <a:prstDash val="solid"/>
              <a:headEnd type="triangle"/>
              <a:tailEnd type="none"/>
            </a:ln>
            <a:effectLst/>
          </p:spPr>
        </p:cxnSp>
        <p:cxnSp>
          <p:nvCxnSpPr>
            <p:cNvPr id="126" name="直線矢印コネクタ 125">
              <a:extLst>
                <a:ext uri="{FF2B5EF4-FFF2-40B4-BE49-F238E27FC236}">
                  <a16:creationId xmlns:a16="http://schemas.microsoft.com/office/drawing/2014/main" id="{A3301A33-863E-29EE-8DF5-110C852E8C13}"/>
                </a:ext>
              </a:extLst>
            </p:cNvPr>
            <p:cNvCxnSpPr>
              <a:cxnSpLocks/>
            </p:cNvCxnSpPr>
            <p:nvPr/>
          </p:nvCxnSpPr>
          <p:spPr>
            <a:xfrm>
              <a:off x="3534141" y="7684390"/>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127" name="テキスト ボックス 126">
              <a:extLst>
                <a:ext uri="{FF2B5EF4-FFF2-40B4-BE49-F238E27FC236}">
                  <a16:creationId xmlns:a16="http://schemas.microsoft.com/office/drawing/2014/main" id="{C6FA6202-6D5C-4F66-7E7A-7BEE0D3C8952}"/>
                </a:ext>
              </a:extLst>
            </p:cNvPr>
            <p:cNvSpPr txBox="1"/>
            <p:nvPr/>
          </p:nvSpPr>
          <p:spPr>
            <a:xfrm>
              <a:off x="3854755" y="7504370"/>
              <a:ext cx="436017"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E2E6826A-87A3-5222-81A2-36DD51737AAE}"/>
                </a:ext>
              </a:extLst>
            </p:cNvPr>
            <p:cNvSpPr txBox="1"/>
            <p:nvPr/>
          </p:nvSpPr>
          <p:spPr>
            <a:xfrm>
              <a:off x="3854755" y="7743684"/>
              <a:ext cx="1205458" cy="169277"/>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29" name="直線矢印コネクタ 128">
              <a:extLst>
                <a:ext uri="{FF2B5EF4-FFF2-40B4-BE49-F238E27FC236}">
                  <a16:creationId xmlns:a16="http://schemas.microsoft.com/office/drawing/2014/main" id="{74823538-94CE-34FF-F08E-8F7EE5656172}"/>
                </a:ext>
              </a:extLst>
            </p:cNvPr>
            <p:cNvCxnSpPr>
              <a:cxnSpLocks/>
            </p:cNvCxnSpPr>
            <p:nvPr/>
          </p:nvCxnSpPr>
          <p:spPr>
            <a:xfrm>
              <a:off x="3541810" y="7926985"/>
              <a:ext cx="4032000" cy="0"/>
            </a:xfrm>
            <a:prstGeom prst="straightConnector1">
              <a:avLst/>
            </a:prstGeom>
            <a:noFill/>
            <a:ln w="9525" cap="flat" cmpd="sng" algn="ctr">
              <a:solidFill>
                <a:sysClr val="windowText" lastClr="000000"/>
              </a:solidFill>
              <a:prstDash val="solid"/>
              <a:tailEnd type="triangle"/>
            </a:ln>
            <a:effectLst/>
          </p:spPr>
        </p:cxnSp>
        <p:cxnSp>
          <p:nvCxnSpPr>
            <p:cNvPr id="130" name="直線矢印コネクタ 129">
              <a:extLst>
                <a:ext uri="{FF2B5EF4-FFF2-40B4-BE49-F238E27FC236}">
                  <a16:creationId xmlns:a16="http://schemas.microsoft.com/office/drawing/2014/main" id="{122FF0BC-FAA9-E09F-9DDF-FC5BBA7290EC}"/>
                </a:ext>
              </a:extLst>
            </p:cNvPr>
            <p:cNvCxnSpPr>
              <a:cxnSpLocks/>
            </p:cNvCxnSpPr>
            <p:nvPr/>
          </p:nvCxnSpPr>
          <p:spPr>
            <a:xfrm>
              <a:off x="7570524" y="7926985"/>
              <a:ext cx="648000" cy="0"/>
            </a:xfrm>
            <a:prstGeom prst="straightConnector1">
              <a:avLst/>
            </a:prstGeom>
            <a:noFill/>
            <a:ln w="9525" cap="flat" cmpd="sng" algn="ctr">
              <a:solidFill>
                <a:sysClr val="windowText" lastClr="000000"/>
              </a:solidFill>
              <a:prstDash val="solid"/>
              <a:tailEnd type="triangle"/>
            </a:ln>
            <a:effectLst/>
          </p:spPr>
        </p:cxnSp>
        <p:cxnSp>
          <p:nvCxnSpPr>
            <p:cNvPr id="131" name="カギ線コネクタ 170">
              <a:extLst>
                <a:ext uri="{FF2B5EF4-FFF2-40B4-BE49-F238E27FC236}">
                  <a16:creationId xmlns:a16="http://schemas.microsoft.com/office/drawing/2014/main" id="{5739FA40-8B6F-41E8-5770-DBC80E6599BB}"/>
                </a:ext>
              </a:extLst>
            </p:cNvPr>
            <p:cNvCxnSpPr/>
            <p:nvPr/>
          </p:nvCxnSpPr>
          <p:spPr bwMode="auto">
            <a:xfrm>
              <a:off x="7560469" y="7926985"/>
              <a:ext cx="1980000" cy="131734"/>
            </a:xfrm>
            <a:prstGeom prst="bentConnector3">
              <a:avLst>
                <a:gd name="adj1" fmla="val 354"/>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正方形/長方形 131">
              <a:extLst>
                <a:ext uri="{FF2B5EF4-FFF2-40B4-BE49-F238E27FC236}">
                  <a16:creationId xmlns:a16="http://schemas.microsoft.com/office/drawing/2014/main" id="{2C7DFED5-CBB5-0E79-8162-E43EFAA63D60}"/>
                </a:ext>
              </a:extLst>
            </p:cNvPr>
            <p:cNvSpPr/>
            <p:nvPr/>
          </p:nvSpPr>
          <p:spPr bwMode="auto">
            <a:xfrm>
              <a:off x="1249212" y="2920970"/>
              <a:ext cx="720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番ポ</a:t>
              </a:r>
              <a:b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b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システム</a:t>
              </a:r>
            </a:p>
          </p:txBody>
        </p:sp>
        <p:cxnSp>
          <p:nvCxnSpPr>
            <p:cNvPr id="133" name="直線コネクタ 132">
              <a:extLst>
                <a:ext uri="{FF2B5EF4-FFF2-40B4-BE49-F238E27FC236}">
                  <a16:creationId xmlns:a16="http://schemas.microsoft.com/office/drawing/2014/main" id="{5BE17586-56DE-5B1E-2AA7-DCB982DED8A2}"/>
                </a:ext>
              </a:extLst>
            </p:cNvPr>
            <p:cNvCxnSpPr/>
            <p:nvPr/>
          </p:nvCxnSpPr>
          <p:spPr>
            <a:xfrm flipH="1">
              <a:off x="1606083" y="3243784"/>
              <a:ext cx="0" cy="4860000"/>
            </a:xfrm>
            <a:prstGeom prst="line">
              <a:avLst/>
            </a:prstGeom>
            <a:noFill/>
            <a:ln w="9525" cap="flat" cmpd="sng" algn="ctr">
              <a:solidFill>
                <a:sysClr val="window" lastClr="FFFFFF">
                  <a:lumMod val="50000"/>
                </a:sysClr>
              </a:solidFill>
              <a:prstDash val="sysDash"/>
            </a:ln>
            <a:effectLst/>
          </p:spPr>
        </p:cxnSp>
        <p:cxnSp>
          <p:nvCxnSpPr>
            <p:cNvPr id="134" name="直線矢印コネクタ 133">
              <a:extLst>
                <a:ext uri="{FF2B5EF4-FFF2-40B4-BE49-F238E27FC236}">
                  <a16:creationId xmlns:a16="http://schemas.microsoft.com/office/drawing/2014/main" id="{C3FF80C3-F42B-600B-7065-BD6460EDDCC6}"/>
                </a:ext>
              </a:extLst>
            </p:cNvPr>
            <p:cNvCxnSpPr>
              <a:cxnSpLocks/>
            </p:cNvCxnSpPr>
            <p:nvPr/>
          </p:nvCxnSpPr>
          <p:spPr>
            <a:xfrm>
              <a:off x="1606083" y="3648229"/>
              <a:ext cx="1908000" cy="0"/>
            </a:xfrm>
            <a:prstGeom prst="straightConnector1">
              <a:avLst/>
            </a:prstGeom>
            <a:noFill/>
            <a:ln w="9525" cap="flat" cmpd="sng" algn="ctr">
              <a:solidFill>
                <a:sysClr val="windowText" lastClr="000000"/>
              </a:solidFill>
              <a:prstDash val="solid"/>
              <a:headEnd type="triangle"/>
              <a:tailEnd type="none"/>
            </a:ln>
            <a:effectLst/>
          </p:spPr>
        </p:cxnSp>
        <p:sp>
          <p:nvSpPr>
            <p:cNvPr id="135" name="テキスト ボックス 134">
              <a:extLst>
                <a:ext uri="{FF2B5EF4-FFF2-40B4-BE49-F238E27FC236}">
                  <a16:creationId xmlns:a16="http://schemas.microsoft.com/office/drawing/2014/main" id="{E882EAD2-919D-3F60-EF88-A7C7AC95042A}"/>
                </a:ext>
              </a:extLst>
            </p:cNvPr>
            <p:cNvSpPr txBox="1"/>
            <p:nvPr/>
          </p:nvSpPr>
          <p:spPr>
            <a:xfrm>
              <a:off x="2725674" y="3468209"/>
              <a:ext cx="488915" cy="169277"/>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番ポ申込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6" name="線吹き出し 1 (枠付き) 207">
              <a:extLst>
                <a:ext uri="{FF2B5EF4-FFF2-40B4-BE49-F238E27FC236}">
                  <a16:creationId xmlns:a16="http://schemas.microsoft.com/office/drawing/2014/main" id="{0D44DBA7-2634-FB3E-BE07-313CA0F8FF5C}"/>
                </a:ext>
              </a:extLst>
            </p:cNvPr>
            <p:cNvSpPr/>
            <p:nvPr/>
          </p:nvSpPr>
          <p:spPr bwMode="auto">
            <a:xfrm>
              <a:off x="1279374" y="4686852"/>
              <a:ext cx="2160000" cy="900000"/>
            </a:xfrm>
            <a:prstGeom prst="borderCallout1">
              <a:avLst>
                <a:gd name="adj1" fmla="val 52667"/>
                <a:gd name="adj2" fmla="val 100691"/>
                <a:gd name="adj3" fmla="val 35554"/>
                <a:gd name="adj4" fmla="val 113817"/>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番ポ申込先が番ポシステムのため、オーダ流通システムにオーダ情報が存在せず、工事結果情報流通（番ポ工事：事業者情報）の流通対象外となることを記事欄で通知する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137" name="直線矢印コネクタ 136">
              <a:extLst>
                <a:ext uri="{FF2B5EF4-FFF2-40B4-BE49-F238E27FC236}">
                  <a16:creationId xmlns:a16="http://schemas.microsoft.com/office/drawing/2014/main" id="{849251EC-CD49-46D2-6E25-45B397B77AD3}"/>
                </a:ext>
              </a:extLst>
            </p:cNvPr>
            <p:cNvCxnSpPr>
              <a:cxnSpLocks/>
            </p:cNvCxnSpPr>
            <p:nvPr/>
          </p:nvCxnSpPr>
          <p:spPr>
            <a:xfrm>
              <a:off x="3529624" y="7113614"/>
              <a:ext cx="4680000" cy="0"/>
            </a:xfrm>
            <a:prstGeom prst="straightConnector1">
              <a:avLst/>
            </a:prstGeom>
            <a:noFill/>
            <a:ln w="9525" cap="flat" cmpd="sng" algn="ctr">
              <a:solidFill>
                <a:sysClr val="windowText" lastClr="000000"/>
              </a:solidFill>
              <a:prstDash val="solid"/>
              <a:headEnd type="triangle"/>
              <a:tailEnd type="none"/>
            </a:ln>
            <a:effectLst/>
          </p:spPr>
        </p:cxnSp>
        <p:sp>
          <p:nvSpPr>
            <p:cNvPr id="138" name="テキスト ボックス 137">
              <a:extLst>
                <a:ext uri="{FF2B5EF4-FFF2-40B4-BE49-F238E27FC236}">
                  <a16:creationId xmlns:a16="http://schemas.microsoft.com/office/drawing/2014/main" id="{4B08371B-8AFE-06E6-749A-3114738C2AF0}"/>
                </a:ext>
              </a:extLst>
            </p:cNvPr>
            <p:cNvSpPr txBox="1"/>
            <p:nvPr/>
          </p:nvSpPr>
          <p:spPr>
            <a:xfrm>
              <a:off x="3850238" y="6933594"/>
              <a:ext cx="7694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回線試験要求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9" name="直線矢印コネクタ 138">
              <a:extLst>
                <a:ext uri="{FF2B5EF4-FFF2-40B4-BE49-F238E27FC236}">
                  <a16:creationId xmlns:a16="http://schemas.microsoft.com/office/drawing/2014/main" id="{351ABF5D-7069-70CC-320C-C5B601918B5D}"/>
                </a:ext>
              </a:extLst>
            </p:cNvPr>
            <p:cNvCxnSpPr>
              <a:cxnSpLocks/>
            </p:cNvCxnSpPr>
            <p:nvPr/>
          </p:nvCxnSpPr>
          <p:spPr>
            <a:xfrm>
              <a:off x="3534141" y="7338639"/>
              <a:ext cx="4680000" cy="0"/>
            </a:xfrm>
            <a:prstGeom prst="straightConnector1">
              <a:avLst/>
            </a:prstGeom>
            <a:noFill/>
            <a:ln w="9525" cap="flat" cmpd="sng" algn="ctr">
              <a:solidFill>
                <a:sysClr val="windowText" lastClr="000000"/>
              </a:solidFill>
              <a:prstDash val="solid"/>
              <a:headEnd type="none"/>
              <a:tailEnd type="triangle"/>
            </a:ln>
            <a:effectLst/>
          </p:spPr>
        </p:cxnSp>
        <p:sp>
          <p:nvSpPr>
            <p:cNvPr id="140" name="テキスト ボックス 139">
              <a:extLst>
                <a:ext uri="{FF2B5EF4-FFF2-40B4-BE49-F238E27FC236}">
                  <a16:creationId xmlns:a16="http://schemas.microsoft.com/office/drawing/2014/main" id="{EB93048E-45D7-B35C-740E-992D704963DA}"/>
                </a:ext>
              </a:extLst>
            </p:cNvPr>
            <p:cNvSpPr txBox="1"/>
            <p:nvPr/>
          </p:nvSpPr>
          <p:spPr>
            <a:xfrm>
              <a:off x="3799770" y="7154940"/>
              <a:ext cx="8864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回線試験　結果</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6" name="角丸四角形 41">
              <a:extLst>
                <a:ext uri="{FF2B5EF4-FFF2-40B4-BE49-F238E27FC236}">
                  <a16:creationId xmlns:a16="http://schemas.microsoft.com/office/drawing/2014/main" id="{B086FB96-F35C-9DCE-DA4F-D25F94AF3A66}"/>
                </a:ext>
              </a:extLst>
            </p:cNvPr>
            <p:cNvSpPr/>
            <p:nvPr/>
          </p:nvSpPr>
          <p:spPr bwMode="auto">
            <a:xfrm>
              <a:off x="8750686" y="5510873"/>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148" name="角丸四角形 122">
              <a:extLst>
                <a:ext uri="{FF2B5EF4-FFF2-40B4-BE49-F238E27FC236}">
                  <a16:creationId xmlns:a16="http://schemas.microsoft.com/office/drawing/2014/main" id="{A2D8E51C-67B7-D5A3-9561-87E332384F89}"/>
                </a:ext>
              </a:extLst>
            </p:cNvPr>
            <p:cNvSpPr/>
            <p:nvPr/>
          </p:nvSpPr>
          <p:spPr bwMode="auto">
            <a:xfrm>
              <a:off x="8733343" y="7063806"/>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sp>
          <p:nvSpPr>
            <p:cNvPr id="149" name="線吹き出し 1 (枠付き) 207">
              <a:extLst>
                <a:ext uri="{FF2B5EF4-FFF2-40B4-BE49-F238E27FC236}">
                  <a16:creationId xmlns:a16="http://schemas.microsoft.com/office/drawing/2014/main" id="{CC01E950-D834-47B3-5FC6-8CBE44C7B95F}"/>
                </a:ext>
              </a:extLst>
            </p:cNvPr>
            <p:cNvSpPr/>
            <p:nvPr/>
          </p:nvSpPr>
          <p:spPr bwMode="auto">
            <a:xfrm>
              <a:off x="9240795" y="4875249"/>
              <a:ext cx="1742151" cy="540000"/>
            </a:xfrm>
            <a:prstGeom prst="borderCallout1">
              <a:avLst>
                <a:gd name="adj1" fmla="val 102939"/>
                <a:gd name="adj2" fmla="val 46895"/>
                <a:gd name="adj3" fmla="val 151810"/>
                <a:gd name="adj4" fmla="val 21382"/>
              </a:avLst>
            </a:prstGeom>
            <a:solidFill>
              <a:sysClr val="window" lastClr="FFFFFF"/>
            </a:solidFill>
            <a:ln w="12700"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CUSTOM</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から電話工事結果は流通しないため、時間をおいて確認する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50" name="線吹き出し 1 (枠付き) 207">
              <a:extLst>
                <a:ext uri="{FF2B5EF4-FFF2-40B4-BE49-F238E27FC236}">
                  <a16:creationId xmlns:a16="http://schemas.microsoft.com/office/drawing/2014/main" id="{777EF459-3ED4-038C-6086-FB9B3E18A47F}"/>
                </a:ext>
              </a:extLst>
            </p:cNvPr>
            <p:cNvSpPr/>
            <p:nvPr/>
          </p:nvSpPr>
          <p:spPr bwMode="auto">
            <a:xfrm>
              <a:off x="8667144" y="4323602"/>
              <a:ext cx="2302665" cy="431579"/>
            </a:xfrm>
            <a:prstGeom prst="borderCallout1">
              <a:avLst>
                <a:gd name="adj1" fmla="val 46650"/>
                <a:gd name="adj2" fmla="val -92"/>
                <a:gd name="adj3" fmla="val 90411"/>
                <a:gd name="adj4" fmla="val -19393"/>
              </a:avLst>
            </a:prstGeom>
            <a:solidFill>
              <a:sysClr val="window" lastClr="FFFFFF"/>
            </a:solidFill>
            <a:ln w="12700"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記事欄流通するため、</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受信要求の送信契機で</a:t>
              </a:r>
              <a:r>
                <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情報送信有無を「有」に設定する</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51" name="テキスト ボックス 150">
              <a:extLst>
                <a:ext uri="{FF2B5EF4-FFF2-40B4-BE49-F238E27FC236}">
                  <a16:creationId xmlns:a16="http://schemas.microsoft.com/office/drawing/2014/main" id="{A0FC1B8D-CE83-A968-C928-33366F46869B}"/>
                </a:ext>
              </a:extLst>
            </p:cNvPr>
            <p:cNvSpPr txBox="1"/>
            <p:nvPr/>
          </p:nvSpPr>
          <p:spPr>
            <a:xfrm>
              <a:off x="4917478" y="6606442"/>
              <a:ext cx="27972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工事結果情報流通（番ポ工事）（工事結果情報）</a:t>
              </a:r>
            </a:p>
          </p:txBody>
        </p:sp>
        <p:cxnSp>
          <p:nvCxnSpPr>
            <p:cNvPr id="152" name="直線矢印コネクタ 151">
              <a:extLst>
                <a:ext uri="{FF2B5EF4-FFF2-40B4-BE49-F238E27FC236}">
                  <a16:creationId xmlns:a16="http://schemas.microsoft.com/office/drawing/2014/main" id="{C443DD37-631B-0669-F1F5-33B72E6496D8}"/>
                </a:ext>
              </a:extLst>
            </p:cNvPr>
            <p:cNvCxnSpPr>
              <a:cxnSpLocks/>
            </p:cNvCxnSpPr>
            <p:nvPr/>
          </p:nvCxnSpPr>
          <p:spPr>
            <a:xfrm>
              <a:off x="6922888" y="6798579"/>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153" name="直線矢印コネクタ 152">
              <a:extLst>
                <a:ext uri="{FF2B5EF4-FFF2-40B4-BE49-F238E27FC236}">
                  <a16:creationId xmlns:a16="http://schemas.microsoft.com/office/drawing/2014/main" id="{C8E84359-86E4-E02F-A54C-10F0F444CD0F}"/>
                </a:ext>
              </a:extLst>
            </p:cNvPr>
            <p:cNvCxnSpPr>
              <a:cxnSpLocks/>
            </p:cNvCxnSpPr>
            <p:nvPr/>
          </p:nvCxnSpPr>
          <p:spPr>
            <a:xfrm>
              <a:off x="6202888" y="6798579"/>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154" name="直線矢印コネクタ 153">
              <a:extLst>
                <a:ext uri="{FF2B5EF4-FFF2-40B4-BE49-F238E27FC236}">
                  <a16:creationId xmlns:a16="http://schemas.microsoft.com/office/drawing/2014/main" id="{AFBC6D33-7EA8-6F4D-AB73-97268D3ACAEF}"/>
                </a:ext>
              </a:extLst>
            </p:cNvPr>
            <p:cNvCxnSpPr>
              <a:cxnSpLocks/>
            </p:cNvCxnSpPr>
            <p:nvPr/>
          </p:nvCxnSpPr>
          <p:spPr>
            <a:xfrm>
              <a:off x="4722216" y="6798579"/>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157" name="線吹き出し 1 (枠付き) 207">
              <a:extLst>
                <a:ext uri="{FF2B5EF4-FFF2-40B4-BE49-F238E27FC236}">
                  <a16:creationId xmlns:a16="http://schemas.microsoft.com/office/drawing/2014/main" id="{53C085AF-D6BE-CFB7-6D22-267C629ABBBC}"/>
                </a:ext>
              </a:extLst>
            </p:cNvPr>
            <p:cNvSpPr/>
            <p:nvPr/>
          </p:nvSpPr>
          <p:spPr bwMode="auto">
            <a:xfrm>
              <a:off x="1204097" y="4012407"/>
              <a:ext cx="2160000" cy="540000"/>
            </a:xfrm>
            <a:prstGeom prst="borderCallout1">
              <a:avLst>
                <a:gd name="adj1" fmla="val 52313"/>
                <a:gd name="adj2" fmla="val 100119"/>
                <a:gd name="adj3" fmla="val 181977"/>
                <a:gd name="adj4" fmla="val 107996"/>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72000" marR="0" lvl="0" indent="-7200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・現状は番ポ有無を示す項目が流通していないため、既存記事欄で番ポ有無を流通する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cxnSp>
          <p:nvCxnSpPr>
            <p:cNvPr id="16" name="カギ線コネクタ 69">
              <a:extLst>
                <a:ext uri="{FF2B5EF4-FFF2-40B4-BE49-F238E27FC236}">
                  <a16:creationId xmlns:a16="http://schemas.microsoft.com/office/drawing/2014/main" id="{8F67F5F9-7DAF-AC68-B454-583CD96F0B36}"/>
                </a:ext>
              </a:extLst>
            </p:cNvPr>
            <p:cNvCxnSpPr/>
            <p:nvPr/>
          </p:nvCxnSpPr>
          <p:spPr bwMode="auto">
            <a:xfrm rot="10800000" flipV="1">
              <a:off x="6952947" y="3884599"/>
              <a:ext cx="617507" cy="261610"/>
            </a:xfrm>
            <a:prstGeom prst="bentConnector3">
              <a:avLst>
                <a:gd name="adj1" fmla="val -265"/>
              </a:avLst>
            </a:prstGeom>
            <a:solidFill>
              <a:srgbClr val="FFFFCC"/>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カギ線コネクタ 72">
              <a:extLst>
                <a:ext uri="{FF2B5EF4-FFF2-40B4-BE49-F238E27FC236}">
                  <a16:creationId xmlns:a16="http://schemas.microsoft.com/office/drawing/2014/main" id="{4E26FC65-1336-986D-1E54-F452BD3B3BCD}"/>
                </a:ext>
              </a:extLst>
            </p:cNvPr>
            <p:cNvCxnSpPr/>
            <p:nvPr/>
          </p:nvCxnSpPr>
          <p:spPr bwMode="auto">
            <a:xfrm rot="10800000" flipV="1">
              <a:off x="6950096" y="7849677"/>
              <a:ext cx="617507" cy="261610"/>
            </a:xfrm>
            <a:prstGeom prst="bentConnector3">
              <a:avLst>
                <a:gd name="adj1" fmla="val -265"/>
              </a:avLst>
            </a:prstGeom>
            <a:solidFill>
              <a:srgbClr val="FFFFCC"/>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線吹き出し 1 (枠付き) 207">
            <a:extLst>
              <a:ext uri="{FF2B5EF4-FFF2-40B4-BE49-F238E27FC236}">
                <a16:creationId xmlns:a16="http://schemas.microsoft.com/office/drawing/2014/main" id="{49D1616F-CEA2-58B4-C7DB-368372FA36A4}"/>
              </a:ext>
            </a:extLst>
          </p:cNvPr>
          <p:cNvSpPr/>
          <p:nvPr/>
        </p:nvSpPr>
        <p:spPr bwMode="auto">
          <a:xfrm>
            <a:off x="9975314" y="5970507"/>
            <a:ext cx="2509450" cy="1195265"/>
          </a:xfrm>
          <a:prstGeom prst="borderCallout1">
            <a:avLst>
              <a:gd name="adj1" fmla="val 82169"/>
              <a:gd name="adj2" fmla="val -180"/>
              <a:gd name="adj3" fmla="val 53319"/>
              <a:gd name="adj4" fmla="val -38349"/>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工事完了操作時の</a:t>
            </a:r>
            <a:r>
              <a:rPr kumimoji="0" lang="ja-JP" altLang="en-US" sz="1000" kern="0" dirty="0">
                <a:solidFill>
                  <a:srgbClr val="0000FF"/>
                </a:solidFill>
                <a:latin typeface="Meiryo UI"/>
                <a:ea typeface="Meiryo UI"/>
                <a:cs typeface="メイリオ" panose="020B0604030504040204" pitchFamily="50" charset="-128"/>
              </a:rPr>
              <a:t>番ポ自動工事依頼未実施</a:t>
            </a:r>
            <a:endParaRPr kumimoji="0" lang="en-US" altLang="ja-JP" sz="1000" kern="0" dirty="0">
              <a:solidFill>
                <a:srgbClr val="0000FF"/>
              </a:solidFill>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rPr>
              <a:t>チェック機能を追加する</a:t>
            </a:r>
            <a:endParaRPr kumimoji="0" lang="en-US" altLang="ja-JP" sz="1000" b="0" i="0" u="none" strike="noStrike" kern="0" cap="none" spc="0" normalizeH="0" baseline="0" noProof="0" dirty="0">
              <a:ln>
                <a:noFill/>
              </a:ln>
              <a:solidFill>
                <a:srgbClr val="0000FF"/>
              </a:solidFill>
              <a:effectLst/>
              <a:uLnTx/>
              <a:uFillTx/>
              <a:latin typeface="Meiryo UI"/>
              <a:ea typeface="Meiryo UI"/>
              <a:cs typeface="メイリオ" panose="020B0604030504040204" pitchFamily="50" charset="-128"/>
            </a:endParaRPr>
          </a:p>
        </p:txBody>
      </p:sp>
      <p:graphicFrame>
        <p:nvGraphicFramePr>
          <p:cNvPr id="20" name="表 19">
            <a:extLst>
              <a:ext uri="{FF2B5EF4-FFF2-40B4-BE49-F238E27FC236}">
                <a16:creationId xmlns:a16="http://schemas.microsoft.com/office/drawing/2014/main" id="{F25DAAFB-5E66-8894-3578-A457D43CE38F}"/>
              </a:ext>
            </a:extLst>
          </p:cNvPr>
          <p:cNvGraphicFramePr>
            <a:graphicFrameLocks noGrp="1"/>
          </p:cNvGraphicFramePr>
          <p:nvPr>
            <p:extLst>
              <p:ext uri="{D42A27DB-BD31-4B8C-83A1-F6EECF244321}">
                <p14:modId xmlns:p14="http://schemas.microsoft.com/office/powerpoint/2010/main" val="1805725416"/>
              </p:ext>
            </p:extLst>
          </p:nvPr>
        </p:nvGraphicFramePr>
        <p:xfrm>
          <a:off x="10056453" y="6378905"/>
          <a:ext cx="2304573" cy="692213"/>
        </p:xfrm>
        <a:graphic>
          <a:graphicData uri="http://schemas.openxmlformats.org/drawingml/2006/table">
            <a:tbl>
              <a:tblPr firstRow="1" bandRow="1"/>
              <a:tblGrid>
                <a:gridCol w="2304573">
                  <a:extLst>
                    <a:ext uri="{9D8B030D-6E8A-4147-A177-3AD203B41FA5}">
                      <a16:colId xmlns:a16="http://schemas.microsoft.com/office/drawing/2014/main" val="2708079009"/>
                    </a:ext>
                  </a:extLst>
                </a:gridCol>
              </a:tblGrid>
              <a:tr h="164985">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ctr"/>
                      <a:r>
                        <a:rPr kumimoji="1" lang="ja-JP" altLang="en-US" sz="800" b="0" i="0" baseline="0" dirty="0">
                          <a:solidFill>
                            <a:schemeClr val="tx1"/>
                          </a:solidFill>
                          <a:latin typeface="Meiryo UI" panose="020B0604030504040204" pitchFamily="50" charset="-128"/>
                          <a:ea typeface="Meiryo UI" panose="020B0604030504040204" pitchFamily="50" charset="-128"/>
                        </a:rPr>
                        <a:t>ワーニング表示条件</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498293">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・番ポ工事依頼が未実施である場合</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p>
                      <a:pPr marL="0" lvl="1" indent="0" algn="l"/>
                      <a:r>
                        <a:rPr kumimoji="1" lang="ja-JP" altLang="en-US" sz="800" b="0" i="0" baseline="0" dirty="0">
                          <a:solidFill>
                            <a:srgbClr val="0000FF"/>
                          </a:solidFill>
                          <a:latin typeface="Meiryo UI" panose="020B0604030504040204" pitchFamily="50" charset="-128"/>
                          <a:ea typeface="Meiryo UI" panose="020B0604030504040204" pitchFamily="50" charset="-128"/>
                        </a:rPr>
                        <a:t>・項目「自ＳＯ情報（記事）／オーダ記事」に番ポ有無が有を示す文言</a:t>
                      </a:r>
                      <a:r>
                        <a:rPr kumimoji="1" lang="en-US" altLang="ja-JP" sz="800" b="0" i="0" baseline="0" dirty="0">
                          <a:solidFill>
                            <a:srgbClr val="0000FF"/>
                          </a:solidFill>
                          <a:latin typeface="Meiryo UI" panose="020B0604030504040204" pitchFamily="50" charset="-128"/>
                          <a:ea typeface="Meiryo UI" panose="020B0604030504040204" pitchFamily="50" charset="-128"/>
                        </a:rPr>
                        <a:t>“</a:t>
                      </a:r>
                      <a:r>
                        <a:rPr kumimoji="1" lang="ja-JP" altLang="en-US" sz="800" b="0" i="0" baseline="0" dirty="0">
                          <a:solidFill>
                            <a:srgbClr val="0000FF"/>
                          </a:solidFill>
                          <a:latin typeface="Meiryo UI" panose="020B0604030504040204" pitchFamily="50" charset="-128"/>
                          <a:ea typeface="Meiryo UI" panose="020B0604030504040204" pitchFamily="50" charset="-128"/>
                        </a:rPr>
                        <a:t>番ポ</a:t>
                      </a:r>
                      <a:r>
                        <a:rPr kumimoji="1" lang="en-US" altLang="ja-JP" sz="800" b="0" i="0" baseline="0" dirty="0">
                          <a:solidFill>
                            <a:srgbClr val="0000FF"/>
                          </a:solidFill>
                          <a:latin typeface="Meiryo UI" panose="020B0604030504040204" pitchFamily="50" charset="-128"/>
                          <a:ea typeface="Meiryo UI" panose="020B0604030504040204" pitchFamily="50" charset="-128"/>
                        </a:rPr>
                        <a:t>”</a:t>
                      </a:r>
                      <a:r>
                        <a:rPr kumimoji="1" lang="ja-JP" altLang="en-US" sz="800" b="0" i="0" baseline="0" dirty="0">
                          <a:solidFill>
                            <a:srgbClr val="0000FF"/>
                          </a:solidFill>
                          <a:latin typeface="Meiryo UI" panose="020B0604030504040204" pitchFamily="50" charset="-128"/>
                          <a:ea typeface="Meiryo UI" panose="020B0604030504040204" pitchFamily="50" charset="-128"/>
                        </a:rPr>
                        <a:t>が設定されている場合</a:t>
                      </a:r>
                      <a:r>
                        <a:rPr kumimoji="1" lang="en-US" altLang="ja-JP" sz="800" kern="1200" dirty="0">
                          <a:solidFill>
                            <a:schemeClr val="tx1"/>
                          </a:solidFill>
                          <a:latin typeface="+mn-ea"/>
                          <a:ea typeface="Meiryo UI"/>
                          <a:cs typeface="+mn-cs"/>
                        </a:rPr>
                        <a:t>*1</a:t>
                      </a:r>
                      <a:endParaRPr kumimoji="1" lang="en-US" altLang="ja-JP" sz="800" b="0" i="0" baseline="0" dirty="0">
                        <a:solidFill>
                          <a:srgbClr val="0000FF"/>
                        </a:solidFill>
                        <a:latin typeface="Meiryo UI" panose="020B0604030504040204" pitchFamily="50" charset="-128"/>
                        <a:ea typeface="Meiryo UI" panose="020B0604030504040204" pitchFamily="50" charset="-128"/>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7272887"/>
                  </a:ext>
                </a:extLst>
              </a:tr>
            </a:tbl>
          </a:graphicData>
        </a:graphic>
      </p:graphicFrame>
      <p:sp>
        <p:nvSpPr>
          <p:cNvPr id="21" name="テキスト ボックス 20">
            <a:extLst>
              <a:ext uri="{FF2B5EF4-FFF2-40B4-BE49-F238E27FC236}">
                <a16:creationId xmlns:a16="http://schemas.microsoft.com/office/drawing/2014/main" id="{380E8B91-1F6E-EA04-98FA-55EE8B0CBC61}"/>
              </a:ext>
            </a:extLst>
          </p:cNvPr>
          <p:cNvSpPr txBox="1"/>
          <p:nvPr/>
        </p:nvSpPr>
        <p:spPr>
          <a:xfrm>
            <a:off x="1511376" y="8332074"/>
            <a:ext cx="7534114" cy="152414"/>
          </a:xfrm>
          <a:prstGeom prst="rect">
            <a:avLst/>
          </a:prstGeom>
          <a:noFill/>
        </p:spPr>
        <p:txBody>
          <a:bodyPr wrap="none" lIns="0" tIns="0" rIns="0" bIns="0" rtlCol="0">
            <a:spAutoFit/>
          </a:bodyPr>
          <a:lstStyle/>
          <a:p>
            <a:pPr algn="l">
              <a:lnSpc>
                <a:spcPct val="110000"/>
              </a:lnSpc>
            </a:pPr>
            <a:r>
              <a:rPr lang="ja-JP" altLang="en-US" sz="1000" dirty="0">
                <a:latin typeface="+mn-ea"/>
                <a:ea typeface="+mn-ea"/>
              </a:rPr>
              <a:t>注）</a:t>
            </a:r>
            <a:r>
              <a:rPr lang="en-US" altLang="ja-JP" sz="1000" dirty="0">
                <a:latin typeface="+mn-ea"/>
                <a:ea typeface="+mn-ea"/>
              </a:rPr>
              <a:t>*1</a:t>
            </a:r>
            <a:r>
              <a:rPr lang="ja-JP" altLang="en-US" sz="1000" dirty="0">
                <a:latin typeface="+mn-ea"/>
                <a:ea typeface="+mn-ea"/>
              </a:rPr>
              <a:t>：記事欄文言の設定は並行運転期間の暫定対処であるため、本格運用時における本チェック条件については</a:t>
            </a:r>
            <a:r>
              <a:rPr lang="en-US" altLang="ja-JP" sz="1000" dirty="0">
                <a:latin typeface="+mn-ea"/>
                <a:ea typeface="+mn-ea"/>
              </a:rPr>
              <a:t>2026</a:t>
            </a:r>
            <a:r>
              <a:rPr lang="ja-JP" altLang="en-US" sz="1000" dirty="0">
                <a:latin typeface="+mn-ea"/>
                <a:ea typeface="+mn-ea"/>
              </a:rPr>
              <a:t>年</a:t>
            </a:r>
            <a:r>
              <a:rPr lang="en-US" altLang="ja-JP" sz="1000" dirty="0">
                <a:latin typeface="+mn-ea"/>
                <a:ea typeface="+mn-ea"/>
              </a:rPr>
              <a:t>1</a:t>
            </a:r>
            <a:r>
              <a:rPr lang="ja-JP" altLang="en-US" sz="1000" dirty="0">
                <a:latin typeface="+mn-ea"/>
                <a:ea typeface="+mn-ea"/>
              </a:rPr>
              <a:t>月開発にて検討する</a:t>
            </a:r>
            <a:endParaRPr lang="en-US" altLang="ja-JP" sz="1000" dirty="0">
              <a:latin typeface="+mn-ea"/>
              <a:ea typeface="+mn-ea"/>
            </a:endParaRPr>
          </a:p>
        </p:txBody>
      </p:sp>
      <p:sp>
        <p:nvSpPr>
          <p:cNvPr id="24" name="楕円 23">
            <a:extLst>
              <a:ext uri="{FF2B5EF4-FFF2-40B4-BE49-F238E27FC236}">
                <a16:creationId xmlns:a16="http://schemas.microsoft.com/office/drawing/2014/main" id="{AB9B0C2C-9B43-E180-2946-B1345973AF5E}"/>
              </a:ext>
            </a:extLst>
          </p:cNvPr>
          <p:cNvSpPr/>
          <p:nvPr/>
        </p:nvSpPr>
        <p:spPr bwMode="auto">
          <a:xfrm>
            <a:off x="959058" y="831518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25" name="楕円 24">
            <a:extLst>
              <a:ext uri="{FF2B5EF4-FFF2-40B4-BE49-F238E27FC236}">
                <a16:creationId xmlns:a16="http://schemas.microsoft.com/office/drawing/2014/main" id="{62656E4E-27C7-4C7A-E582-4A98C58B10EE}"/>
              </a:ext>
            </a:extLst>
          </p:cNvPr>
          <p:cNvSpPr/>
          <p:nvPr/>
        </p:nvSpPr>
        <p:spPr bwMode="auto">
          <a:xfrm>
            <a:off x="9592564" y="591842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34874850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txBox="1">
            <a:spLocks noChangeArrowheads="1"/>
          </p:cNvSpPr>
          <p:nvPr/>
        </p:nvSpPr>
        <p:spPr>
          <a:xfrm>
            <a:off x="2080321" y="3360440"/>
            <a:ext cx="8640960" cy="169545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anchor="ctr"/>
          <a:lstStyle>
            <a:lvl1pPr algn="ctr" defTabSz="905828" rtl="0" eaLnBrk="1" fontAlgn="base" hangingPunct="1">
              <a:spcBef>
                <a:spcPct val="0"/>
              </a:spcBef>
              <a:spcAft>
                <a:spcPct val="0"/>
              </a:spcAft>
              <a:defRPr kumimoji="1" sz="4100">
                <a:solidFill>
                  <a:schemeClr val="tx2"/>
                </a:solidFill>
                <a:latin typeface="+mj-lt"/>
                <a:ea typeface="+mj-ea"/>
                <a:cs typeface="+mj-cs"/>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a:lstStyle>
          <a:p>
            <a:pPr defTabSz="914400"/>
            <a:r>
              <a:rPr lang="ja-JP" altLang="en-US"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２．前提条件</a:t>
            </a:r>
          </a:p>
        </p:txBody>
      </p:sp>
      <p:sp>
        <p:nvSpPr>
          <p:cNvPr id="3" name="スライド番号プレースホルダー 1">
            <a:extLst>
              <a:ext uri="{FF2B5EF4-FFF2-40B4-BE49-F238E27FC236}">
                <a16:creationId xmlns:a16="http://schemas.microsoft.com/office/drawing/2014/main" id="{66A63637-BC4F-810F-BE2B-F04515488313}"/>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3</a:t>
            </a:fld>
            <a:endParaRPr lang="en-US" altLang="ja-JP" dirty="0"/>
          </a:p>
        </p:txBody>
      </p:sp>
    </p:spTree>
    <p:extLst>
      <p:ext uri="{BB962C8B-B14F-4D97-AF65-F5344CB8AC3E}">
        <p14:creationId xmlns:p14="http://schemas.microsoft.com/office/powerpoint/2010/main" val="22095736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２．　前提条件（１／６）</a:t>
            </a:r>
          </a:p>
          <a:p>
            <a:pPr lvl="0"/>
            <a:r>
              <a:rPr lang="ja-JP" altLang="en-US" dirty="0"/>
              <a:t>　</a:t>
            </a:r>
            <a:r>
              <a:rPr lang="ja-JP" altLang="en-US" dirty="0">
                <a:solidFill>
                  <a:prstClr val="black"/>
                </a:solidFill>
              </a:rPr>
              <a:t>本施策における前提条件（業務前提・システム前提・移行前提）の一覧を以下に示す</a:t>
            </a:r>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540967900"/>
              </p:ext>
            </p:extLst>
          </p:nvPr>
        </p:nvGraphicFramePr>
        <p:xfrm>
          <a:off x="925553" y="1992288"/>
          <a:ext cx="10950494" cy="6283495"/>
        </p:xfrm>
        <a:graphic>
          <a:graphicData uri="http://schemas.openxmlformats.org/drawingml/2006/table">
            <a:tbl>
              <a:tblPr/>
              <a:tblGrid>
                <a:gridCol w="727322">
                  <a:extLst>
                    <a:ext uri="{9D8B030D-6E8A-4147-A177-3AD203B41FA5}">
                      <a16:colId xmlns:a16="http://schemas.microsoft.com/office/drawing/2014/main" val="752278401"/>
                    </a:ext>
                  </a:extLst>
                </a:gridCol>
                <a:gridCol w="1384978">
                  <a:extLst>
                    <a:ext uri="{9D8B030D-6E8A-4147-A177-3AD203B41FA5}">
                      <a16:colId xmlns:a16="http://schemas.microsoft.com/office/drawing/2014/main" val="20000"/>
                    </a:ext>
                  </a:extLst>
                </a:gridCol>
                <a:gridCol w="8838194">
                  <a:extLst>
                    <a:ext uri="{9D8B030D-6E8A-4147-A177-3AD203B41FA5}">
                      <a16:colId xmlns:a16="http://schemas.microsoft.com/office/drawing/2014/main" val="20001"/>
                    </a:ext>
                  </a:extLst>
                </a:gridCol>
              </a:tblGrid>
              <a:tr h="420295">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項番</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4923667">
                <a:tc>
                  <a:txBody>
                    <a:bodyPr/>
                    <a:lstStyle/>
                    <a:p>
                      <a:pPr algn="r"/>
                      <a:r>
                        <a:rPr kumimoji="1" lang="en-US" altLang="ja-JP" sz="1000" dirty="0">
                          <a:latin typeface="+mn-ea"/>
                          <a:ea typeface="+mn-ea"/>
                          <a:cs typeface="Meiryo UI" panose="020B0604030504040204" pitchFamily="50" charset="-128"/>
                        </a:rPr>
                        <a:t>1</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latin typeface="+mn-ea"/>
                          <a:ea typeface="+mn-ea"/>
                        </a:rPr>
                        <a:t>業務前提</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aseline="0" dirty="0">
                          <a:solidFill>
                            <a:schemeClr val="tx1"/>
                          </a:solidFill>
                          <a:latin typeface="+mn-ea"/>
                          <a:ea typeface="+mn-ea"/>
                          <a:cs typeface="Meiryo UI" panose="020B0604030504040204" pitchFamily="50" charset="-128"/>
                        </a:rPr>
                        <a:t>【</a:t>
                      </a:r>
                      <a:r>
                        <a:rPr kumimoji="1" lang="ja-JP" altLang="en-US" sz="1000" baseline="0" dirty="0">
                          <a:solidFill>
                            <a:schemeClr val="tx1"/>
                          </a:solidFill>
                          <a:latin typeface="+mn-ea"/>
                          <a:ea typeface="+mn-ea"/>
                          <a:cs typeface="Meiryo UI" panose="020B0604030504040204" pitchFamily="50" charset="-128"/>
                        </a:rPr>
                        <a:t>共通</a:t>
                      </a:r>
                      <a:r>
                        <a:rPr kumimoji="1" lang="en-US" altLang="ja-JP" sz="1000" baseline="0" dirty="0">
                          <a:solidFill>
                            <a:schemeClr val="tx1"/>
                          </a:solidFill>
                          <a:latin typeface="+mn-ea"/>
                          <a:ea typeface="+mn-ea"/>
                          <a:cs typeface="Meiryo UI" panose="020B0604030504040204" pitchFamily="50" charset="-128"/>
                        </a:rPr>
                        <a:t>】</a:t>
                      </a: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a:t>
                      </a:r>
                      <a:r>
                        <a:rPr kumimoji="1" lang="en-US" altLang="ja-JP" sz="1000" baseline="0" dirty="0">
                          <a:solidFill>
                            <a:schemeClr val="tx1"/>
                          </a:solidFill>
                          <a:latin typeface="+mn-ea"/>
                          <a:ea typeface="+mn-ea"/>
                          <a:cs typeface="Meiryo UI" panose="020B0604030504040204" pitchFamily="50" charset="-128"/>
                        </a:rPr>
                        <a:t>2025</a:t>
                      </a:r>
                      <a:r>
                        <a:rPr kumimoji="1" lang="ja-JP" altLang="en-US" sz="1000" baseline="0" dirty="0">
                          <a:solidFill>
                            <a:schemeClr val="tx1"/>
                          </a:solidFill>
                          <a:latin typeface="+mn-ea"/>
                          <a:ea typeface="+mn-ea"/>
                          <a:cs typeface="Meiryo UI" panose="020B0604030504040204" pitchFamily="50" charset="-128"/>
                        </a:rPr>
                        <a:t>年</a:t>
                      </a:r>
                      <a:r>
                        <a:rPr kumimoji="1" lang="en-US" altLang="ja-JP" sz="1000" baseline="0" dirty="0">
                          <a:solidFill>
                            <a:schemeClr val="tx1"/>
                          </a:solidFill>
                          <a:latin typeface="+mn-ea"/>
                          <a:ea typeface="+mn-ea"/>
                          <a:cs typeface="Meiryo UI" panose="020B0604030504040204" pitchFamily="50" charset="-128"/>
                        </a:rPr>
                        <a:t>1</a:t>
                      </a:r>
                      <a:r>
                        <a:rPr kumimoji="1" lang="ja-JP" altLang="en-US" sz="1000" baseline="0" dirty="0">
                          <a:solidFill>
                            <a:schemeClr val="tx1"/>
                          </a:solidFill>
                          <a:latin typeface="+mn-ea"/>
                          <a:ea typeface="+mn-ea"/>
                          <a:cs typeface="Meiryo UI" panose="020B0604030504040204" pitchFamily="50" charset="-128"/>
                        </a:rPr>
                        <a:t>月以降、</a:t>
                      </a:r>
                      <a:r>
                        <a:rPr kumimoji="1" lang="ja-JP" altLang="en-US" sz="1000" baseline="0" dirty="0">
                          <a:solidFill>
                            <a:schemeClr val="tx1"/>
                          </a:solidFill>
                          <a:latin typeface="+mn-ea"/>
                          <a:ea typeface="+mn-ea"/>
                        </a:rPr>
                        <a:t>メタルオーダ（</a:t>
                      </a:r>
                      <a:r>
                        <a:rPr lang="en-US" altLang="ja-JP" sz="1000" dirty="0">
                          <a:solidFill>
                            <a:schemeClr val="tx1"/>
                          </a:solidFill>
                          <a:latin typeface="+mn-ea"/>
                          <a:ea typeface="+mn-ea"/>
                        </a:rPr>
                        <a:t>NTT</a:t>
                      </a:r>
                      <a:r>
                        <a:rPr lang="ja-JP" altLang="en-US" sz="1000" dirty="0">
                          <a:solidFill>
                            <a:schemeClr val="tx1"/>
                          </a:solidFill>
                          <a:latin typeface="+mn-ea"/>
                          <a:ea typeface="+mn-ea"/>
                        </a:rPr>
                        <a:t>東西</a:t>
                      </a:r>
                      <a:r>
                        <a:rPr lang="en-US" altLang="ja-JP" sz="1000" dirty="0">
                          <a:solidFill>
                            <a:schemeClr val="tx1"/>
                          </a:solidFill>
                          <a:latin typeface="+mn-ea"/>
                          <a:ea typeface="+mn-ea"/>
                        </a:rPr>
                        <a:t>PSTN</a:t>
                      </a:r>
                      <a:r>
                        <a:rPr lang="ja-JP" altLang="en-US" sz="1000" dirty="0">
                          <a:solidFill>
                            <a:schemeClr val="tx1"/>
                          </a:solidFill>
                          <a:latin typeface="+mn-ea"/>
                          <a:ea typeface="+mn-ea"/>
                        </a:rPr>
                        <a:t>ネイティブ番号帯</a:t>
                      </a:r>
                      <a:r>
                        <a:rPr kumimoji="1" lang="ja-JP" altLang="en-US" sz="1000" kern="1200" baseline="0" dirty="0">
                          <a:solidFill>
                            <a:schemeClr val="tx1"/>
                          </a:solidFill>
                          <a:latin typeface="+mn-ea"/>
                          <a:ea typeface="+mn-ea"/>
                        </a:rPr>
                        <a:t>で、</a:t>
                      </a:r>
                      <a:r>
                        <a:rPr kumimoji="1" lang="ja-JP" altLang="en-US" sz="1000" baseline="0" dirty="0">
                          <a:solidFill>
                            <a:schemeClr val="tx1"/>
                          </a:solidFill>
                          <a:latin typeface="+mn-ea"/>
                          <a:ea typeface="+mn-ea"/>
                        </a:rPr>
                        <a:t>東西ひかり／他事業者ひかり・メタル→東西メタルのオーダ）は電話工事を</a:t>
                      </a:r>
                      <a:r>
                        <a:rPr kumimoji="1" lang="en-US" altLang="ja-JP" sz="1000" baseline="0" dirty="0">
                          <a:solidFill>
                            <a:schemeClr val="tx1"/>
                          </a:solidFill>
                          <a:latin typeface="+mn-ea"/>
                          <a:ea typeface="+mn-ea"/>
                        </a:rPr>
                        <a:t>CUSTOM</a:t>
                      </a:r>
                      <a:r>
                        <a:rPr kumimoji="1" lang="ja-JP" altLang="en-US" sz="1000" baseline="0" dirty="0">
                          <a:solidFill>
                            <a:schemeClr val="tx1"/>
                          </a:solidFill>
                          <a:latin typeface="+mn-ea"/>
                          <a:ea typeface="+mn-ea"/>
                        </a:rPr>
                        <a:t>、番ポ工事を</a:t>
                      </a:r>
                      <a:r>
                        <a:rPr kumimoji="1" lang="en-US" altLang="ja-JP" sz="1000" baseline="0" dirty="0">
                          <a:solidFill>
                            <a:schemeClr val="tx1"/>
                          </a:solidFill>
                          <a:latin typeface="+mn-ea"/>
                          <a:ea typeface="+mn-ea"/>
                        </a:rPr>
                        <a:t>BB-CASTAR</a:t>
                      </a:r>
                      <a:r>
                        <a:rPr kumimoji="1" lang="ja-JP" altLang="en-US" sz="1000" baseline="0" dirty="0">
                          <a:solidFill>
                            <a:schemeClr val="tx1"/>
                          </a:solidFill>
                          <a:latin typeface="+mn-ea"/>
                          <a:ea typeface="+mn-ea"/>
                        </a:rPr>
                        <a:t>に依頼する。</a:t>
                      </a:r>
                      <a:r>
                        <a:rPr kumimoji="1" lang="en-US" altLang="ja-JP" sz="1000" baseline="0" dirty="0">
                          <a:solidFill>
                            <a:schemeClr val="tx1"/>
                          </a:solidFill>
                          <a:latin typeface="+mn-ea"/>
                          <a:ea typeface="+mn-ea"/>
                        </a:rPr>
                        <a:t>CUSTOM</a:t>
                      </a:r>
                      <a:r>
                        <a:rPr kumimoji="1" lang="ja-JP" altLang="en-US" sz="1000" baseline="0" dirty="0">
                          <a:solidFill>
                            <a:schemeClr val="tx1"/>
                          </a:solidFill>
                          <a:latin typeface="+mn-ea"/>
                          <a:ea typeface="+mn-ea"/>
                        </a:rPr>
                        <a:t>からの</a:t>
                      </a:r>
                      <a:r>
                        <a:rPr kumimoji="1" lang="en-US" altLang="ja-JP" sz="1000" baseline="0" dirty="0">
                          <a:solidFill>
                            <a:schemeClr val="tx1"/>
                          </a:solidFill>
                          <a:latin typeface="+mn-ea"/>
                          <a:ea typeface="+mn-ea"/>
                        </a:rPr>
                        <a:t>SO</a:t>
                      </a:r>
                      <a:r>
                        <a:rPr kumimoji="1" lang="ja-JP" altLang="en-US" sz="1000" baseline="0" dirty="0">
                          <a:solidFill>
                            <a:schemeClr val="tx1"/>
                          </a:solidFill>
                          <a:latin typeface="+mn-ea"/>
                          <a:ea typeface="+mn-ea"/>
                        </a:rPr>
                        <a:t>情報および</a:t>
                      </a:r>
                      <a:r>
                        <a:rPr kumimoji="1" lang="en-US" altLang="ja-JP" sz="1000" baseline="0" dirty="0">
                          <a:solidFill>
                            <a:schemeClr val="tx1"/>
                          </a:solidFill>
                          <a:latin typeface="+mn-ea"/>
                          <a:ea typeface="+mn-ea"/>
                        </a:rPr>
                        <a:t>CUSTOM</a:t>
                      </a:r>
                      <a:r>
                        <a:rPr kumimoji="1" lang="ja-JP" altLang="en-US" sz="1000" baseline="0" dirty="0">
                          <a:solidFill>
                            <a:schemeClr val="tx1"/>
                          </a:solidFill>
                          <a:latin typeface="+mn-ea"/>
                          <a:ea typeface="+mn-ea"/>
                        </a:rPr>
                        <a:t>ミニコンからのオーダ情報で番ポ有無を判断する情報が流通されないため、</a:t>
                      </a:r>
                      <a:r>
                        <a:rPr kumimoji="1" lang="en-US" altLang="ja-JP" sz="1000" baseline="0" dirty="0">
                          <a:solidFill>
                            <a:schemeClr val="tx1"/>
                          </a:solidFill>
                          <a:latin typeface="+mn-ea"/>
                          <a:ea typeface="+mn-ea"/>
                        </a:rPr>
                        <a:t>2025</a:t>
                      </a:r>
                      <a:r>
                        <a:rPr kumimoji="1" lang="ja-JP" altLang="en-US" sz="1000" baseline="0" dirty="0">
                          <a:solidFill>
                            <a:schemeClr val="tx1"/>
                          </a:solidFill>
                          <a:latin typeface="+mn-ea"/>
                          <a:ea typeface="+mn-ea"/>
                        </a:rPr>
                        <a:t>年</a:t>
                      </a:r>
                      <a:r>
                        <a:rPr kumimoji="1" lang="en-US" altLang="ja-JP" sz="1000" baseline="0" dirty="0">
                          <a:solidFill>
                            <a:schemeClr val="tx1"/>
                          </a:solidFill>
                          <a:latin typeface="+mn-ea"/>
                          <a:ea typeface="+mn-ea"/>
                        </a:rPr>
                        <a:t>1</a:t>
                      </a:r>
                      <a:r>
                        <a:rPr kumimoji="1" lang="ja-JP" altLang="en-US" sz="1000" baseline="0" dirty="0">
                          <a:solidFill>
                            <a:schemeClr val="tx1"/>
                          </a:solidFill>
                          <a:latin typeface="+mn-ea"/>
                          <a:ea typeface="+mn-ea"/>
                        </a:rPr>
                        <a:t>月～</a:t>
                      </a:r>
                      <a:r>
                        <a:rPr kumimoji="1" lang="en-US" altLang="ja-JP" sz="1000" baseline="0" dirty="0">
                          <a:solidFill>
                            <a:schemeClr val="tx1"/>
                          </a:solidFill>
                          <a:latin typeface="+mn-ea"/>
                          <a:ea typeface="+mn-ea"/>
                        </a:rPr>
                        <a:t>12</a:t>
                      </a:r>
                      <a:r>
                        <a:rPr kumimoji="1" lang="ja-JP" altLang="en-US" sz="1000" baseline="0" dirty="0">
                          <a:solidFill>
                            <a:schemeClr val="tx1"/>
                          </a:solidFill>
                          <a:latin typeface="+mn-ea"/>
                          <a:ea typeface="+mn-ea"/>
                        </a:rPr>
                        <a:t>月までは受付側でオーダ情報の記事欄に番ポ有無を設定する前提とする。なお、</a:t>
                      </a:r>
                      <a:r>
                        <a:rPr kumimoji="1" lang="en-US" altLang="ja-JP" sz="1000" baseline="0" dirty="0">
                          <a:solidFill>
                            <a:schemeClr val="tx1"/>
                          </a:solidFill>
                          <a:latin typeface="+mn-ea"/>
                          <a:ea typeface="+mn-ea"/>
                        </a:rPr>
                        <a:t>2026</a:t>
                      </a:r>
                      <a:r>
                        <a:rPr kumimoji="1" lang="ja-JP" altLang="en-US" sz="1000" baseline="0" dirty="0">
                          <a:solidFill>
                            <a:schemeClr val="tx1"/>
                          </a:solidFill>
                          <a:latin typeface="+mn-ea"/>
                          <a:ea typeface="+mn-ea"/>
                        </a:rPr>
                        <a:t>年</a:t>
                      </a:r>
                      <a:r>
                        <a:rPr kumimoji="1" lang="en-US" altLang="ja-JP" sz="1000" baseline="0" dirty="0">
                          <a:solidFill>
                            <a:schemeClr val="tx1"/>
                          </a:solidFill>
                          <a:latin typeface="+mn-ea"/>
                          <a:ea typeface="+mn-ea"/>
                        </a:rPr>
                        <a:t>1</a:t>
                      </a:r>
                      <a:r>
                        <a:rPr kumimoji="1" lang="ja-JP" altLang="en-US" sz="1000" baseline="0" dirty="0">
                          <a:solidFill>
                            <a:schemeClr val="tx1"/>
                          </a:solidFill>
                          <a:latin typeface="+mn-ea"/>
                          <a:ea typeface="+mn-ea"/>
                        </a:rPr>
                        <a:t>月以降はメタル所外システムに項目追加して流通する</a:t>
                      </a:r>
                      <a:endParaRPr kumimoji="1" lang="en-US" altLang="ja-JP" sz="1000" baseline="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・番ポ工事完了後に</a:t>
                      </a:r>
                      <a:r>
                        <a:rPr kumimoji="1" lang="ja-JP" altLang="en-US" sz="1000" dirty="0">
                          <a:solidFill>
                            <a:schemeClr val="tx1"/>
                          </a:solidFill>
                          <a:latin typeface="+mn-ea"/>
                          <a:ea typeface="+mn-ea"/>
                        </a:rPr>
                        <a:t>着信試験を実施し、不備があれば番号取得事業者と連携する。解決しない場合は、切り戻し対応を行う。</a:t>
                      </a:r>
                      <a:br>
                        <a:rPr kumimoji="1" lang="en-US" altLang="ja-JP" sz="1000" dirty="0">
                          <a:solidFill>
                            <a:schemeClr val="tx1"/>
                          </a:solidFill>
                          <a:latin typeface="+mn-ea"/>
                          <a:ea typeface="+mn-ea"/>
                        </a:rPr>
                      </a:br>
                      <a:r>
                        <a:rPr kumimoji="1" lang="ja-JP" altLang="en-US" sz="1000" dirty="0">
                          <a:solidFill>
                            <a:schemeClr val="tx1"/>
                          </a:solidFill>
                          <a:latin typeface="+mn-ea"/>
                          <a:ea typeface="+mn-ea"/>
                        </a:rPr>
                        <a:t>本開発で切り戻しに対する要件は発生しない（切り戻し発生時はオーダを</a:t>
                      </a:r>
                      <a:r>
                        <a:rPr kumimoji="1" lang="en-US" altLang="ja-JP" sz="1000" dirty="0">
                          <a:solidFill>
                            <a:schemeClr val="tx1"/>
                          </a:solidFill>
                          <a:latin typeface="+mn-ea"/>
                          <a:ea typeface="+mn-ea"/>
                        </a:rPr>
                        <a:t>BO</a:t>
                      </a:r>
                      <a:r>
                        <a:rPr kumimoji="1" lang="ja-JP" altLang="en-US" sz="1000" dirty="0">
                          <a:solidFill>
                            <a:schemeClr val="tx1"/>
                          </a:solidFill>
                          <a:latin typeface="+mn-ea"/>
                          <a:ea typeface="+mn-ea"/>
                        </a:rPr>
                        <a:t>とし、開通済のひかり電話、またはメタル電話の廃止</a:t>
                      </a:r>
                      <a:r>
                        <a:rPr kumimoji="1" lang="en-US" altLang="ja-JP" sz="1000" dirty="0">
                          <a:solidFill>
                            <a:schemeClr val="tx1"/>
                          </a:solidFill>
                          <a:latin typeface="+mn-ea"/>
                          <a:ea typeface="+mn-ea"/>
                        </a:rPr>
                        <a:t>SO</a:t>
                      </a:r>
                      <a:r>
                        <a:rPr kumimoji="1" lang="ja-JP" altLang="en-US" sz="1000" dirty="0">
                          <a:solidFill>
                            <a:schemeClr val="tx1"/>
                          </a:solidFill>
                          <a:latin typeface="+mn-ea"/>
                          <a:ea typeface="+mn-ea"/>
                        </a:rPr>
                        <a:t>を投入する前提とする）</a:t>
                      </a:r>
                      <a:endParaRPr kumimoji="1" lang="en-US" altLang="ja-JP" sz="100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・番ポ有の無派遣工事で、工事日当日の</a:t>
                      </a:r>
                      <a:r>
                        <a:rPr kumimoji="1" lang="en-US" altLang="ja-JP" sz="1000" baseline="0" dirty="0">
                          <a:solidFill>
                            <a:schemeClr val="tx1"/>
                          </a:solidFill>
                          <a:latin typeface="+mn-ea"/>
                          <a:ea typeface="+mn-ea"/>
                          <a:cs typeface="Meiryo UI" panose="020B0604030504040204" pitchFamily="50" charset="-128"/>
                        </a:rPr>
                        <a:t>16</a:t>
                      </a:r>
                      <a:r>
                        <a:rPr kumimoji="1" lang="ja-JP" altLang="en-US" sz="1000" baseline="0" dirty="0">
                          <a:solidFill>
                            <a:schemeClr val="tx1"/>
                          </a:solidFill>
                          <a:latin typeface="+mn-ea"/>
                          <a:ea typeface="+mn-ea"/>
                          <a:cs typeface="Meiryo UI" panose="020B0604030504040204" pitchFamily="50" charset="-128"/>
                        </a:rPr>
                        <a:t>時までに</a:t>
                      </a:r>
                      <a:r>
                        <a:rPr kumimoji="1" lang="en-US" altLang="ja-JP" sz="1000" baseline="0" dirty="0">
                          <a:solidFill>
                            <a:schemeClr val="tx1"/>
                          </a:solidFill>
                          <a:latin typeface="+mn-ea"/>
                          <a:ea typeface="+mn-ea"/>
                          <a:cs typeface="Meiryo UI" panose="020B0604030504040204" pitchFamily="50" charset="-128"/>
                        </a:rPr>
                        <a:t>BB-CASTAR</a:t>
                      </a:r>
                      <a:r>
                        <a:rPr kumimoji="1" lang="ja-JP" altLang="en-US" sz="1000" baseline="0" dirty="0">
                          <a:solidFill>
                            <a:schemeClr val="tx1"/>
                          </a:solidFill>
                          <a:latin typeface="+mn-ea"/>
                          <a:ea typeface="+mn-ea"/>
                          <a:cs typeface="Meiryo UI" panose="020B0604030504040204" pitchFamily="50" charset="-128"/>
                        </a:rPr>
                        <a:t>から番ポ工事結果が流通されない場合は工事完了できないため、必要に応じ</a:t>
                      </a:r>
                      <a:r>
                        <a:rPr kumimoji="1" lang="en-US" altLang="ja-JP" sz="1000" baseline="0" dirty="0">
                          <a:solidFill>
                            <a:schemeClr val="tx1"/>
                          </a:solidFill>
                          <a:latin typeface="+mn-ea"/>
                          <a:ea typeface="+mn-ea"/>
                          <a:cs typeface="Meiryo UI" panose="020B0604030504040204" pitchFamily="50" charset="-128"/>
                        </a:rPr>
                        <a:t>BO</a:t>
                      </a:r>
                      <a:r>
                        <a:rPr kumimoji="1" lang="ja-JP" altLang="en-US" sz="1000" baseline="0" dirty="0">
                          <a:solidFill>
                            <a:schemeClr val="tx1"/>
                          </a:solidFill>
                          <a:latin typeface="+mn-ea"/>
                          <a:ea typeface="+mn-ea"/>
                          <a:cs typeface="Meiryo UI" panose="020B0604030504040204" pitchFamily="50" charset="-128"/>
                        </a:rPr>
                        <a:t>で処理する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・番ポ有の無派遣工事の既存の仕組みで、工事日当日の</a:t>
                      </a:r>
                      <a:r>
                        <a:rPr kumimoji="1" lang="en-US" altLang="ja-JP" sz="1000" baseline="0" dirty="0">
                          <a:solidFill>
                            <a:schemeClr val="tx1"/>
                          </a:solidFill>
                          <a:latin typeface="+mn-ea"/>
                          <a:ea typeface="+mn-ea"/>
                          <a:cs typeface="Meiryo UI" panose="020B0604030504040204" pitchFamily="50" charset="-128"/>
                        </a:rPr>
                        <a:t>15</a:t>
                      </a:r>
                      <a:r>
                        <a:rPr kumimoji="1" lang="ja-JP" altLang="en-US" sz="1000" baseline="0" dirty="0">
                          <a:solidFill>
                            <a:schemeClr val="tx1"/>
                          </a:solidFill>
                          <a:latin typeface="+mn-ea"/>
                          <a:ea typeface="+mn-ea"/>
                          <a:cs typeface="Meiryo UI" panose="020B0604030504040204" pitchFamily="50" charset="-128"/>
                        </a:rPr>
                        <a:t>時までにひかり</a:t>
                      </a:r>
                      <a:r>
                        <a:rPr kumimoji="1" lang="en-US" altLang="ja-JP" sz="1000" baseline="0" dirty="0">
                          <a:solidFill>
                            <a:schemeClr val="tx1"/>
                          </a:solidFill>
                          <a:latin typeface="+mn-ea"/>
                          <a:ea typeface="+mn-ea"/>
                          <a:cs typeface="Meiryo UI" panose="020B0604030504040204" pitchFamily="50" charset="-128"/>
                        </a:rPr>
                        <a:t>SO</a:t>
                      </a:r>
                      <a:r>
                        <a:rPr kumimoji="1" lang="ja-JP" altLang="en-US" sz="1000" baseline="0" dirty="0">
                          <a:solidFill>
                            <a:schemeClr val="tx1"/>
                          </a:solidFill>
                          <a:latin typeface="+mn-ea"/>
                          <a:ea typeface="+mn-ea"/>
                          <a:cs typeface="Meiryo UI" panose="020B0604030504040204" pitchFamily="50" charset="-128"/>
                        </a:rPr>
                        <a:t>支援から</a:t>
                      </a:r>
                      <a:r>
                        <a:rPr kumimoji="1" lang="en-US" altLang="ja-JP" sz="1000" baseline="0" dirty="0">
                          <a:solidFill>
                            <a:schemeClr val="tx1"/>
                          </a:solidFill>
                          <a:latin typeface="+mn-ea"/>
                          <a:ea typeface="+mn-ea"/>
                          <a:cs typeface="Meiryo UI" panose="020B0604030504040204" pitchFamily="50" charset="-128"/>
                        </a:rPr>
                        <a:t>DIY</a:t>
                      </a:r>
                      <a:r>
                        <a:rPr kumimoji="1" lang="ja-JP" altLang="en-US" sz="1000" baseline="0" dirty="0">
                          <a:solidFill>
                            <a:schemeClr val="tx1"/>
                          </a:solidFill>
                          <a:latin typeface="+mn-ea"/>
                          <a:ea typeface="+mn-ea"/>
                          <a:cs typeface="Meiryo UI" panose="020B0604030504040204" pitchFamily="50" charset="-128"/>
                        </a:rPr>
                        <a:t>工事完了が流通されない場合は、ひかり電話工事依頼が自動送信されず自動</a:t>
                      </a:r>
                      <a:r>
                        <a:rPr kumimoji="1" lang="en-US" altLang="ja-JP" sz="1000" baseline="0" dirty="0">
                          <a:solidFill>
                            <a:schemeClr val="tx1"/>
                          </a:solidFill>
                          <a:latin typeface="+mn-ea"/>
                          <a:ea typeface="+mn-ea"/>
                          <a:cs typeface="Meiryo UI" panose="020B0604030504040204" pitchFamily="50" charset="-128"/>
                        </a:rPr>
                        <a:t>BO</a:t>
                      </a:r>
                      <a:r>
                        <a:rPr kumimoji="1" lang="ja-JP" altLang="en-US" sz="1000" baseline="0" dirty="0">
                          <a:solidFill>
                            <a:schemeClr val="tx1"/>
                          </a:solidFill>
                          <a:latin typeface="+mn-ea"/>
                          <a:ea typeface="+mn-ea"/>
                          <a:cs typeface="Meiryo UI" panose="020B0604030504040204" pitchFamily="50" charset="-128"/>
                        </a:rPr>
                        <a:t>となる。また、</a:t>
                      </a:r>
                      <a:r>
                        <a:rPr kumimoji="1" lang="en-US" altLang="ja-JP" sz="1000" baseline="0" dirty="0">
                          <a:solidFill>
                            <a:schemeClr val="tx1"/>
                          </a:solidFill>
                          <a:latin typeface="+mn-ea"/>
                          <a:ea typeface="+mn-ea"/>
                          <a:cs typeface="Meiryo UI" panose="020B0604030504040204" pitchFamily="50" charset="-128"/>
                        </a:rPr>
                        <a:t>15:29</a:t>
                      </a:r>
                      <a:r>
                        <a:rPr kumimoji="1" lang="ja-JP" altLang="en-US" sz="1000" baseline="0" dirty="0">
                          <a:solidFill>
                            <a:schemeClr val="tx1"/>
                          </a:solidFill>
                          <a:latin typeface="+mn-ea"/>
                          <a:ea typeface="+mn-ea"/>
                          <a:cs typeface="Meiryo UI" panose="020B0604030504040204" pitchFamily="50" charset="-128"/>
                        </a:rPr>
                        <a:t>までに</a:t>
                      </a:r>
                      <a:r>
                        <a:rPr kumimoji="1" lang="en-US" altLang="ja-JP" sz="1000" baseline="0" dirty="0">
                          <a:solidFill>
                            <a:schemeClr val="tx1"/>
                          </a:solidFill>
                          <a:latin typeface="+mn-ea"/>
                          <a:ea typeface="+mn-ea"/>
                          <a:cs typeface="Meiryo UI" panose="020B0604030504040204" pitchFamily="50" charset="-128"/>
                        </a:rPr>
                        <a:t>BB-CASTAR</a:t>
                      </a:r>
                      <a:r>
                        <a:rPr kumimoji="1" lang="ja-JP" altLang="en-US" sz="1000" baseline="0" dirty="0">
                          <a:solidFill>
                            <a:schemeClr val="tx1"/>
                          </a:solidFill>
                          <a:latin typeface="+mn-ea"/>
                          <a:ea typeface="+mn-ea"/>
                          <a:cs typeface="Meiryo UI" panose="020B0604030504040204" pitchFamily="50" charset="-128"/>
                        </a:rPr>
                        <a:t>からひかり電話工事結果が流通されない場合は、自動で番ポ工事依頼は送信されず、手動でボタン押下が必要となる。本仕組みは変更しない前提とする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a:t>
                      </a:r>
                      <a:r>
                        <a:rPr kumimoji="1" lang="en-US" altLang="ja-JP" sz="1000" baseline="0" dirty="0">
                          <a:solidFill>
                            <a:schemeClr val="tx1"/>
                          </a:solidFill>
                          <a:latin typeface="+mn-ea"/>
                          <a:ea typeface="+mn-ea"/>
                          <a:cs typeface="Meiryo UI" panose="020B0604030504040204" pitchFamily="50" charset="-128"/>
                        </a:rPr>
                        <a:t>BB-CASTAR</a:t>
                      </a:r>
                      <a:r>
                        <a:rPr kumimoji="1" lang="ja-JP" altLang="en-US" sz="1000" baseline="0" dirty="0">
                          <a:solidFill>
                            <a:schemeClr val="tx1"/>
                          </a:solidFill>
                          <a:latin typeface="+mn-ea"/>
                          <a:ea typeface="+mn-ea"/>
                          <a:cs typeface="Meiryo UI" panose="020B0604030504040204" pitchFamily="50" charset="-128"/>
                        </a:rPr>
                        <a:t>でオーダを直接投入するケースはアクセス</a:t>
                      </a:r>
                      <a:r>
                        <a:rPr kumimoji="1" lang="en-US" altLang="ja-JP" sz="1000" baseline="0" dirty="0">
                          <a:solidFill>
                            <a:schemeClr val="tx1"/>
                          </a:solidFill>
                          <a:latin typeface="+mn-ea"/>
                          <a:ea typeface="+mn-ea"/>
                          <a:cs typeface="Meiryo UI" panose="020B0604030504040204" pitchFamily="50" charset="-128"/>
                        </a:rPr>
                        <a:t>PF</a:t>
                      </a:r>
                      <a:r>
                        <a:rPr kumimoji="1" lang="ja-JP" altLang="en-US" sz="1000" baseline="0" dirty="0">
                          <a:solidFill>
                            <a:schemeClr val="tx1"/>
                          </a:solidFill>
                          <a:latin typeface="+mn-ea"/>
                          <a:ea typeface="+mn-ea"/>
                          <a:cs typeface="Meiryo UI" panose="020B0604030504040204" pitchFamily="50" charset="-128"/>
                        </a:rPr>
                        <a:t>にオーダが流通されないため、本開発の対象外とする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a:t>
                      </a:r>
                      <a:r>
                        <a:rPr lang="en-US" altLang="ja-JP" sz="1000" dirty="0">
                          <a:solidFill>
                            <a:schemeClr val="tx1"/>
                          </a:solidFill>
                          <a:latin typeface="+mn-ea"/>
                          <a:ea typeface="+mn-ea"/>
                        </a:rPr>
                        <a:t>NTT</a:t>
                      </a:r>
                      <a:r>
                        <a:rPr lang="ja-JP" altLang="en-US" sz="1000" dirty="0">
                          <a:solidFill>
                            <a:schemeClr val="tx1"/>
                          </a:solidFill>
                          <a:latin typeface="+mn-ea"/>
                          <a:ea typeface="+mn-ea"/>
                        </a:rPr>
                        <a:t>東西</a:t>
                      </a:r>
                      <a:r>
                        <a:rPr lang="en-US" altLang="ja-JP" sz="1000" dirty="0">
                          <a:solidFill>
                            <a:schemeClr val="tx1"/>
                          </a:solidFill>
                          <a:latin typeface="+mn-ea"/>
                          <a:ea typeface="+mn-ea"/>
                        </a:rPr>
                        <a:t>PSTN</a:t>
                      </a:r>
                      <a:r>
                        <a:rPr lang="ja-JP" altLang="en-US" sz="1000" dirty="0">
                          <a:solidFill>
                            <a:schemeClr val="tx1"/>
                          </a:solidFill>
                          <a:latin typeface="+mn-ea"/>
                          <a:ea typeface="+mn-ea"/>
                        </a:rPr>
                        <a:t>ネイティブ番号帯</a:t>
                      </a:r>
                      <a:r>
                        <a:rPr kumimoji="1" lang="ja-JP" altLang="en-US" sz="1000" kern="1200" baseline="0" dirty="0">
                          <a:solidFill>
                            <a:schemeClr val="tx1"/>
                          </a:solidFill>
                          <a:latin typeface="+mn-ea"/>
                          <a:ea typeface="+mn-ea"/>
                        </a:rPr>
                        <a:t>で、東西ひかり→東西メタルに戻るオーダ</a:t>
                      </a:r>
                      <a:r>
                        <a:rPr kumimoji="1" lang="ja-JP" altLang="en-US" sz="1000" baseline="0" dirty="0">
                          <a:solidFill>
                            <a:schemeClr val="tx1"/>
                          </a:solidFill>
                          <a:latin typeface="+mn-ea"/>
                          <a:ea typeface="+mn-ea"/>
                          <a:cs typeface="Meiryo UI" panose="020B0604030504040204" pitchFamily="50" charset="-128"/>
                        </a:rPr>
                        <a:t>について、既存はひかり有派遣／メタル無派遣でオーダ登録されているが、双方番号ポータビリティ対応に伴う関連システムの対応内容を踏まえ、本開発以降、メタル有派遣／ひかり有派遣でオーダ登録される前提とする。現地作業者はメタルオーダで電話キックと番ポ工事依頼を実施後、ひかりオーダでひかり電話廃止を実施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・番ポ対象となる電話番号は総務省より各電気通信事業者が指定をうけている０</a:t>
                      </a:r>
                      <a:r>
                        <a:rPr kumimoji="1" lang="en-US" altLang="ja-JP" sz="1000" baseline="0" dirty="0">
                          <a:solidFill>
                            <a:schemeClr val="tx1"/>
                          </a:solidFill>
                          <a:latin typeface="+mn-ea"/>
                          <a:ea typeface="+mn-ea"/>
                          <a:cs typeface="Meiryo UI" panose="020B0604030504040204" pitchFamily="50" charset="-128"/>
                        </a:rPr>
                        <a:t>ABJ</a:t>
                      </a:r>
                      <a:r>
                        <a:rPr kumimoji="1" lang="ja-JP" altLang="en-US" sz="1000" baseline="0" dirty="0">
                          <a:solidFill>
                            <a:schemeClr val="tx1"/>
                          </a:solidFill>
                          <a:latin typeface="+mn-ea"/>
                          <a:ea typeface="+mn-ea"/>
                          <a:cs typeface="Meiryo UI" panose="020B0604030504040204" pitchFamily="50" charset="-128"/>
                        </a:rPr>
                        <a:t>番号で利用者が使用している電話番号とする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a:t>
                      </a:r>
                      <a:r>
                        <a:rPr kumimoji="1" lang="en-US" altLang="ja-JP" sz="1000" baseline="0" dirty="0">
                          <a:solidFill>
                            <a:schemeClr val="tx1"/>
                          </a:solidFill>
                          <a:latin typeface="+mn-ea"/>
                          <a:ea typeface="+mn-ea"/>
                          <a:cs typeface="Meiryo UI" panose="020B0604030504040204" pitchFamily="50" charset="-128"/>
                        </a:rPr>
                        <a:t>NTT</a:t>
                      </a:r>
                      <a:r>
                        <a:rPr kumimoji="1" lang="ja-JP" altLang="en-US" sz="1000" baseline="0" dirty="0">
                          <a:solidFill>
                            <a:schemeClr val="tx1"/>
                          </a:solidFill>
                          <a:latin typeface="+mn-ea"/>
                          <a:ea typeface="+mn-ea"/>
                          <a:cs typeface="Meiryo UI" panose="020B0604030504040204" pitchFamily="50" charset="-128"/>
                        </a:rPr>
                        <a:t>地域会社が定める電話種類：公衆電話、臨時電話は対象外）</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000" baseline="0" dirty="0">
                          <a:solidFill>
                            <a:schemeClr val="tx1"/>
                          </a:solidFill>
                          <a:latin typeface="+mn-ea"/>
                          <a:ea typeface="+mn-ea"/>
                          <a:cs typeface="Meiryo UI" panose="020B0604030504040204" pitchFamily="50" charset="-128"/>
                        </a:rPr>
                        <a:t>【</a:t>
                      </a:r>
                      <a:r>
                        <a:rPr kumimoji="1" lang="ja-JP" altLang="en-US" sz="1000" baseline="0" dirty="0">
                          <a:solidFill>
                            <a:schemeClr val="tx1"/>
                          </a:solidFill>
                          <a:latin typeface="+mn-ea"/>
                          <a:ea typeface="+mn-ea"/>
                          <a:cs typeface="Meiryo UI" panose="020B0604030504040204" pitchFamily="50" charset="-128"/>
                        </a:rPr>
                        <a:t>並行運転期間</a:t>
                      </a:r>
                      <a:r>
                        <a:rPr kumimoji="1" lang="en-US" altLang="ja-JP" sz="1000" baseline="0" dirty="0">
                          <a:solidFill>
                            <a:schemeClr val="tx1"/>
                          </a:solidFill>
                          <a:latin typeface="+mn-ea"/>
                          <a:ea typeface="+mn-ea"/>
                          <a:cs typeface="Meiryo UI" panose="020B0604030504040204" pitchFamily="50" charset="-128"/>
                        </a:rPr>
                        <a:t>】</a:t>
                      </a: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・ひかり・メタルで番ポ有のしかかりオーダ（番ポ受付可能な</a:t>
                      </a:r>
                      <a:r>
                        <a:rPr kumimoji="1" lang="en-US" altLang="ja-JP" sz="1000" baseline="0" dirty="0">
                          <a:solidFill>
                            <a:schemeClr val="tx1"/>
                          </a:solidFill>
                          <a:latin typeface="+mn-ea"/>
                          <a:ea typeface="+mn-ea"/>
                          <a:cs typeface="Meiryo UI" panose="020B0604030504040204" pitchFamily="50" charset="-128"/>
                        </a:rPr>
                        <a:t>3</a:t>
                      </a:r>
                      <a:r>
                        <a:rPr kumimoji="1" lang="ja-JP" altLang="en-US" sz="1000" baseline="0" dirty="0">
                          <a:solidFill>
                            <a:schemeClr val="tx1"/>
                          </a:solidFill>
                          <a:latin typeface="+mn-ea"/>
                          <a:ea typeface="+mn-ea"/>
                          <a:cs typeface="Meiryo UI" panose="020B0604030504040204" pitchFamily="50" charset="-128"/>
                        </a:rPr>
                        <a:t>カ月前である</a:t>
                      </a:r>
                      <a:r>
                        <a:rPr kumimoji="1" lang="en-US" altLang="ja-JP" sz="1000" baseline="0" dirty="0">
                          <a:solidFill>
                            <a:schemeClr val="tx1"/>
                          </a:solidFill>
                          <a:latin typeface="+mn-ea"/>
                          <a:ea typeface="+mn-ea"/>
                          <a:cs typeface="Meiryo UI" panose="020B0604030504040204" pitchFamily="50" charset="-128"/>
                        </a:rPr>
                        <a:t>2024</a:t>
                      </a:r>
                      <a:r>
                        <a:rPr kumimoji="1" lang="ja-JP" altLang="en-US" sz="1000" baseline="0" dirty="0">
                          <a:solidFill>
                            <a:schemeClr val="tx1"/>
                          </a:solidFill>
                          <a:latin typeface="+mn-ea"/>
                          <a:ea typeface="+mn-ea"/>
                          <a:cs typeface="Meiryo UI" panose="020B0604030504040204" pitchFamily="50" charset="-128"/>
                        </a:rPr>
                        <a:t>年</a:t>
                      </a:r>
                      <a:r>
                        <a:rPr kumimoji="1" lang="en-US" altLang="ja-JP" sz="1000" baseline="0" dirty="0">
                          <a:solidFill>
                            <a:schemeClr val="tx1"/>
                          </a:solidFill>
                          <a:latin typeface="+mn-ea"/>
                          <a:ea typeface="+mn-ea"/>
                          <a:cs typeface="Meiryo UI" panose="020B0604030504040204" pitchFamily="50" charset="-128"/>
                        </a:rPr>
                        <a:t>10</a:t>
                      </a:r>
                      <a:r>
                        <a:rPr kumimoji="1" lang="ja-JP" altLang="en-US" sz="1000" baseline="0" dirty="0">
                          <a:solidFill>
                            <a:schemeClr val="tx1"/>
                          </a:solidFill>
                          <a:latin typeface="+mn-ea"/>
                          <a:ea typeface="+mn-ea"/>
                          <a:cs typeface="Meiryo UI" panose="020B0604030504040204" pitchFamily="50" charset="-128"/>
                        </a:rPr>
                        <a:t>月～</a:t>
                      </a:r>
                      <a:r>
                        <a:rPr kumimoji="1" lang="en-US" altLang="ja-JP" sz="1000" baseline="0" dirty="0">
                          <a:solidFill>
                            <a:schemeClr val="tx1"/>
                          </a:solidFill>
                          <a:latin typeface="+mn-ea"/>
                          <a:ea typeface="+mn-ea"/>
                          <a:cs typeface="Meiryo UI" panose="020B0604030504040204" pitchFamily="50" charset="-128"/>
                        </a:rPr>
                        <a:t>12</a:t>
                      </a:r>
                      <a:r>
                        <a:rPr kumimoji="1" lang="ja-JP" altLang="en-US" sz="1000" baseline="0" dirty="0">
                          <a:solidFill>
                            <a:schemeClr val="tx1"/>
                          </a:solidFill>
                          <a:latin typeface="+mn-ea"/>
                          <a:ea typeface="+mn-ea"/>
                          <a:cs typeface="Meiryo UI" panose="020B0604030504040204" pitchFamily="50" charset="-128"/>
                        </a:rPr>
                        <a:t>月に受付け、番ポシステムで処理された</a:t>
                      </a:r>
                      <a:r>
                        <a:rPr kumimoji="1" lang="en-US" altLang="ja-JP" sz="1000" baseline="0" dirty="0">
                          <a:solidFill>
                            <a:schemeClr val="tx1"/>
                          </a:solidFill>
                          <a:latin typeface="+mn-ea"/>
                          <a:ea typeface="+mn-ea"/>
                          <a:cs typeface="Meiryo UI" panose="020B0604030504040204" pitchFamily="50" charset="-128"/>
                        </a:rPr>
                        <a:t>NTT</a:t>
                      </a:r>
                      <a:r>
                        <a:rPr kumimoji="1" lang="ja-JP" altLang="en-US" sz="1000" baseline="0" dirty="0">
                          <a:solidFill>
                            <a:schemeClr val="tx1"/>
                          </a:solidFill>
                          <a:latin typeface="+mn-ea"/>
                          <a:ea typeface="+mn-ea"/>
                          <a:cs typeface="Meiryo UI" panose="020B0604030504040204" pitchFamily="50" charset="-128"/>
                        </a:rPr>
                        <a:t>東西</a:t>
                      </a:r>
                      <a:r>
                        <a:rPr kumimoji="1" lang="en-US" altLang="ja-JP" sz="1000" baseline="0" dirty="0">
                          <a:solidFill>
                            <a:schemeClr val="tx1"/>
                          </a:solidFill>
                          <a:latin typeface="+mn-ea"/>
                          <a:ea typeface="+mn-ea"/>
                          <a:cs typeface="Meiryo UI" panose="020B0604030504040204" pitchFamily="50" charset="-128"/>
                        </a:rPr>
                        <a:t>PSTN</a:t>
                      </a:r>
                      <a:r>
                        <a:rPr kumimoji="1" lang="ja-JP" altLang="en-US" sz="1000" baseline="0" dirty="0">
                          <a:solidFill>
                            <a:schemeClr val="tx1"/>
                          </a:solidFill>
                          <a:latin typeface="+mn-ea"/>
                          <a:ea typeface="+mn-ea"/>
                          <a:cs typeface="Meiryo UI" panose="020B0604030504040204" pitchFamily="50" charset="-128"/>
                        </a:rPr>
                        <a:t>ネイティブ番号帯のオーダ）は、オーダ流通システム側にオーダ情報が存在しないため、</a:t>
                      </a:r>
                      <a:r>
                        <a:rPr kumimoji="1" lang="en-US" altLang="ja-JP" sz="1000" baseline="0" dirty="0">
                          <a:solidFill>
                            <a:schemeClr val="tx1"/>
                          </a:solidFill>
                          <a:latin typeface="+mn-ea"/>
                          <a:ea typeface="+mn-ea"/>
                          <a:cs typeface="Meiryo UI" panose="020B0604030504040204" pitchFamily="50" charset="-128"/>
                        </a:rPr>
                        <a:t>BB-CASTAR</a:t>
                      </a:r>
                      <a:r>
                        <a:rPr kumimoji="1" lang="ja-JP" altLang="en-US" sz="1000" baseline="0" dirty="0">
                          <a:solidFill>
                            <a:schemeClr val="tx1"/>
                          </a:solidFill>
                          <a:latin typeface="+mn-ea"/>
                          <a:ea typeface="+mn-ea"/>
                          <a:cs typeface="Meiryo UI" panose="020B0604030504040204" pitchFamily="50" charset="-128"/>
                        </a:rPr>
                        <a:t>から事業者情報が流通されない。一方、工事結果情報は、東西</a:t>
                      </a:r>
                      <a:r>
                        <a:rPr kumimoji="1" lang="en-US" altLang="ja-JP" sz="1000" baseline="0" dirty="0">
                          <a:solidFill>
                            <a:schemeClr val="tx1"/>
                          </a:solidFill>
                          <a:latin typeface="+mn-ea"/>
                          <a:ea typeface="+mn-ea"/>
                          <a:cs typeface="Meiryo UI" panose="020B0604030504040204" pitchFamily="50" charset="-128"/>
                        </a:rPr>
                        <a:t>PSTN</a:t>
                      </a:r>
                      <a:r>
                        <a:rPr kumimoji="1" lang="ja-JP" altLang="en-US" sz="1000" baseline="0" dirty="0">
                          <a:solidFill>
                            <a:schemeClr val="tx1"/>
                          </a:solidFill>
                          <a:latin typeface="+mn-ea"/>
                          <a:ea typeface="+mn-ea"/>
                          <a:cs typeface="Meiryo UI" panose="020B0604030504040204" pitchFamily="50" charset="-128"/>
                        </a:rPr>
                        <a:t>ネイティブ番号帯で</a:t>
                      </a:r>
                      <a:r>
                        <a:rPr kumimoji="1" lang="en-US" altLang="ja-JP" sz="1000" baseline="0" dirty="0">
                          <a:solidFill>
                            <a:schemeClr val="tx1"/>
                          </a:solidFill>
                          <a:latin typeface="+mn-ea"/>
                          <a:ea typeface="+mn-ea"/>
                          <a:cs typeface="Meiryo UI" panose="020B0604030504040204" pitchFamily="50" charset="-128"/>
                        </a:rPr>
                        <a:t>ENUM</a:t>
                      </a:r>
                      <a:r>
                        <a:rPr kumimoji="1" lang="ja-JP" altLang="en-US" sz="1000" baseline="0" dirty="0">
                          <a:solidFill>
                            <a:schemeClr val="tx1"/>
                          </a:solidFill>
                          <a:latin typeface="+mn-ea"/>
                          <a:ea typeface="+mn-ea"/>
                          <a:cs typeface="Meiryo UI" panose="020B0604030504040204" pitchFamily="50" charset="-128"/>
                        </a:rPr>
                        <a:t>工事が不要となることから流通可能である。アクセス</a:t>
                      </a:r>
                      <a:r>
                        <a:rPr kumimoji="1" lang="en-US" altLang="ja-JP" sz="1000" baseline="0" dirty="0">
                          <a:solidFill>
                            <a:schemeClr val="tx1"/>
                          </a:solidFill>
                          <a:latin typeface="+mn-ea"/>
                          <a:ea typeface="+mn-ea"/>
                          <a:cs typeface="Meiryo UI" panose="020B0604030504040204" pitchFamily="50" charset="-128"/>
                        </a:rPr>
                        <a:t>PF</a:t>
                      </a:r>
                      <a:r>
                        <a:rPr kumimoji="1" lang="ja-JP" altLang="en-US" sz="1000" baseline="0" dirty="0">
                          <a:solidFill>
                            <a:schemeClr val="tx1"/>
                          </a:solidFill>
                          <a:latin typeface="+mn-ea"/>
                          <a:ea typeface="+mn-ea"/>
                          <a:cs typeface="Meiryo UI" panose="020B0604030504040204" pitchFamily="50" charset="-128"/>
                        </a:rPr>
                        <a:t>は事業者情報が流通されないため、移転元事業者および番号取得事業者の担当者、連絡先電話番号、着信試験用の電話番号等は表示不可とし、工事結果情報で流通される移転元事業者名、番号取得事業者名、番ポ工事結果コードを表示可能とする。</a:t>
                      </a:r>
                      <a:br>
                        <a:rPr kumimoji="1" lang="ja-JP" altLang="en-US" sz="1000" baseline="0" dirty="0">
                          <a:solidFill>
                            <a:schemeClr val="tx1"/>
                          </a:solidFill>
                          <a:latin typeface="+mn-ea"/>
                          <a:ea typeface="+mn-ea"/>
                          <a:cs typeface="Meiryo UI" panose="020B0604030504040204" pitchFamily="50" charset="-128"/>
                        </a:rPr>
                      </a:br>
                      <a:r>
                        <a:rPr kumimoji="1" lang="ja-JP" altLang="en-US" sz="1000" baseline="0" dirty="0">
                          <a:solidFill>
                            <a:schemeClr val="tx1"/>
                          </a:solidFill>
                          <a:latin typeface="+mn-ea"/>
                          <a:ea typeface="+mn-ea"/>
                          <a:cs typeface="Meiryo UI" panose="020B0604030504040204" pitchFamily="50" charset="-128"/>
                        </a:rPr>
                        <a:t>事業者情報が流通されないことから、受付システム側でしかかりオーダと判断できる情報をオーダ情報の記事欄に設定する前提とする（</a:t>
                      </a:r>
                      <a:r>
                        <a:rPr kumimoji="1" lang="en-US" altLang="ja-JP" sz="1000" baseline="0" dirty="0">
                          <a:solidFill>
                            <a:schemeClr val="tx1"/>
                          </a:solidFill>
                          <a:latin typeface="+mn-ea"/>
                          <a:ea typeface="+mn-ea"/>
                          <a:cs typeface="Meiryo UI" panose="020B0604030504040204" pitchFamily="50" charset="-128"/>
                        </a:rPr>
                        <a:t>P.01.1-6,01.1-7</a:t>
                      </a:r>
                      <a:r>
                        <a:rPr kumimoji="1" lang="ja-JP" altLang="en-US" sz="1000" baseline="0" dirty="0">
                          <a:solidFill>
                            <a:schemeClr val="tx1"/>
                          </a:solidFill>
                          <a:latin typeface="+mn-ea"/>
                          <a:ea typeface="+mn-ea"/>
                          <a:cs typeface="Meiryo UI" panose="020B0604030504040204" pitchFamily="50" charset="-128"/>
                        </a:rPr>
                        <a:t>参照）</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・番ポ有の無派遣工事で、番ポシステムで処理された</a:t>
                      </a:r>
                      <a:r>
                        <a:rPr kumimoji="1" lang="en-US" altLang="ja-JP" sz="1000" baseline="0" dirty="0">
                          <a:solidFill>
                            <a:schemeClr val="tx1"/>
                          </a:solidFill>
                          <a:latin typeface="+mn-ea"/>
                          <a:ea typeface="+mn-ea"/>
                          <a:cs typeface="Meiryo UI" panose="020B0604030504040204" pitchFamily="50" charset="-128"/>
                        </a:rPr>
                        <a:t>NTT</a:t>
                      </a:r>
                      <a:r>
                        <a:rPr kumimoji="1" lang="ja-JP" altLang="en-US" sz="1000" baseline="0" dirty="0">
                          <a:solidFill>
                            <a:schemeClr val="tx1"/>
                          </a:solidFill>
                          <a:latin typeface="+mn-ea"/>
                          <a:ea typeface="+mn-ea"/>
                          <a:cs typeface="Meiryo UI" panose="020B0604030504040204" pitchFamily="50" charset="-128"/>
                        </a:rPr>
                        <a:t>東西</a:t>
                      </a:r>
                      <a:r>
                        <a:rPr kumimoji="1" lang="en-US" altLang="ja-JP" sz="1000" baseline="0" dirty="0">
                          <a:solidFill>
                            <a:schemeClr val="tx1"/>
                          </a:solidFill>
                          <a:latin typeface="+mn-ea"/>
                          <a:ea typeface="+mn-ea"/>
                          <a:cs typeface="Meiryo UI" panose="020B0604030504040204" pitchFamily="50" charset="-128"/>
                        </a:rPr>
                        <a:t>PSTN</a:t>
                      </a:r>
                      <a:r>
                        <a:rPr kumimoji="1" lang="ja-JP" altLang="en-US" sz="1000" baseline="0" dirty="0">
                          <a:solidFill>
                            <a:schemeClr val="tx1"/>
                          </a:solidFill>
                          <a:latin typeface="+mn-ea"/>
                          <a:ea typeface="+mn-ea"/>
                          <a:cs typeface="Meiryo UI" panose="020B0604030504040204" pitchFamily="50" charset="-128"/>
                        </a:rPr>
                        <a:t>ネイティブ番号帯のオーダは、</a:t>
                      </a:r>
                      <a:r>
                        <a:rPr kumimoji="1" lang="en-US" altLang="ja-JP" sz="1000" baseline="0" dirty="0">
                          <a:solidFill>
                            <a:schemeClr val="tx1"/>
                          </a:solidFill>
                          <a:latin typeface="+mn-ea"/>
                          <a:ea typeface="+mn-ea"/>
                          <a:cs typeface="Meiryo UI" panose="020B0604030504040204" pitchFamily="50" charset="-128"/>
                        </a:rPr>
                        <a:t>BB-CASTAR</a:t>
                      </a:r>
                      <a:r>
                        <a:rPr kumimoji="1" lang="ja-JP" altLang="en-US" sz="1000" baseline="0" dirty="0">
                          <a:solidFill>
                            <a:schemeClr val="tx1"/>
                          </a:solidFill>
                          <a:latin typeface="+mn-ea"/>
                          <a:ea typeface="+mn-ea"/>
                          <a:cs typeface="Meiryo UI" panose="020B0604030504040204" pitchFamily="50" charset="-128"/>
                        </a:rPr>
                        <a:t>から事業者情報が流通されず、番ポ工事が全件完了したことの判断ができないため、オーダ制御の画面から所内</a:t>
                      </a:r>
                      <a:r>
                        <a:rPr kumimoji="1" lang="en-US" altLang="ja-JP" sz="1000" baseline="0" dirty="0">
                          <a:solidFill>
                            <a:schemeClr val="tx1"/>
                          </a:solidFill>
                          <a:latin typeface="+mn-ea"/>
                          <a:ea typeface="+mn-ea"/>
                          <a:cs typeface="Meiryo UI" panose="020B0604030504040204" pitchFamily="50" charset="-128"/>
                        </a:rPr>
                        <a:t>SO</a:t>
                      </a:r>
                      <a:r>
                        <a:rPr kumimoji="1" lang="ja-JP" altLang="en-US" sz="1000" baseline="0" dirty="0">
                          <a:solidFill>
                            <a:schemeClr val="tx1"/>
                          </a:solidFill>
                          <a:latin typeface="+mn-ea"/>
                          <a:ea typeface="+mn-ea"/>
                          <a:cs typeface="Meiryo UI" panose="020B0604030504040204" pitchFamily="50" charset="-128"/>
                        </a:rPr>
                        <a:t>工事結果／所内</a:t>
                      </a:r>
                      <a:r>
                        <a:rPr kumimoji="1" lang="en-US" altLang="ja-JP" sz="1000" baseline="0" dirty="0">
                          <a:solidFill>
                            <a:schemeClr val="tx1"/>
                          </a:solidFill>
                          <a:latin typeface="+mn-ea"/>
                          <a:ea typeface="+mn-ea"/>
                          <a:cs typeface="Meiryo UI" panose="020B0604030504040204" pitchFamily="50" charset="-128"/>
                        </a:rPr>
                        <a:t>SO</a:t>
                      </a:r>
                      <a:r>
                        <a:rPr kumimoji="1" lang="ja-JP" altLang="en-US" sz="1000" baseline="0" dirty="0">
                          <a:solidFill>
                            <a:schemeClr val="tx1"/>
                          </a:solidFill>
                          <a:latin typeface="+mn-ea"/>
                          <a:ea typeface="+mn-ea"/>
                          <a:cs typeface="Meiryo UI" panose="020B0604030504040204" pitchFamily="50" charset="-128"/>
                        </a:rPr>
                        <a:t>工事結果確認ステータスを手動更新する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・並行運転期間はオーダ流通システムにオーダ情報が存在せず、事業者情報がアクセス</a:t>
                      </a:r>
                      <a:r>
                        <a:rPr kumimoji="1" lang="en-US" altLang="ja-JP" sz="1000" baseline="0" dirty="0">
                          <a:solidFill>
                            <a:schemeClr val="tx1"/>
                          </a:solidFill>
                          <a:latin typeface="+mn-ea"/>
                          <a:ea typeface="+mn-ea"/>
                          <a:cs typeface="Meiryo UI" panose="020B0604030504040204" pitchFamily="50" charset="-128"/>
                        </a:rPr>
                        <a:t>PF</a:t>
                      </a:r>
                      <a:r>
                        <a:rPr kumimoji="1" lang="ja-JP" altLang="en-US" sz="1000" baseline="0" dirty="0">
                          <a:solidFill>
                            <a:schemeClr val="tx1"/>
                          </a:solidFill>
                          <a:latin typeface="+mn-ea"/>
                          <a:ea typeface="+mn-ea"/>
                          <a:cs typeface="Meiryo UI" panose="020B0604030504040204" pitchFamily="50" charset="-128"/>
                        </a:rPr>
                        <a:t>に流通しない旨は記事欄で通知する</a:t>
                      </a:r>
                      <a:endParaRPr kumimoji="1" lang="en-US" altLang="ja-JP" sz="1000" baseline="0" dirty="0">
                        <a:solidFill>
                          <a:schemeClr val="tx1"/>
                        </a:solidFill>
                        <a:latin typeface="+mn-ea"/>
                        <a:ea typeface="+mn-ea"/>
                        <a:cs typeface="Meiryo UI" panose="020B0604030504040204" pitchFamily="50" charset="-128"/>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 記事欄はひかりオーダでは「ひかり電話工事記事」、メタルオーダでは</a:t>
                      </a:r>
                      <a:r>
                        <a:rPr kumimoji="1" lang="ja-JP" altLang="en-US" sz="1000" dirty="0">
                          <a:solidFill>
                            <a:schemeClr val="tx1"/>
                          </a:solidFill>
                          <a:latin typeface="+mn-ea"/>
                          <a:ea typeface="+mn-ea"/>
                        </a:rPr>
                        <a:t>「自</a:t>
                      </a:r>
                      <a:r>
                        <a:rPr kumimoji="1" lang="en-US" altLang="ja-JP" sz="1000" dirty="0">
                          <a:solidFill>
                            <a:schemeClr val="tx1"/>
                          </a:solidFill>
                          <a:latin typeface="+mn-ea"/>
                          <a:ea typeface="+mn-ea"/>
                        </a:rPr>
                        <a:t>SO</a:t>
                      </a:r>
                      <a:r>
                        <a:rPr kumimoji="1" lang="ja-JP" altLang="en-US" sz="1000" dirty="0">
                          <a:solidFill>
                            <a:schemeClr val="tx1"/>
                          </a:solidFill>
                          <a:latin typeface="+mn-ea"/>
                          <a:ea typeface="+mn-ea"/>
                        </a:rPr>
                        <a:t>情報（記事）</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オーダ記事」を使用することとする</a:t>
                      </a:r>
                      <a:r>
                        <a:rPr lang="en-US" altLang="ja-JP" sz="1000" strike="noStrike" dirty="0">
                          <a:solidFill>
                            <a:schemeClr val="tx1"/>
                          </a:solidFill>
                          <a:latin typeface="+mn-ea"/>
                          <a:ea typeface="+mn-ea"/>
                        </a:rPr>
                        <a:t>*1</a:t>
                      </a:r>
                      <a:endParaRPr kumimoji="1" lang="en-US" altLang="ja-JP" sz="1000" strike="noStrike"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highlight>
                          <a:srgbClr val="FFFF00"/>
                        </a:highlight>
                        <a:latin typeface="+mn-ea"/>
                        <a:ea typeface="+mn-ea"/>
                        <a:cs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スライド番号プレースホルダー 1">
            <a:extLst>
              <a:ext uri="{FF2B5EF4-FFF2-40B4-BE49-F238E27FC236}">
                <a16:creationId xmlns:a16="http://schemas.microsoft.com/office/drawing/2014/main" id="{288ED6E9-C147-F3E9-09D5-93D7BA9D8744}"/>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4</a:t>
            </a:fld>
            <a:endParaRPr lang="en-US" altLang="ja-JP" dirty="0"/>
          </a:p>
        </p:txBody>
      </p:sp>
      <p:sp>
        <p:nvSpPr>
          <p:cNvPr id="7" name="テキスト ボックス 6">
            <a:extLst>
              <a:ext uri="{FF2B5EF4-FFF2-40B4-BE49-F238E27FC236}">
                <a16:creationId xmlns:a16="http://schemas.microsoft.com/office/drawing/2014/main" id="{F3708AA2-AE71-40C7-0E40-9D33F532B9E4}"/>
              </a:ext>
            </a:extLst>
          </p:cNvPr>
          <p:cNvSpPr txBox="1"/>
          <p:nvPr/>
        </p:nvSpPr>
        <p:spPr>
          <a:xfrm>
            <a:off x="925553" y="8401000"/>
            <a:ext cx="4727256" cy="152414"/>
          </a:xfrm>
          <a:prstGeom prst="rect">
            <a:avLst/>
          </a:prstGeom>
          <a:noFill/>
        </p:spPr>
        <p:txBody>
          <a:bodyPr wrap="none" lIns="0" tIns="0" rIns="0" bIns="0" rtlCol="0">
            <a:spAutoFit/>
          </a:bodyPr>
          <a:lstStyle/>
          <a:p>
            <a:pPr algn="l">
              <a:lnSpc>
                <a:spcPct val="110000"/>
              </a:lnSpc>
            </a:pPr>
            <a:r>
              <a:rPr lang="ja-JP" altLang="en-US" sz="1000" dirty="0">
                <a:latin typeface="+mn-ea"/>
                <a:ea typeface="+mn-ea"/>
              </a:rPr>
              <a:t>注）</a:t>
            </a:r>
            <a:r>
              <a:rPr lang="en-US" altLang="ja-JP" sz="1000" dirty="0">
                <a:latin typeface="+mn-ea"/>
                <a:ea typeface="+mn-ea"/>
              </a:rPr>
              <a:t>*1</a:t>
            </a:r>
            <a:r>
              <a:rPr lang="ja-JP" altLang="en-US" sz="1000" dirty="0">
                <a:latin typeface="+mn-ea"/>
                <a:ea typeface="+mn-ea"/>
              </a:rPr>
              <a:t>：使用する記事欄は正式決定ではないため、制定時の最新整理状況として記載する</a:t>
            </a:r>
            <a:endParaRPr lang="en-US" altLang="ja-JP" sz="1000" dirty="0">
              <a:latin typeface="+mn-ea"/>
              <a:ea typeface="+mn-ea"/>
            </a:endParaRPr>
          </a:p>
        </p:txBody>
      </p:sp>
    </p:spTree>
    <p:extLst>
      <p:ext uri="{BB962C8B-B14F-4D97-AF65-F5344CB8AC3E}">
        <p14:creationId xmlns:p14="http://schemas.microsoft.com/office/powerpoint/2010/main" val="28903012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２．　前提条件（２／６）</a:t>
            </a:r>
          </a:p>
          <a:p>
            <a:pPr lvl="0"/>
            <a:r>
              <a:rPr lang="ja-JP" altLang="en-US" dirty="0"/>
              <a:t>　</a:t>
            </a:r>
            <a:r>
              <a:rPr lang="ja-JP" altLang="en-US" dirty="0">
                <a:solidFill>
                  <a:prstClr val="black"/>
                </a:solidFill>
              </a:rPr>
              <a:t>本施策における前提条件（業務前提・システム前提・移行前提）の一覧を以下に示す</a:t>
            </a:r>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482833490"/>
              </p:ext>
            </p:extLst>
          </p:nvPr>
        </p:nvGraphicFramePr>
        <p:xfrm>
          <a:off x="854865" y="1992288"/>
          <a:ext cx="11091871" cy="6480567"/>
        </p:xfrm>
        <a:graphic>
          <a:graphicData uri="http://schemas.openxmlformats.org/drawingml/2006/table">
            <a:tbl>
              <a:tblPr/>
              <a:tblGrid>
                <a:gridCol w="736712">
                  <a:extLst>
                    <a:ext uri="{9D8B030D-6E8A-4147-A177-3AD203B41FA5}">
                      <a16:colId xmlns:a16="http://schemas.microsoft.com/office/drawing/2014/main" val="752278401"/>
                    </a:ext>
                  </a:extLst>
                </a:gridCol>
                <a:gridCol w="1402859">
                  <a:extLst>
                    <a:ext uri="{9D8B030D-6E8A-4147-A177-3AD203B41FA5}">
                      <a16:colId xmlns:a16="http://schemas.microsoft.com/office/drawing/2014/main" val="20000"/>
                    </a:ext>
                  </a:extLst>
                </a:gridCol>
                <a:gridCol w="8952300">
                  <a:extLst>
                    <a:ext uri="{9D8B030D-6E8A-4147-A177-3AD203B41FA5}">
                      <a16:colId xmlns:a16="http://schemas.microsoft.com/office/drawing/2014/main" val="20001"/>
                    </a:ext>
                  </a:extLst>
                </a:gridCol>
              </a:tblGrid>
              <a:tr h="361174">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項番</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分類</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560993">
                <a:tc>
                  <a:txBody>
                    <a:bodyPr/>
                    <a:lstStyle/>
                    <a:p>
                      <a:pPr algn="r"/>
                      <a:r>
                        <a:rPr kumimoji="1" lang="en-US" altLang="ja-JP" sz="1000" dirty="0">
                          <a:latin typeface="+mn-ea"/>
                          <a:ea typeface="+mn-ea"/>
                          <a:cs typeface="Meiryo UI" panose="020B0604030504040204" pitchFamily="50"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mn-ea"/>
                          <a:ea typeface="+mn-ea"/>
                        </a:rPr>
                        <a:t>システム前提</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・双方向番号ポータビリティ対応は</a:t>
                      </a:r>
                      <a:r>
                        <a:rPr lang="en-US" altLang="ja-JP" sz="1000" baseline="0" dirty="0">
                          <a:solidFill>
                            <a:schemeClr val="tx1"/>
                          </a:solidFill>
                          <a:latin typeface="+mn-ea"/>
                          <a:ea typeface="+mn-ea"/>
                        </a:rPr>
                        <a:t>2025</a:t>
                      </a:r>
                      <a:r>
                        <a:rPr lang="ja-JP" altLang="en-US" sz="1000" baseline="0" dirty="0">
                          <a:solidFill>
                            <a:schemeClr val="tx1"/>
                          </a:solidFill>
                          <a:latin typeface="+mn-ea"/>
                          <a:ea typeface="+mn-ea"/>
                        </a:rPr>
                        <a:t>年</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月対応と</a:t>
                      </a:r>
                      <a:r>
                        <a:rPr lang="en-US" altLang="ja-JP" sz="1000" baseline="0" dirty="0">
                          <a:solidFill>
                            <a:schemeClr val="tx1"/>
                          </a:solidFill>
                          <a:latin typeface="+mn-ea"/>
                          <a:ea typeface="+mn-ea"/>
                        </a:rPr>
                        <a:t>2026</a:t>
                      </a:r>
                      <a:r>
                        <a:rPr lang="ja-JP" altLang="en-US" sz="1000" baseline="0" dirty="0">
                          <a:solidFill>
                            <a:schemeClr val="tx1"/>
                          </a:solidFill>
                          <a:latin typeface="+mn-ea"/>
                          <a:ea typeface="+mn-ea"/>
                        </a:rPr>
                        <a:t>年</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月対応の</a:t>
                      </a:r>
                      <a:r>
                        <a:rPr lang="en-US" altLang="ja-JP" sz="1000" baseline="0" dirty="0">
                          <a:solidFill>
                            <a:schemeClr val="tx1"/>
                          </a:solidFill>
                          <a:latin typeface="+mn-ea"/>
                          <a:ea typeface="+mn-ea"/>
                        </a:rPr>
                        <a:t>2</a:t>
                      </a:r>
                      <a:r>
                        <a:rPr lang="ja-JP" altLang="en-US" sz="1000" baseline="0" dirty="0">
                          <a:solidFill>
                            <a:schemeClr val="tx1"/>
                          </a:solidFill>
                          <a:latin typeface="+mn-ea"/>
                          <a:ea typeface="+mn-ea"/>
                        </a:rPr>
                        <a:t>回で対応する。本書は</a:t>
                      </a:r>
                      <a:r>
                        <a:rPr lang="en-US" altLang="ja-JP" sz="1000" baseline="0" dirty="0">
                          <a:solidFill>
                            <a:schemeClr val="tx1"/>
                          </a:solidFill>
                          <a:latin typeface="+mn-ea"/>
                          <a:ea typeface="+mn-ea"/>
                        </a:rPr>
                        <a:t>2025</a:t>
                      </a:r>
                      <a:r>
                        <a:rPr lang="ja-JP" altLang="en-US" sz="1000" baseline="0" dirty="0">
                          <a:solidFill>
                            <a:schemeClr val="tx1"/>
                          </a:solidFill>
                          <a:latin typeface="+mn-ea"/>
                          <a:ea typeface="+mn-ea"/>
                        </a:rPr>
                        <a:t>年</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月対応について示す</a:t>
                      </a: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・本開発以降、番ポ工事は、ひかり・メタルともに</a:t>
                      </a:r>
                      <a:r>
                        <a:rPr lang="en-US" altLang="ja-JP" sz="1000" baseline="0" dirty="0">
                          <a:solidFill>
                            <a:schemeClr val="tx1"/>
                          </a:solidFill>
                          <a:latin typeface="+mn-ea"/>
                          <a:ea typeface="+mn-ea"/>
                        </a:rPr>
                        <a:t>BB-CASTAR</a:t>
                      </a:r>
                      <a:r>
                        <a:rPr lang="ja-JP" altLang="en-US" sz="1000" baseline="0" dirty="0">
                          <a:solidFill>
                            <a:schemeClr val="tx1"/>
                          </a:solidFill>
                          <a:latin typeface="+mn-ea"/>
                          <a:ea typeface="+mn-ea"/>
                        </a:rPr>
                        <a:t>に依頼する。片方向番号ポータビリティ（</a:t>
                      </a:r>
                      <a:r>
                        <a:rPr lang="en-US" altLang="ja-JP" sz="1000" baseline="0" dirty="0">
                          <a:solidFill>
                            <a:schemeClr val="tx1"/>
                          </a:solidFill>
                          <a:latin typeface="+mn-ea"/>
                          <a:ea typeface="+mn-ea"/>
                        </a:rPr>
                        <a:t>NTT</a:t>
                      </a:r>
                      <a:r>
                        <a:rPr lang="ja-JP" altLang="en-US" sz="1000" baseline="0" dirty="0">
                          <a:solidFill>
                            <a:schemeClr val="tx1"/>
                          </a:solidFill>
                          <a:latin typeface="+mn-ea"/>
                          <a:ea typeface="+mn-ea"/>
                        </a:rPr>
                        <a:t>東西</a:t>
                      </a:r>
                      <a:r>
                        <a:rPr lang="en-US" altLang="ja-JP" sz="1000" baseline="0" dirty="0">
                          <a:solidFill>
                            <a:schemeClr val="tx1"/>
                          </a:solidFill>
                          <a:latin typeface="+mn-ea"/>
                          <a:ea typeface="+mn-ea"/>
                        </a:rPr>
                        <a:t>PSTN</a:t>
                      </a:r>
                      <a:r>
                        <a:rPr lang="ja-JP" altLang="en-US" sz="1000" baseline="0" dirty="0">
                          <a:solidFill>
                            <a:schemeClr val="tx1"/>
                          </a:solidFill>
                          <a:latin typeface="+mn-ea"/>
                          <a:ea typeface="+mn-ea"/>
                        </a:rPr>
                        <a:t>ネイティブ番号帯）含め、並行運転期間後は、</a:t>
                      </a:r>
                      <a:r>
                        <a:rPr lang="en-US" altLang="ja-JP" sz="1000" baseline="0" dirty="0">
                          <a:solidFill>
                            <a:schemeClr val="tx1"/>
                          </a:solidFill>
                          <a:latin typeface="+mn-ea"/>
                          <a:ea typeface="+mn-ea"/>
                        </a:rPr>
                        <a:t>BB-CASTAR</a:t>
                      </a:r>
                      <a:r>
                        <a:rPr lang="ja-JP" altLang="en-US" sz="1000" baseline="0" dirty="0">
                          <a:solidFill>
                            <a:schemeClr val="tx1"/>
                          </a:solidFill>
                          <a:latin typeface="+mn-ea"/>
                          <a:ea typeface="+mn-ea"/>
                        </a:rPr>
                        <a:t>から事業者情報と工事結果情報が流通される前提とする</a:t>
                      </a: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dirty="0">
                          <a:solidFill>
                            <a:schemeClr val="tx1"/>
                          </a:solidFill>
                          <a:latin typeface="+mn-ea"/>
                          <a:ea typeface="+mn-ea"/>
                        </a:rPr>
                        <a:t>・</a:t>
                      </a:r>
                      <a:r>
                        <a:rPr lang="en-US" altLang="ja-JP" sz="1000" dirty="0">
                          <a:solidFill>
                            <a:schemeClr val="tx1"/>
                          </a:solidFill>
                          <a:latin typeface="+mn-ea"/>
                          <a:ea typeface="+mn-ea"/>
                        </a:rPr>
                        <a:t>BB-CASTAR</a:t>
                      </a:r>
                      <a:r>
                        <a:rPr lang="ja-JP" altLang="en-US" sz="1000" dirty="0">
                          <a:solidFill>
                            <a:schemeClr val="tx1"/>
                          </a:solidFill>
                          <a:latin typeface="+mn-ea"/>
                          <a:ea typeface="+mn-ea"/>
                        </a:rPr>
                        <a:t>から流通される事業者情報と工事結果情報は、事業者情報が先に流通される前提とする（並行運転期間は工事結果情報のみ流通される）。工事結果情報流通後に事業者情報が流通された場合はエラーとする</a:t>
                      </a:r>
                      <a:endParaRPr lang="en-US" altLang="ja-JP" sz="100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・工事結果情報は、</a:t>
                      </a:r>
                      <a:r>
                        <a:rPr lang="en-US" altLang="ja-JP" sz="1000" baseline="0" dirty="0">
                          <a:solidFill>
                            <a:schemeClr val="tx1"/>
                          </a:solidFill>
                          <a:latin typeface="+mn-ea"/>
                          <a:ea typeface="+mn-ea"/>
                        </a:rPr>
                        <a:t>BB-CASTAR</a:t>
                      </a:r>
                      <a:r>
                        <a:rPr lang="ja-JP" altLang="en-US" sz="1000" baseline="0" dirty="0">
                          <a:solidFill>
                            <a:schemeClr val="tx1"/>
                          </a:solidFill>
                          <a:latin typeface="+mn-ea"/>
                          <a:ea typeface="+mn-ea"/>
                        </a:rPr>
                        <a:t>がオーダ流通システムで管理する番ポ工事の結果情報を参照し流通される。工事が正常に完了しなければ工事結果情報は流通されず、工事結果情報が再流通することはない前提とする</a:t>
                      </a: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オーダに</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つの電話番号が紐づく場合と複数の電話番号が紐づく場合があるが、いずれの場合も、ひかりは</a:t>
                      </a:r>
                      <a:r>
                        <a:rPr lang="ja-JP" altLang="en-US" sz="1000" dirty="0">
                          <a:solidFill>
                            <a:schemeClr val="tx1"/>
                          </a:solidFill>
                        </a:rPr>
                        <a:t>利用部門管理番号</a:t>
                      </a:r>
                      <a:r>
                        <a:rPr lang="ja-JP" altLang="en-US" sz="1000" baseline="0" dirty="0">
                          <a:solidFill>
                            <a:schemeClr val="tx1"/>
                          </a:solidFill>
                          <a:latin typeface="+mn-ea"/>
                          <a:ea typeface="+mn-ea"/>
                        </a:rPr>
                        <a:t>、メタルは代表電話番号で番ポ工事依頼を行う（</a:t>
                      </a:r>
                      <a:r>
                        <a:rPr lang="en-US" altLang="ja-JP" sz="1000" baseline="0" dirty="0">
                          <a:solidFill>
                            <a:schemeClr val="tx1"/>
                          </a:solidFill>
                          <a:latin typeface="+mn-ea"/>
                          <a:ea typeface="+mn-ea"/>
                        </a:rPr>
                        <a:t>BB-CASTAR</a:t>
                      </a:r>
                      <a:r>
                        <a:rPr lang="ja-JP" altLang="en-US" sz="1000" baseline="0" dirty="0">
                          <a:solidFill>
                            <a:schemeClr val="tx1"/>
                          </a:solidFill>
                          <a:latin typeface="+mn-ea"/>
                          <a:ea typeface="+mn-ea"/>
                        </a:rPr>
                        <a:t>側で利用部門管理番号または代表電話番号に紐づく全ての電話番号を判断し処理する）</a:t>
                      </a: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・番ポ有の</a:t>
                      </a:r>
                      <a:r>
                        <a:rPr lang="en-US" altLang="ja-JP" sz="1000" baseline="0" dirty="0">
                          <a:solidFill>
                            <a:schemeClr val="tx1"/>
                          </a:solidFill>
                          <a:latin typeface="+mn-ea"/>
                          <a:ea typeface="+mn-ea"/>
                        </a:rPr>
                        <a:t>1</a:t>
                      </a:r>
                      <a:r>
                        <a:rPr lang="ja-JP" altLang="en-US" sz="1000" baseline="0" dirty="0">
                          <a:solidFill>
                            <a:schemeClr val="tx1"/>
                          </a:solidFill>
                          <a:latin typeface="+mn-ea"/>
                          <a:ea typeface="+mn-ea"/>
                        </a:rPr>
                        <a:t>オーダに紐づく</a:t>
                      </a:r>
                      <a:r>
                        <a:rPr lang="ja-JP" altLang="en-US" sz="1000" dirty="0">
                          <a:solidFill>
                            <a:schemeClr val="tx1"/>
                          </a:solidFill>
                          <a:latin typeface="+mn-ea"/>
                          <a:ea typeface="+mn-ea"/>
                        </a:rPr>
                        <a:t>電話番号は最大</a:t>
                      </a:r>
                      <a:r>
                        <a:rPr lang="en-US" altLang="ja-JP" sz="1000" dirty="0">
                          <a:solidFill>
                            <a:schemeClr val="tx1"/>
                          </a:solidFill>
                          <a:latin typeface="+mn-ea"/>
                          <a:ea typeface="+mn-ea"/>
                        </a:rPr>
                        <a:t>300</a:t>
                      </a:r>
                      <a:r>
                        <a:rPr lang="ja-JP" altLang="en-US" sz="1000" dirty="0">
                          <a:solidFill>
                            <a:schemeClr val="tx1"/>
                          </a:solidFill>
                          <a:latin typeface="+mn-ea"/>
                          <a:ea typeface="+mn-ea"/>
                        </a:rPr>
                        <a:t>電番とし、すべての電話番号を統合</a:t>
                      </a:r>
                      <a:r>
                        <a:rPr lang="en-US" altLang="ja-JP" sz="1000" dirty="0">
                          <a:solidFill>
                            <a:schemeClr val="tx1"/>
                          </a:solidFill>
                          <a:latin typeface="+mn-ea"/>
                          <a:ea typeface="+mn-ea"/>
                        </a:rPr>
                        <a:t>HHC</a:t>
                      </a:r>
                      <a:r>
                        <a:rPr lang="ja-JP" altLang="en-US" sz="1000" dirty="0">
                          <a:solidFill>
                            <a:schemeClr val="tx1"/>
                          </a:solidFill>
                          <a:latin typeface="+mn-ea"/>
                          <a:ea typeface="+mn-ea"/>
                        </a:rPr>
                        <a:t>およびオーダ制御画面上に表示する</a:t>
                      </a:r>
                      <a:endParaRPr lang="en-US" altLang="ja-JP" sz="100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ひかりオーダで流通する既存項目の「番ポ同時工事有無」について、本開発でコード定義は変更しない。フロントからの流通値は、既存の片方向番ポ同様、ひかり電話手動工事有無：有、番ポ工事有無：有または有（他事業者）で流通される前提とする</a:t>
                      </a: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・本開発以降、メタルオーダ（ひかり→メタル戻りのオーダ）は、</a:t>
                      </a:r>
                      <a:r>
                        <a:rPr kumimoji="1" lang="en-US" altLang="ja-JP" sz="1000" baseline="0" dirty="0">
                          <a:solidFill>
                            <a:schemeClr val="tx1"/>
                          </a:solidFill>
                          <a:latin typeface="+mn-ea"/>
                          <a:ea typeface="+mn-ea"/>
                        </a:rPr>
                        <a:t>CUSTOM</a:t>
                      </a:r>
                      <a:r>
                        <a:rPr kumimoji="1" lang="ja-JP" altLang="en-US" sz="1000" baseline="0" dirty="0">
                          <a:solidFill>
                            <a:schemeClr val="tx1"/>
                          </a:solidFill>
                          <a:latin typeface="+mn-ea"/>
                          <a:ea typeface="+mn-ea"/>
                        </a:rPr>
                        <a:t>／メタル所外システムに交換機自動工事要求実施後、統合</a:t>
                      </a:r>
                      <a:r>
                        <a:rPr kumimoji="1" lang="en-US" altLang="ja-JP" sz="1000" baseline="0" dirty="0">
                          <a:solidFill>
                            <a:schemeClr val="tx1"/>
                          </a:solidFill>
                          <a:latin typeface="+mn-ea"/>
                          <a:ea typeface="+mn-ea"/>
                        </a:rPr>
                        <a:t>HHC</a:t>
                      </a:r>
                      <a:r>
                        <a:rPr kumimoji="1" lang="ja-JP" altLang="en-US" sz="1000" baseline="0" dirty="0">
                          <a:solidFill>
                            <a:schemeClr val="tx1"/>
                          </a:solidFill>
                          <a:latin typeface="+mn-ea"/>
                          <a:ea typeface="+mn-ea"/>
                        </a:rPr>
                        <a:t>から</a:t>
                      </a:r>
                      <a:r>
                        <a:rPr kumimoji="1" lang="en-US" altLang="ja-JP" sz="1000" baseline="0" dirty="0">
                          <a:solidFill>
                            <a:schemeClr val="tx1"/>
                          </a:solidFill>
                          <a:latin typeface="+mn-ea"/>
                          <a:ea typeface="+mn-ea"/>
                        </a:rPr>
                        <a:t>BB-CASTAR</a:t>
                      </a:r>
                      <a:r>
                        <a:rPr kumimoji="1" lang="ja-JP" altLang="en-US" sz="1000" baseline="0" dirty="0">
                          <a:solidFill>
                            <a:schemeClr val="tx1"/>
                          </a:solidFill>
                          <a:latin typeface="+mn-ea"/>
                          <a:ea typeface="+mn-ea"/>
                        </a:rPr>
                        <a:t>に番ポ工事依頼を実施する。既存の交換機自動工事要求では、電話工事と番ポ工事が依頼されることになるが、</a:t>
                      </a:r>
                      <a:r>
                        <a:rPr kumimoji="1" lang="en-US" altLang="ja-JP" sz="1000" baseline="0" dirty="0">
                          <a:solidFill>
                            <a:schemeClr val="tx1"/>
                          </a:solidFill>
                          <a:latin typeface="+mn-ea"/>
                          <a:ea typeface="+mn-ea"/>
                        </a:rPr>
                        <a:t>CUSTOM</a:t>
                      </a:r>
                      <a:r>
                        <a:rPr kumimoji="1" lang="ja-JP" altLang="en-US" sz="1000" baseline="0" dirty="0">
                          <a:solidFill>
                            <a:schemeClr val="tx1"/>
                          </a:solidFill>
                          <a:latin typeface="+mn-ea"/>
                          <a:ea typeface="+mn-ea"/>
                        </a:rPr>
                        <a:t>側で番ポ工事依頼を実施しないことを前提とする</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・統合</a:t>
                      </a:r>
                      <a:r>
                        <a:rPr kumimoji="1" lang="en-US" altLang="ja-JP" sz="1000" baseline="0" dirty="0">
                          <a:solidFill>
                            <a:schemeClr val="tx1"/>
                          </a:solidFill>
                          <a:latin typeface="+mn-ea"/>
                          <a:ea typeface="+mn-ea"/>
                        </a:rPr>
                        <a:t>HHC</a:t>
                      </a:r>
                      <a:r>
                        <a:rPr kumimoji="1" lang="ja-JP" altLang="en-US" sz="1000" baseline="0" dirty="0">
                          <a:solidFill>
                            <a:schemeClr val="tx1"/>
                          </a:solidFill>
                          <a:latin typeface="+mn-ea"/>
                          <a:ea typeface="+mn-ea"/>
                        </a:rPr>
                        <a:t>にて不感地</a:t>
                      </a:r>
                      <a:r>
                        <a:rPr kumimoji="1" lang="en-US" altLang="ja-JP" sz="1000" baseline="0" dirty="0">
                          <a:solidFill>
                            <a:schemeClr val="tx1"/>
                          </a:solidFill>
                          <a:latin typeface="+mn-ea"/>
                          <a:ea typeface="+mn-ea"/>
                        </a:rPr>
                        <a:t>AP</a:t>
                      </a:r>
                      <a:r>
                        <a:rPr kumimoji="1" lang="ja-JP" altLang="en-US" sz="1000" baseline="0" dirty="0">
                          <a:solidFill>
                            <a:schemeClr val="tx1"/>
                          </a:solidFill>
                          <a:latin typeface="+mn-ea"/>
                          <a:ea typeface="+mn-ea"/>
                        </a:rPr>
                        <a:t>および端末マスタの変更が発生するため、リリース後初回のログイン時にタブレット端末に資材が配信される前提とする</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・補正による番ポ工事依頼の内容変更、工事結果情報の差し替えは発生しない前提とする</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・番ポ工事結果情報は、統合</a:t>
                      </a:r>
                      <a:r>
                        <a:rPr kumimoji="1" lang="en-US" altLang="ja-JP" sz="1000" baseline="0" dirty="0">
                          <a:solidFill>
                            <a:schemeClr val="tx1"/>
                          </a:solidFill>
                          <a:latin typeface="+mn-ea"/>
                          <a:ea typeface="+mn-ea"/>
                        </a:rPr>
                        <a:t>HHC</a:t>
                      </a:r>
                      <a:r>
                        <a:rPr kumimoji="1" lang="ja-JP" altLang="en-US" sz="1000" baseline="0" dirty="0">
                          <a:solidFill>
                            <a:schemeClr val="tx1"/>
                          </a:solidFill>
                          <a:latin typeface="+mn-ea"/>
                          <a:ea typeface="+mn-ea"/>
                        </a:rPr>
                        <a:t>では有派遣オーダ、オーダ制御では無派遣オーダのみ表示される前提とする</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a:t>
                      </a:r>
                      <a:r>
                        <a:rPr kumimoji="1" lang="en-US" altLang="ja-JP" sz="1000" baseline="0" dirty="0">
                          <a:solidFill>
                            <a:schemeClr val="tx1"/>
                          </a:solidFill>
                          <a:latin typeface="+mn-ea"/>
                          <a:ea typeface="+mn-ea"/>
                        </a:rPr>
                        <a:t>BB-CASTAR</a:t>
                      </a:r>
                      <a:r>
                        <a:rPr kumimoji="1" lang="ja-JP" altLang="en-US" sz="1000" baseline="0" dirty="0">
                          <a:solidFill>
                            <a:schemeClr val="tx1"/>
                          </a:solidFill>
                          <a:latin typeface="+mn-ea"/>
                          <a:ea typeface="+mn-ea"/>
                        </a:rPr>
                        <a:t>から工事結果情報流通（番ポ工事：事業者情報）で流通される着信試験用の電話番号、番号取得事業者の連絡先情報等は、統合</a:t>
                      </a:r>
                      <a:r>
                        <a:rPr kumimoji="1" lang="en-US" altLang="ja-JP" sz="1000" baseline="0" dirty="0">
                          <a:solidFill>
                            <a:schemeClr val="tx1"/>
                          </a:solidFill>
                          <a:latin typeface="+mn-ea"/>
                          <a:ea typeface="+mn-ea"/>
                        </a:rPr>
                        <a:t>HHC</a:t>
                      </a:r>
                      <a:r>
                        <a:rPr kumimoji="1" lang="ja-JP" altLang="en-US" sz="1000" baseline="0" dirty="0">
                          <a:solidFill>
                            <a:schemeClr val="tx1"/>
                          </a:solidFill>
                          <a:latin typeface="+mn-ea"/>
                          <a:ea typeface="+mn-ea"/>
                        </a:rPr>
                        <a:t>および</a:t>
                      </a:r>
                      <a:br>
                        <a:rPr kumimoji="1" lang="ja-JP" altLang="en-US" sz="1000" baseline="0" dirty="0">
                          <a:solidFill>
                            <a:schemeClr val="tx1"/>
                          </a:solidFill>
                          <a:latin typeface="+mn-ea"/>
                          <a:ea typeface="+mn-ea"/>
                        </a:rPr>
                      </a:br>
                      <a:r>
                        <a:rPr kumimoji="1" lang="ja-JP" altLang="en-US" sz="1000" baseline="0" dirty="0">
                          <a:solidFill>
                            <a:schemeClr val="tx1"/>
                          </a:solidFill>
                          <a:latin typeface="+mn-ea"/>
                          <a:ea typeface="+mn-ea"/>
                        </a:rPr>
                        <a:t>オーダ制御の帳票では出力不要とする。また、オーダ制御のオーダ完了情報出力　詳細画面での表示も不要とする</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rPr>
                        <a:t>・アクセス</a:t>
                      </a:r>
                      <a:r>
                        <a:rPr kumimoji="1" lang="en-US" altLang="ja-JP" sz="1000" baseline="0" dirty="0">
                          <a:solidFill>
                            <a:schemeClr val="tx1"/>
                          </a:solidFill>
                          <a:latin typeface="+mn-ea"/>
                          <a:ea typeface="+mn-ea"/>
                        </a:rPr>
                        <a:t>PF</a:t>
                      </a:r>
                      <a:r>
                        <a:rPr kumimoji="1" lang="ja-JP" altLang="en-US" sz="1000" baseline="0" dirty="0">
                          <a:solidFill>
                            <a:schemeClr val="tx1"/>
                          </a:solidFill>
                          <a:latin typeface="+mn-ea"/>
                          <a:ea typeface="+mn-ea"/>
                        </a:rPr>
                        <a:t>から番ポ工事依頼する対象は、工事パターン：個別連絡工事のみであるため、</a:t>
                      </a:r>
                      <a:r>
                        <a:rPr kumimoji="1" lang="en-US" altLang="ja-JP" sz="1000" baseline="0" dirty="0">
                          <a:solidFill>
                            <a:schemeClr val="tx1"/>
                          </a:solidFill>
                          <a:latin typeface="+mn-ea"/>
                          <a:ea typeface="+mn-ea"/>
                        </a:rPr>
                        <a:t>BB-CASTAR</a:t>
                      </a:r>
                      <a:r>
                        <a:rPr kumimoji="1" lang="ja-JP" altLang="en-US" sz="1000" baseline="0" dirty="0">
                          <a:solidFill>
                            <a:schemeClr val="tx1"/>
                          </a:solidFill>
                          <a:latin typeface="+mn-ea"/>
                          <a:ea typeface="+mn-ea"/>
                        </a:rPr>
                        <a:t>から工事結果情報流通（番ポ工事：事業者情報）で流通される工事パターンは、統合</a:t>
                      </a:r>
                      <a:r>
                        <a:rPr kumimoji="1" lang="en-US" altLang="ja-JP" sz="1000" baseline="0" dirty="0">
                          <a:solidFill>
                            <a:schemeClr val="tx1"/>
                          </a:solidFill>
                          <a:latin typeface="+mn-ea"/>
                          <a:ea typeface="+mn-ea"/>
                        </a:rPr>
                        <a:t>HHC</a:t>
                      </a:r>
                      <a:r>
                        <a:rPr kumimoji="1" lang="ja-JP" altLang="en-US" sz="1000" baseline="0" dirty="0">
                          <a:solidFill>
                            <a:schemeClr val="tx1"/>
                          </a:solidFill>
                          <a:latin typeface="+mn-ea"/>
                          <a:ea typeface="+mn-ea"/>
                        </a:rPr>
                        <a:t>およびオーダ制御の画面、帳票で出力不要とする</a:t>
                      </a: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CUSTOM</a:t>
                      </a:r>
                      <a:r>
                        <a:rPr lang="ja-JP" altLang="en-US" sz="1000" dirty="0">
                          <a:solidFill>
                            <a:schemeClr val="tx1"/>
                          </a:solidFill>
                          <a:latin typeface="Meiryo UI" panose="020B0604030504040204" pitchFamily="50" charset="-128"/>
                          <a:ea typeface="Meiryo UI" panose="020B0604030504040204" pitchFamily="50" charset="-128"/>
                        </a:rPr>
                        <a:t>との</a:t>
                      </a:r>
                      <a:r>
                        <a:rPr lang="en-US" altLang="ja-JP" sz="1000" dirty="0">
                          <a:solidFill>
                            <a:schemeClr val="tx1"/>
                          </a:solidFill>
                          <a:latin typeface="Meiryo UI" panose="020B0604030504040204" pitchFamily="50" charset="-128"/>
                          <a:ea typeface="Meiryo UI" panose="020B0604030504040204" pitchFamily="50" charset="-128"/>
                        </a:rPr>
                        <a:t>IF</a:t>
                      </a:r>
                      <a:r>
                        <a:rPr lang="ja-JP" altLang="en-US" sz="1000" dirty="0">
                          <a:solidFill>
                            <a:schemeClr val="tx1"/>
                          </a:solidFill>
                          <a:latin typeface="Meiryo UI" panose="020B0604030504040204" pitchFamily="50" charset="-128"/>
                          <a:ea typeface="Meiryo UI" panose="020B0604030504040204" pitchFamily="50" charset="-128"/>
                        </a:rPr>
                        <a:t>（交換機自動工事要求、回線試験要求）は既存から変更しない</a:t>
                      </a:r>
                      <a:endParaRPr kumimoji="1" lang="en-US" altLang="ja-JP" sz="1000" baseline="0" dirty="0">
                        <a:solidFill>
                          <a:schemeClr val="tx1"/>
                        </a:solidFill>
                        <a:latin typeface="+mn-ea"/>
                        <a:ea typeface="+mn-ea"/>
                      </a:endParaRPr>
                    </a:p>
                    <a:p>
                      <a:pPr marL="74613" marR="0" lvl="0" indent="-7461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en-US" altLang="ja-JP" sz="1000" baseline="0" dirty="0">
                        <a:solidFill>
                          <a:schemeClr val="tx1"/>
                        </a:solidFill>
                        <a:highlight>
                          <a:srgbClr val="00FF00"/>
                        </a:highlight>
                        <a:latin typeface="+mn-ea"/>
                        <a:ea typeface="+mn-ea"/>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130644"/>
                  </a:ext>
                </a:extLst>
              </a:tr>
              <a:tr h="560993">
                <a:tc>
                  <a:txBody>
                    <a:bodyPr/>
                    <a:lstStyle/>
                    <a:p>
                      <a:pPr algn="r"/>
                      <a:r>
                        <a:rPr kumimoji="1" lang="en-US" altLang="ja-JP" sz="1000" dirty="0">
                          <a:latin typeface="+mn-ea"/>
                          <a:ea typeface="+mn-ea"/>
                          <a:cs typeface="Meiryo UI" panose="020B0604030504040204" pitchFamily="50" charset="-128"/>
                        </a:rPr>
                        <a:t>3</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000" dirty="0">
                          <a:solidFill>
                            <a:schemeClr val="tx1"/>
                          </a:solidFill>
                          <a:latin typeface="+mn-ea"/>
                          <a:ea typeface="+mn-ea"/>
                        </a:rPr>
                        <a:t>移行前提</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lang="ja-JP" altLang="en-US" sz="1000" baseline="0" dirty="0">
                          <a:solidFill>
                            <a:schemeClr val="tx1"/>
                          </a:solidFill>
                          <a:latin typeface="+mn-ea"/>
                          <a:ea typeface="+mn-ea"/>
                        </a:rPr>
                        <a:t>・データ移行は発生しない</a:t>
                      </a:r>
                      <a:endParaRPr lang="en-US" altLang="ja-JP" sz="1000" baseline="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ja-JP" sz="1000" baseline="0" dirty="0">
                        <a:solidFill>
                          <a:schemeClr val="tx1"/>
                        </a:solidFill>
                        <a:latin typeface="+mn-ea"/>
                        <a:ea typeface="+mn-ea"/>
                      </a:endParaRPr>
                    </a:p>
                    <a:p>
                      <a:pPr marL="68263" marR="0" lvl="0" indent="-68263" algn="l" defTabSz="649288"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000" baseline="0" dirty="0">
                          <a:solidFill>
                            <a:schemeClr val="tx1"/>
                          </a:solidFill>
                          <a:latin typeface="+mn-ea"/>
                          <a:ea typeface="+mn-ea"/>
                          <a:cs typeface="Meiryo UI" panose="020B0604030504040204" pitchFamily="50" charset="-128"/>
                        </a:rPr>
                        <a:t>・しかかり移行は発生しない</a:t>
                      </a:r>
                      <a:endParaRPr kumimoji="1" lang="en-US" altLang="ja-JP" sz="1000" baseline="0" dirty="0">
                        <a:solidFill>
                          <a:schemeClr val="tx1"/>
                        </a:solidFill>
                        <a:latin typeface="+mn-ea"/>
                        <a:ea typeface="+mn-ea"/>
                        <a:cs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1">
            <a:extLst>
              <a:ext uri="{FF2B5EF4-FFF2-40B4-BE49-F238E27FC236}">
                <a16:creationId xmlns:a16="http://schemas.microsoft.com/office/drawing/2014/main" id="{288ED6E9-C147-F3E9-09D5-93D7BA9D8744}"/>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5</a:t>
            </a:fld>
            <a:endParaRPr lang="en-US" altLang="ja-JP" dirty="0"/>
          </a:p>
        </p:txBody>
      </p:sp>
    </p:spTree>
    <p:extLst>
      <p:ext uri="{BB962C8B-B14F-4D97-AF65-F5344CB8AC3E}">
        <p14:creationId xmlns:p14="http://schemas.microsoft.com/office/powerpoint/2010/main" val="16415948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06D13C-6478-579C-CA89-2C70C45A97F3}"/>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63F1A92-9D11-80CF-4ACA-7CDDA0B1C7A5}"/>
              </a:ext>
            </a:extLst>
          </p:cNvPr>
          <p:cNvSpPr>
            <a:spLocks noGrp="1"/>
          </p:cNvSpPr>
          <p:nvPr>
            <p:ph type="sldNum" sz="quarter" idx="4"/>
          </p:nvPr>
        </p:nvSpPr>
        <p:spPr/>
        <p:txBody>
          <a:bodyPr/>
          <a:lstStyle/>
          <a:p>
            <a:r>
              <a:rPr lang="en-US" altLang="ja-JP"/>
              <a:t>01.1-</a:t>
            </a:r>
            <a:fld id="{4C5E2FD1-144F-442B-9A84-40AAF03513A2}" type="slidenum">
              <a:rPr lang="en-US" altLang="ja-JP" smtClean="0"/>
              <a:pPr/>
              <a:t>6</a:t>
            </a:fld>
            <a:endParaRPr lang="en-US" altLang="ja-JP" dirty="0"/>
          </a:p>
        </p:txBody>
      </p:sp>
      <p:pic>
        <p:nvPicPr>
          <p:cNvPr id="6" name="図 5" descr="テキスト&#10;&#10;自動的に生成された説明">
            <a:extLst>
              <a:ext uri="{FF2B5EF4-FFF2-40B4-BE49-F238E27FC236}">
                <a16:creationId xmlns:a16="http://schemas.microsoft.com/office/drawing/2014/main" id="{634CCBB4-B481-2D49-769D-903C28437C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462" y="1999645"/>
            <a:ext cx="11155296" cy="6208890"/>
          </a:xfrm>
          <a:prstGeom prst="rect">
            <a:avLst/>
          </a:prstGeom>
        </p:spPr>
      </p:pic>
      <p:sp>
        <p:nvSpPr>
          <p:cNvPr id="7" name="テキスト ボックス 6">
            <a:extLst>
              <a:ext uri="{FF2B5EF4-FFF2-40B4-BE49-F238E27FC236}">
                <a16:creationId xmlns:a16="http://schemas.microsoft.com/office/drawing/2014/main" id="{79D16342-9F1A-0F31-3D84-A3203A126DFB}"/>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より抜粋、一部改善</a:t>
            </a:r>
            <a:endParaRPr lang="en-US" altLang="ja-JP" sz="1000" dirty="0">
              <a:solidFill>
                <a:srgbClr val="000000"/>
              </a:solidFill>
              <a:latin typeface="+mn-ea"/>
              <a:ea typeface="+mn-ea"/>
            </a:endParaRPr>
          </a:p>
        </p:txBody>
      </p:sp>
    </p:spTree>
    <p:extLst>
      <p:ext uri="{BB962C8B-B14F-4D97-AF65-F5344CB8AC3E}">
        <p14:creationId xmlns:p14="http://schemas.microsoft.com/office/powerpoint/2010/main" val="16580246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AFEFC92-A33F-7FA8-A4AE-B0E0C95EB407}"/>
              </a:ext>
            </a:extLst>
          </p:cNvPr>
          <p:cNvSpPr>
            <a:spLocks noGrp="1"/>
          </p:cNvSpPr>
          <p:nvPr>
            <p:ph type="sldNum" sz="quarter" idx="4"/>
          </p:nvPr>
        </p:nvSpPr>
        <p:spPr/>
        <p:txBody>
          <a:bodyPr/>
          <a:lstStyle/>
          <a:p>
            <a:r>
              <a:rPr lang="en-US" altLang="ja-JP"/>
              <a:t>01.1-</a:t>
            </a:r>
            <a:fld id="{4C5E2FD1-144F-442B-9A84-40AAF03513A2}" type="slidenum">
              <a:rPr lang="en-US" altLang="ja-JP" smtClean="0"/>
              <a:pPr/>
              <a:t>7</a:t>
            </a:fld>
            <a:endParaRPr lang="en-US" altLang="ja-JP" dirty="0"/>
          </a:p>
        </p:txBody>
      </p:sp>
      <p:sp>
        <p:nvSpPr>
          <p:cNvPr id="20" name="フローチャート: 磁気ディスク 19">
            <a:extLst>
              <a:ext uri="{FF2B5EF4-FFF2-40B4-BE49-F238E27FC236}">
                <a16:creationId xmlns:a16="http://schemas.microsoft.com/office/drawing/2014/main" id="{1D30A4F6-392A-5FDD-7997-59A737275E96}"/>
              </a:ext>
            </a:extLst>
          </p:cNvPr>
          <p:cNvSpPr/>
          <p:nvPr/>
        </p:nvSpPr>
        <p:spPr bwMode="auto">
          <a:xfrm>
            <a:off x="2027163" y="2911792"/>
            <a:ext cx="2011299" cy="810090"/>
          </a:xfrm>
          <a:prstGeom prst="flowChartMagneticDisk">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defTabSz="649288"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rPr>
              <a:t>オーダ流通システム</a:t>
            </a:r>
          </a:p>
        </p:txBody>
      </p:sp>
      <p:sp>
        <p:nvSpPr>
          <p:cNvPr id="21" name="正方形/長方形 20">
            <a:extLst>
              <a:ext uri="{FF2B5EF4-FFF2-40B4-BE49-F238E27FC236}">
                <a16:creationId xmlns:a16="http://schemas.microsoft.com/office/drawing/2014/main" id="{164D4ECE-993E-8CD8-5D90-E669AFE98FF8}"/>
              </a:ext>
            </a:extLst>
          </p:cNvPr>
          <p:cNvSpPr/>
          <p:nvPr/>
        </p:nvSpPr>
        <p:spPr bwMode="auto">
          <a:xfrm>
            <a:off x="5253597" y="2731772"/>
            <a:ext cx="2115235" cy="99011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Meiryo UI"/>
                <a:ea typeface="Meiryo UI"/>
              </a:rPr>
              <a:t>BB-CASTAR</a:t>
            </a:r>
            <a:endParaRPr kumimoji="0" lang="ja-JP" altLang="en-US" sz="1050" b="0" i="0" u="none" strike="noStrike" kern="0" cap="none" spc="0" normalizeH="0" baseline="0" noProof="0" dirty="0">
              <a:ln>
                <a:noFill/>
              </a:ln>
              <a:solidFill>
                <a:prstClr val="black"/>
              </a:solidFill>
              <a:effectLst/>
              <a:uLnTx/>
              <a:uFillTx/>
              <a:latin typeface="Meiryo UI"/>
              <a:ea typeface="Meiryo UI"/>
            </a:endParaRPr>
          </a:p>
        </p:txBody>
      </p:sp>
      <p:sp>
        <p:nvSpPr>
          <p:cNvPr id="22" name="正方形/長方形 21">
            <a:extLst>
              <a:ext uri="{FF2B5EF4-FFF2-40B4-BE49-F238E27FC236}">
                <a16:creationId xmlns:a16="http://schemas.microsoft.com/office/drawing/2014/main" id="{FDEBC833-6A80-A57A-7C72-43852E36CCA8}"/>
              </a:ext>
            </a:extLst>
          </p:cNvPr>
          <p:cNvSpPr/>
          <p:nvPr/>
        </p:nvSpPr>
        <p:spPr bwMode="auto">
          <a:xfrm>
            <a:off x="8583967" y="2732178"/>
            <a:ext cx="2115235" cy="99011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rPr>
              <a:t>アクセス</a:t>
            </a:r>
            <a:r>
              <a:rPr kumimoji="0" lang="en-US" altLang="ja-JP" sz="1050" b="0" i="0" u="none" strike="noStrike" kern="0" cap="none" spc="0" normalizeH="0" baseline="0" noProof="0" dirty="0">
                <a:ln>
                  <a:noFill/>
                </a:ln>
                <a:solidFill>
                  <a:prstClr val="black"/>
                </a:solidFill>
                <a:effectLst/>
                <a:uLnTx/>
                <a:uFillTx/>
                <a:latin typeface="Meiryo UI"/>
                <a:ea typeface="Meiryo UI"/>
              </a:rPr>
              <a:t>PF</a:t>
            </a:r>
            <a:endParaRPr kumimoji="0" lang="ja-JP" altLang="en-US" sz="1050" b="0" i="0" u="none" strike="noStrike" kern="0" cap="none" spc="0" normalizeH="0" baseline="0" noProof="0" dirty="0">
              <a:ln>
                <a:noFill/>
              </a:ln>
              <a:solidFill>
                <a:prstClr val="black"/>
              </a:solidFill>
              <a:effectLst/>
              <a:uLnTx/>
              <a:uFillTx/>
              <a:latin typeface="Meiryo UI"/>
              <a:ea typeface="Meiryo UI"/>
            </a:endParaRPr>
          </a:p>
        </p:txBody>
      </p:sp>
      <p:sp>
        <p:nvSpPr>
          <p:cNvPr id="23" name="矢印: 左 22">
            <a:extLst>
              <a:ext uri="{FF2B5EF4-FFF2-40B4-BE49-F238E27FC236}">
                <a16:creationId xmlns:a16="http://schemas.microsoft.com/office/drawing/2014/main" id="{D115DEBF-D6F5-DC26-DB70-E59746E8C2AC}"/>
              </a:ext>
            </a:extLst>
          </p:cNvPr>
          <p:cNvSpPr/>
          <p:nvPr/>
        </p:nvSpPr>
        <p:spPr bwMode="auto">
          <a:xfrm>
            <a:off x="7368832" y="2876775"/>
            <a:ext cx="1215135" cy="160044"/>
          </a:xfrm>
          <a:prstGeom prst="leftArrow">
            <a:avLst/>
          </a:prstGeom>
          <a:solidFill>
            <a:srgbClr val="CCEC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srgbClr val="0000FF"/>
              </a:solidFill>
              <a:effectLst/>
              <a:uLnTx/>
              <a:uFillTx/>
              <a:latin typeface="Meiryo UI"/>
              <a:ea typeface="Meiryo UI"/>
            </a:endParaRPr>
          </a:p>
        </p:txBody>
      </p:sp>
      <p:sp>
        <p:nvSpPr>
          <p:cNvPr id="24" name="矢印: 左 23">
            <a:extLst>
              <a:ext uri="{FF2B5EF4-FFF2-40B4-BE49-F238E27FC236}">
                <a16:creationId xmlns:a16="http://schemas.microsoft.com/office/drawing/2014/main" id="{710CA989-ED90-CC69-CCCA-B66C3CCE6D75}"/>
              </a:ext>
            </a:extLst>
          </p:cNvPr>
          <p:cNvSpPr/>
          <p:nvPr/>
        </p:nvSpPr>
        <p:spPr bwMode="auto">
          <a:xfrm rot="10800000">
            <a:off x="7368832" y="3181416"/>
            <a:ext cx="1215135" cy="160044"/>
          </a:xfrm>
          <a:prstGeom prst="leftArrow">
            <a:avLst/>
          </a:prstGeom>
          <a:solidFill>
            <a:srgbClr val="CCEC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srgbClr val="0000FF"/>
              </a:solidFill>
              <a:effectLst/>
              <a:uLnTx/>
              <a:uFillTx/>
              <a:latin typeface="Meiryo UI"/>
              <a:ea typeface="Meiryo UI"/>
            </a:endParaRPr>
          </a:p>
        </p:txBody>
      </p:sp>
      <p:sp>
        <p:nvSpPr>
          <p:cNvPr id="25" name="矢印: 左 24">
            <a:extLst>
              <a:ext uri="{FF2B5EF4-FFF2-40B4-BE49-F238E27FC236}">
                <a16:creationId xmlns:a16="http://schemas.microsoft.com/office/drawing/2014/main" id="{7F18D078-99B3-4D8D-F44A-15639E419421}"/>
              </a:ext>
            </a:extLst>
          </p:cNvPr>
          <p:cNvSpPr/>
          <p:nvPr/>
        </p:nvSpPr>
        <p:spPr bwMode="auto">
          <a:xfrm rot="10800000">
            <a:off x="7368832" y="3485285"/>
            <a:ext cx="1215135" cy="160044"/>
          </a:xfrm>
          <a:prstGeom prst="leftArrow">
            <a:avLst/>
          </a:prstGeom>
          <a:solidFill>
            <a:srgbClr val="CCEC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srgbClr val="0000FF"/>
              </a:solidFill>
              <a:effectLst/>
              <a:uLnTx/>
              <a:uFillTx/>
              <a:latin typeface="Meiryo UI"/>
              <a:ea typeface="Meiryo UI"/>
            </a:endParaRPr>
          </a:p>
        </p:txBody>
      </p:sp>
      <p:graphicFrame>
        <p:nvGraphicFramePr>
          <p:cNvPr id="26" name="表 25">
            <a:extLst>
              <a:ext uri="{FF2B5EF4-FFF2-40B4-BE49-F238E27FC236}">
                <a16:creationId xmlns:a16="http://schemas.microsoft.com/office/drawing/2014/main" id="{E6996283-C07D-65E4-1497-1127702759B6}"/>
              </a:ext>
            </a:extLst>
          </p:cNvPr>
          <p:cNvGraphicFramePr>
            <a:graphicFrameLocks noGrp="1"/>
          </p:cNvGraphicFramePr>
          <p:nvPr>
            <p:extLst>
              <p:ext uri="{D42A27DB-BD31-4B8C-83A1-F6EECF244321}">
                <p14:modId xmlns:p14="http://schemas.microsoft.com/office/powerpoint/2010/main" val="1893715717"/>
              </p:ext>
            </p:extLst>
          </p:nvPr>
        </p:nvGraphicFramePr>
        <p:xfrm>
          <a:off x="1864296" y="5088632"/>
          <a:ext cx="8820980" cy="1485900"/>
        </p:xfrm>
        <a:graphic>
          <a:graphicData uri="http://schemas.openxmlformats.org/drawingml/2006/table">
            <a:tbl>
              <a:tblPr firstRow="1" bandRow="1"/>
              <a:tblGrid>
                <a:gridCol w="450050">
                  <a:extLst>
                    <a:ext uri="{9D8B030D-6E8A-4147-A177-3AD203B41FA5}">
                      <a16:colId xmlns:a16="http://schemas.microsoft.com/office/drawing/2014/main" val="2959168929"/>
                    </a:ext>
                  </a:extLst>
                </a:gridCol>
                <a:gridCol w="8370930">
                  <a:extLst>
                    <a:ext uri="{9D8B030D-6E8A-4147-A177-3AD203B41FA5}">
                      <a16:colId xmlns:a16="http://schemas.microsoft.com/office/drawing/2014/main" val="612155248"/>
                    </a:ext>
                  </a:extLst>
                </a:gridCol>
              </a:tblGrid>
              <a:tr h="228019">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algn="ctr"/>
                      <a:r>
                        <a:rPr kumimoji="1" lang="ja-JP" altLang="en-US" sz="1050" b="0" dirty="0">
                          <a:solidFill>
                            <a:schemeClr val="tx1"/>
                          </a:solidFill>
                          <a:latin typeface="+mn-ea"/>
                          <a:ea typeface="+mn-ea"/>
                        </a:rPr>
                        <a:t>項番</a:t>
                      </a: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pPr algn="ctr"/>
                      <a:r>
                        <a:rPr kumimoji="1" lang="ja-JP" altLang="en-US" sz="1050" b="0" dirty="0">
                          <a:solidFill>
                            <a:schemeClr val="tx1"/>
                          </a:solidFill>
                          <a:latin typeface="+mn-ea"/>
                          <a:ea typeface="+mn-ea"/>
                        </a:rPr>
                        <a:t>並行運転期間中の制約事項</a:t>
                      </a: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3057541863"/>
                  </a:ext>
                </a:extLst>
              </a:tr>
              <a:tr h="373121">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r"/>
                      <a:r>
                        <a:rPr kumimoji="1" lang="en-US" altLang="ja-JP" sz="1050" b="0" dirty="0">
                          <a:solidFill>
                            <a:schemeClr val="tx1"/>
                          </a:solidFill>
                          <a:latin typeface="+mn-ea"/>
                          <a:ea typeface="+mn-ea"/>
                        </a:rPr>
                        <a:t>1</a:t>
                      </a:r>
                      <a:endParaRPr kumimoji="1" lang="ja-JP" altLang="en-US" sz="1050" b="0" dirty="0">
                        <a:solidFill>
                          <a:schemeClr val="tx1"/>
                        </a:solidFill>
                        <a:latin typeface="+mn-ea"/>
                        <a:ea typeface="+mn-ea"/>
                      </a:endParaRP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r>
                        <a:rPr kumimoji="1" lang="ja-JP" altLang="en-US" sz="1050" b="0" dirty="0">
                          <a:solidFill>
                            <a:schemeClr val="tx1"/>
                          </a:solidFill>
                          <a:latin typeface="+mn-ea"/>
                          <a:ea typeface="+mn-ea"/>
                        </a:rPr>
                        <a:t>事業者情報が流通されないため、</a:t>
                      </a:r>
                      <a:r>
                        <a:rPr kumimoji="1" lang="ja-JP" altLang="en-US" sz="1050" b="0" baseline="0" dirty="0">
                          <a:solidFill>
                            <a:schemeClr val="tx1"/>
                          </a:solidFill>
                          <a:latin typeface="+mn-ea"/>
                          <a:ea typeface="+mn-ea"/>
                          <a:cs typeface="Meiryo UI" panose="020B0604030504040204" pitchFamily="50" charset="-128"/>
                        </a:rPr>
                        <a:t>移転元事業者および番号取得事業者の担当者、連絡先電話番号、</a:t>
                      </a:r>
                      <a:r>
                        <a:rPr kumimoji="1" lang="zh-TW" altLang="en-US" sz="1050" b="0" baseline="0" dirty="0">
                          <a:solidFill>
                            <a:schemeClr val="tx1"/>
                          </a:solidFill>
                          <a:latin typeface="+mn-ea"/>
                          <a:ea typeface="+mn-ea"/>
                          <a:cs typeface="Meiryo UI" panose="020B0604030504040204" pitchFamily="50" charset="-128"/>
                        </a:rPr>
                        <a:t>着信試験用</a:t>
                      </a:r>
                      <a:r>
                        <a:rPr kumimoji="1" lang="ja-JP" altLang="en-US" sz="1050" b="0" baseline="0" dirty="0">
                          <a:solidFill>
                            <a:schemeClr val="tx1"/>
                          </a:solidFill>
                          <a:latin typeface="+mn-ea"/>
                          <a:ea typeface="+mn-ea"/>
                          <a:cs typeface="Meiryo UI" panose="020B0604030504040204" pitchFamily="50" charset="-128"/>
                        </a:rPr>
                        <a:t>の</a:t>
                      </a:r>
                      <a:r>
                        <a:rPr kumimoji="1" lang="zh-TW" altLang="en-US" sz="1050" b="0" baseline="0" dirty="0">
                          <a:solidFill>
                            <a:schemeClr val="tx1"/>
                          </a:solidFill>
                          <a:latin typeface="+mn-ea"/>
                          <a:ea typeface="+mn-ea"/>
                          <a:cs typeface="Meiryo UI" panose="020B0604030504040204" pitchFamily="50" charset="-128"/>
                        </a:rPr>
                        <a:t>電話番号</a:t>
                      </a:r>
                      <a:r>
                        <a:rPr kumimoji="1" lang="ja-JP" altLang="en-US" sz="1050" b="0" baseline="0" dirty="0">
                          <a:solidFill>
                            <a:schemeClr val="tx1"/>
                          </a:solidFill>
                          <a:latin typeface="+mn-ea"/>
                          <a:ea typeface="+mn-ea"/>
                          <a:cs typeface="Meiryo UI" panose="020B0604030504040204" pitchFamily="50" charset="-128"/>
                        </a:rPr>
                        <a:t>等</a:t>
                      </a:r>
                      <a:r>
                        <a:rPr kumimoji="1" lang="ja-JP" altLang="en-US" sz="1050" b="0" dirty="0">
                          <a:solidFill>
                            <a:schemeClr val="tx1"/>
                          </a:solidFill>
                          <a:latin typeface="+mn-ea"/>
                          <a:ea typeface="+mn-ea"/>
                        </a:rPr>
                        <a:t>はアクセス</a:t>
                      </a:r>
                      <a:r>
                        <a:rPr kumimoji="1" lang="en-US" altLang="ja-JP" sz="1050" b="0" dirty="0">
                          <a:solidFill>
                            <a:schemeClr val="tx1"/>
                          </a:solidFill>
                          <a:latin typeface="+mn-ea"/>
                          <a:ea typeface="+mn-ea"/>
                        </a:rPr>
                        <a:t>PF</a:t>
                      </a:r>
                      <a:r>
                        <a:rPr kumimoji="1" lang="ja-JP" altLang="en-US" sz="1050" b="0" dirty="0">
                          <a:solidFill>
                            <a:schemeClr val="tx1"/>
                          </a:solidFill>
                          <a:latin typeface="+mn-ea"/>
                          <a:ea typeface="+mn-ea"/>
                        </a:rPr>
                        <a:t>の画面上で表示不可となる（必要があれば、フロントシステムから記事欄で流通する）</a:t>
                      </a: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26042755"/>
                  </a:ext>
                </a:extLst>
              </a:tr>
              <a:tr h="336270">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r"/>
                      <a:r>
                        <a:rPr kumimoji="1" lang="en-US" altLang="ja-JP" sz="1050" b="0" dirty="0">
                          <a:solidFill>
                            <a:schemeClr val="tx1"/>
                          </a:solidFill>
                          <a:latin typeface="+mn-ea"/>
                          <a:ea typeface="+mn-ea"/>
                        </a:rPr>
                        <a:t>2</a:t>
                      </a:r>
                      <a:endParaRPr kumimoji="1" lang="ja-JP" altLang="en-US" sz="1050" b="0" dirty="0">
                        <a:solidFill>
                          <a:schemeClr val="tx1"/>
                        </a:solidFill>
                        <a:latin typeface="+mn-ea"/>
                        <a:ea typeface="+mn-ea"/>
                      </a:endParaRP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r>
                        <a:rPr kumimoji="1" lang="ja-JP" altLang="en-US" sz="1050" b="0" dirty="0">
                          <a:solidFill>
                            <a:schemeClr val="tx1"/>
                          </a:solidFill>
                          <a:latin typeface="+mn-ea"/>
                          <a:ea typeface="+mn-ea"/>
                        </a:rPr>
                        <a:t>事業者情報が流通されないため、</a:t>
                      </a:r>
                      <a:r>
                        <a:rPr kumimoji="1" lang="en-US" altLang="ja-JP" sz="1050" b="0" dirty="0">
                          <a:solidFill>
                            <a:schemeClr val="tx1"/>
                          </a:solidFill>
                          <a:latin typeface="+mn-ea"/>
                          <a:ea typeface="+mn-ea"/>
                        </a:rPr>
                        <a:t>1</a:t>
                      </a:r>
                      <a:r>
                        <a:rPr kumimoji="1" lang="ja-JP" altLang="en-US" sz="1050" b="0" dirty="0">
                          <a:solidFill>
                            <a:schemeClr val="tx1"/>
                          </a:solidFill>
                          <a:latin typeface="+mn-ea"/>
                          <a:ea typeface="+mn-ea"/>
                        </a:rPr>
                        <a:t>オーダに何件の工事結果情報が紐づくかはアクセス</a:t>
                      </a:r>
                      <a:r>
                        <a:rPr kumimoji="1" lang="en-US" altLang="ja-JP" sz="1050" b="0" dirty="0">
                          <a:solidFill>
                            <a:schemeClr val="tx1"/>
                          </a:solidFill>
                          <a:latin typeface="+mn-ea"/>
                          <a:ea typeface="+mn-ea"/>
                        </a:rPr>
                        <a:t>PF</a:t>
                      </a:r>
                      <a:r>
                        <a:rPr kumimoji="1" lang="ja-JP" altLang="en-US" sz="1050" b="0" dirty="0">
                          <a:solidFill>
                            <a:schemeClr val="tx1"/>
                          </a:solidFill>
                          <a:latin typeface="+mn-ea"/>
                          <a:ea typeface="+mn-ea"/>
                        </a:rPr>
                        <a:t>の画面上では把握不可となる（必要があれば、フロントシステムから記事欄で流通する）</a:t>
                      </a: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93146367"/>
                  </a:ext>
                </a:extLst>
              </a:tr>
              <a:tr h="373121">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r"/>
                      <a:r>
                        <a:rPr kumimoji="1" lang="en-US" altLang="ja-JP" sz="1050" b="0" dirty="0">
                          <a:solidFill>
                            <a:schemeClr val="tx1"/>
                          </a:solidFill>
                          <a:latin typeface="+mn-ea"/>
                          <a:ea typeface="+mn-ea"/>
                        </a:rPr>
                        <a:t>3</a:t>
                      </a:r>
                      <a:endParaRPr kumimoji="1" lang="ja-JP" altLang="en-US" sz="1050" b="0" dirty="0">
                        <a:solidFill>
                          <a:schemeClr val="tx1"/>
                        </a:solidFill>
                        <a:latin typeface="+mn-ea"/>
                        <a:ea typeface="+mn-ea"/>
                      </a:endParaRP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r>
                        <a:rPr kumimoji="1" lang="en-US" altLang="ja-JP" sz="1050" b="0" dirty="0">
                          <a:solidFill>
                            <a:schemeClr val="tx1"/>
                          </a:solidFill>
                          <a:latin typeface="+mn-ea"/>
                          <a:ea typeface="+mn-ea"/>
                        </a:rPr>
                        <a:t>1</a:t>
                      </a:r>
                      <a:r>
                        <a:rPr kumimoji="1" lang="ja-JP" altLang="en-US" sz="1050" b="0" dirty="0">
                          <a:solidFill>
                            <a:schemeClr val="tx1"/>
                          </a:solidFill>
                          <a:latin typeface="+mn-ea"/>
                          <a:ea typeface="+mn-ea"/>
                        </a:rPr>
                        <a:t>オーダに何件の工事結果情報が紐づくかが把握不可であり、番ポ工事が全件完了したことの判断ができないため、オーダ制御の画面から所内</a:t>
                      </a:r>
                      <a:r>
                        <a:rPr kumimoji="1" lang="en-US" altLang="ja-JP" sz="1050" b="0" dirty="0">
                          <a:solidFill>
                            <a:schemeClr val="tx1"/>
                          </a:solidFill>
                          <a:latin typeface="+mn-ea"/>
                          <a:ea typeface="+mn-ea"/>
                        </a:rPr>
                        <a:t>SO</a:t>
                      </a:r>
                      <a:r>
                        <a:rPr kumimoji="1" lang="ja-JP" altLang="en-US" sz="1050" b="0" dirty="0">
                          <a:solidFill>
                            <a:schemeClr val="tx1"/>
                          </a:solidFill>
                          <a:latin typeface="+mn-ea"/>
                          <a:ea typeface="+mn-ea"/>
                        </a:rPr>
                        <a:t>工事結果／所内</a:t>
                      </a:r>
                      <a:r>
                        <a:rPr kumimoji="1" lang="en-US" altLang="ja-JP" sz="1050" b="0" dirty="0">
                          <a:solidFill>
                            <a:schemeClr val="tx1"/>
                          </a:solidFill>
                          <a:latin typeface="+mn-ea"/>
                          <a:ea typeface="+mn-ea"/>
                        </a:rPr>
                        <a:t>SO</a:t>
                      </a:r>
                      <a:r>
                        <a:rPr kumimoji="1" lang="ja-JP" altLang="en-US" sz="1050" b="0" dirty="0">
                          <a:solidFill>
                            <a:schemeClr val="tx1"/>
                          </a:solidFill>
                          <a:latin typeface="+mn-ea"/>
                          <a:ea typeface="+mn-ea"/>
                        </a:rPr>
                        <a:t>工事結果確認ステータスを手動更新する際、本ケースはチェック不可となる</a:t>
                      </a:r>
                    </a:p>
                  </a:txBody>
                  <a:tcP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48203738"/>
                  </a:ext>
                </a:extLst>
              </a:tr>
            </a:tbl>
          </a:graphicData>
        </a:graphic>
      </p:graphicFrame>
      <p:sp>
        <p:nvSpPr>
          <p:cNvPr id="27" name="タイトル 1">
            <a:extLst>
              <a:ext uri="{FF2B5EF4-FFF2-40B4-BE49-F238E27FC236}">
                <a16:creationId xmlns:a16="http://schemas.microsoft.com/office/drawing/2014/main" id="{D9605931-D604-A0CF-3435-20860DD6E508}"/>
              </a:ext>
            </a:extLst>
          </p:cNvPr>
          <p:cNvSpPr txBox="1">
            <a:spLocks/>
          </p:cNvSpPr>
          <p:nvPr/>
        </p:nvSpPr>
        <p:spPr>
          <a:xfrm>
            <a:off x="1393808" y="2101702"/>
            <a:ext cx="8482500" cy="360000"/>
          </a:xfrm>
        </p:spPr>
        <p:txBody>
          <a:bodyPr>
            <a:normAutofit/>
          </a:bodyPr>
          <a:lstStyle>
            <a:lvl1pPr algn="ctr" defTabSz="677863" rtl="0" eaLnBrk="1" fontAlgn="base" hangingPunct="1">
              <a:spcBef>
                <a:spcPct val="0"/>
              </a:spcBef>
              <a:spcAft>
                <a:spcPct val="0"/>
              </a:spcAft>
              <a:defRPr kumimoji="1" sz="1463" b="1">
                <a:solidFill>
                  <a:schemeClr val="tx2"/>
                </a:solidFill>
                <a:latin typeface="Meiryo UI" panose="020B0604030504040204" pitchFamily="50" charset="-128"/>
                <a:ea typeface="Meiryo UI" panose="020B0604030504040204" pitchFamily="50" charset="-128"/>
                <a:cs typeface="+mj-cs"/>
              </a:defRPr>
            </a:lvl1pPr>
            <a:lvl2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2pPr>
            <a:lvl3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3pPr>
            <a:lvl4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4pPr>
            <a:lvl5pPr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5pPr>
            <a:lvl6pPr marL="4572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6pPr>
            <a:lvl7pPr marL="9144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7pPr>
            <a:lvl8pPr marL="13716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8pPr>
            <a:lvl9pPr marL="1828800" algn="ctr" defTabSz="677863" rtl="0" eaLnBrk="1" fontAlgn="base" hangingPunct="1">
              <a:spcBef>
                <a:spcPct val="0"/>
              </a:spcBef>
              <a:spcAft>
                <a:spcPct val="0"/>
              </a:spcAft>
              <a:defRPr kumimoji="1" sz="3100">
                <a:solidFill>
                  <a:schemeClr val="tx2"/>
                </a:solidFill>
                <a:latin typeface="Times New Roman" pitchFamily="18" charset="0"/>
                <a:ea typeface="ＭＳ Ｐゴシック" charset="-128"/>
              </a:defRPr>
            </a:lvl9pPr>
          </a:lstStyle>
          <a:p>
            <a:pPr marL="0" marR="0" lvl="0" indent="0" algn="l" defTabSz="677863" rtl="0" eaLnBrk="1" fontAlgn="base" latinLnBrk="0" hangingPunct="1">
              <a:lnSpc>
                <a:spcPct val="100000"/>
              </a:lnSpc>
              <a:spcBef>
                <a:spcPct val="0"/>
              </a:spcBef>
              <a:spcAft>
                <a:spcPct val="0"/>
              </a:spcAft>
              <a:buClrTx/>
              <a:buSzTx/>
              <a:buFontTx/>
              <a:buNone/>
              <a:tabLst/>
              <a:defRPr/>
            </a:pPr>
            <a:r>
              <a:rPr kumimoji="1" lang="ja-JP" altLang="en-US" sz="1463"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j-cs"/>
              </a:rPr>
              <a:t>並行運転期間中の制約事項について</a:t>
            </a:r>
          </a:p>
        </p:txBody>
      </p:sp>
      <p:sp>
        <p:nvSpPr>
          <p:cNvPr id="28" name="矢印: 右カーブ 27">
            <a:extLst>
              <a:ext uri="{FF2B5EF4-FFF2-40B4-BE49-F238E27FC236}">
                <a16:creationId xmlns:a16="http://schemas.microsoft.com/office/drawing/2014/main" id="{B068309A-4A93-F20A-8524-846F74AFEBE5}"/>
              </a:ext>
            </a:extLst>
          </p:cNvPr>
          <p:cNvSpPr/>
          <p:nvPr/>
        </p:nvSpPr>
        <p:spPr bwMode="auto">
          <a:xfrm>
            <a:off x="3934527" y="3091387"/>
            <a:ext cx="1395154" cy="393897"/>
          </a:xfrm>
          <a:prstGeom prst="curvedRightArrow">
            <a:avLst/>
          </a:prstGeom>
          <a:solidFill>
            <a:srgbClr val="CCEC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srgbClr val="0000FF"/>
              </a:solidFill>
              <a:effectLst/>
              <a:uLnTx/>
              <a:uFillTx/>
              <a:latin typeface="Meiryo UI"/>
              <a:ea typeface="Meiryo UI"/>
            </a:endParaRPr>
          </a:p>
        </p:txBody>
      </p:sp>
      <p:sp>
        <p:nvSpPr>
          <p:cNvPr id="29" name="乗算記号 28">
            <a:extLst>
              <a:ext uri="{FF2B5EF4-FFF2-40B4-BE49-F238E27FC236}">
                <a16:creationId xmlns:a16="http://schemas.microsoft.com/office/drawing/2014/main" id="{E968B6E8-22AE-A58E-39DA-248CC739B1BA}"/>
              </a:ext>
            </a:extLst>
          </p:cNvPr>
          <p:cNvSpPr/>
          <p:nvPr/>
        </p:nvSpPr>
        <p:spPr bwMode="auto">
          <a:xfrm>
            <a:off x="3914683" y="2536596"/>
            <a:ext cx="1582138" cy="1469579"/>
          </a:xfrm>
          <a:prstGeom prst="mathMultiply">
            <a:avLst>
              <a:gd name="adj1" fmla="val 4219"/>
            </a:avLst>
          </a:prstGeom>
          <a:solidFill>
            <a:srgbClr val="FF0000"/>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sp>
        <p:nvSpPr>
          <p:cNvPr id="30" name="乗算記号 29">
            <a:extLst>
              <a:ext uri="{FF2B5EF4-FFF2-40B4-BE49-F238E27FC236}">
                <a16:creationId xmlns:a16="http://schemas.microsoft.com/office/drawing/2014/main" id="{C8035E36-DE11-E54B-D4FE-BC5F411C29AE}"/>
              </a:ext>
            </a:extLst>
          </p:cNvPr>
          <p:cNvSpPr/>
          <p:nvPr/>
        </p:nvSpPr>
        <p:spPr bwMode="auto">
          <a:xfrm>
            <a:off x="7313325" y="2997099"/>
            <a:ext cx="492366" cy="497786"/>
          </a:xfrm>
          <a:prstGeom prst="mathMultiply">
            <a:avLst>
              <a:gd name="adj1" fmla="val 7949"/>
            </a:avLst>
          </a:prstGeom>
          <a:solidFill>
            <a:srgbClr val="FF0000"/>
          </a:solid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sp>
        <p:nvSpPr>
          <p:cNvPr id="31" name="テキスト ボックス 30">
            <a:extLst>
              <a:ext uri="{FF2B5EF4-FFF2-40B4-BE49-F238E27FC236}">
                <a16:creationId xmlns:a16="http://schemas.microsoft.com/office/drawing/2014/main" id="{8FD9589A-B5F6-6DEB-BACB-AEBFFBD56641}"/>
              </a:ext>
            </a:extLst>
          </p:cNvPr>
          <p:cNvSpPr txBox="1"/>
          <p:nvPr/>
        </p:nvSpPr>
        <p:spPr>
          <a:xfrm>
            <a:off x="7714946" y="2702076"/>
            <a:ext cx="866331" cy="226591"/>
          </a:xfrm>
          <a:prstGeom prst="rect">
            <a:avLst/>
          </a:prstGeom>
          <a:noFill/>
        </p:spPr>
        <p:txBody>
          <a:bodyPr wrap="square" lIns="36000" tIns="36000" rIns="36000" bIns="36000" rtlCol="0" anchor="ctr" anchorCtr="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番ポ工事依頼</a:t>
            </a:r>
          </a:p>
        </p:txBody>
      </p:sp>
      <p:sp>
        <p:nvSpPr>
          <p:cNvPr id="32" name="テキスト ボックス 31">
            <a:extLst>
              <a:ext uri="{FF2B5EF4-FFF2-40B4-BE49-F238E27FC236}">
                <a16:creationId xmlns:a16="http://schemas.microsoft.com/office/drawing/2014/main" id="{22320A34-FC05-0E3A-B50B-2C60D63DBEA3}"/>
              </a:ext>
            </a:extLst>
          </p:cNvPr>
          <p:cNvSpPr txBox="1"/>
          <p:nvPr/>
        </p:nvSpPr>
        <p:spPr>
          <a:xfrm>
            <a:off x="7717636" y="3000236"/>
            <a:ext cx="866331" cy="226591"/>
          </a:xfrm>
          <a:prstGeom prst="rect">
            <a:avLst/>
          </a:prstGeom>
          <a:noFill/>
        </p:spPr>
        <p:txBody>
          <a:bodyPr wrap="square" lIns="36000" tIns="36000" rIns="36000" bIns="36000" rtlCol="0" anchor="ctr" anchorCtr="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事業者情報</a:t>
            </a:r>
          </a:p>
        </p:txBody>
      </p:sp>
      <p:sp>
        <p:nvSpPr>
          <p:cNvPr id="33" name="テキスト ボックス 32">
            <a:extLst>
              <a:ext uri="{FF2B5EF4-FFF2-40B4-BE49-F238E27FC236}">
                <a16:creationId xmlns:a16="http://schemas.microsoft.com/office/drawing/2014/main" id="{2BACFEB2-0A58-F63F-BA02-E9B9230BFB5A}"/>
              </a:ext>
            </a:extLst>
          </p:cNvPr>
          <p:cNvSpPr txBox="1"/>
          <p:nvPr/>
        </p:nvSpPr>
        <p:spPr>
          <a:xfrm>
            <a:off x="7717636" y="3311640"/>
            <a:ext cx="866331" cy="226591"/>
          </a:xfrm>
          <a:prstGeom prst="rect">
            <a:avLst/>
          </a:prstGeom>
          <a:noFill/>
        </p:spPr>
        <p:txBody>
          <a:bodyPr wrap="square" lIns="36000" tIns="36000" rIns="36000" bIns="36000" rtlCol="0" anchor="ctr" anchorCtr="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工事結果情報</a:t>
            </a:r>
          </a:p>
        </p:txBody>
      </p:sp>
      <p:sp>
        <p:nvSpPr>
          <p:cNvPr id="34" name="吹き出し: 線 33">
            <a:extLst>
              <a:ext uri="{FF2B5EF4-FFF2-40B4-BE49-F238E27FC236}">
                <a16:creationId xmlns:a16="http://schemas.microsoft.com/office/drawing/2014/main" id="{70667FCD-C2F3-4E2F-38A7-CB5EFAE51630}"/>
              </a:ext>
            </a:extLst>
          </p:cNvPr>
          <p:cNvSpPr/>
          <p:nvPr/>
        </p:nvSpPr>
        <p:spPr bwMode="auto">
          <a:xfrm>
            <a:off x="5734726" y="4018624"/>
            <a:ext cx="1607998" cy="360000"/>
          </a:xfrm>
          <a:prstGeom prst="borderCallout1">
            <a:avLst>
              <a:gd name="adj1" fmla="val -159"/>
              <a:gd name="adj2" fmla="val 95906"/>
              <a:gd name="adj3" fmla="val -196218"/>
              <a:gd name="adj4" fmla="val 115079"/>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00FF"/>
                </a:solidFill>
                <a:effectLst/>
                <a:uLnTx/>
                <a:uFillTx/>
                <a:latin typeface="Meiryo UI"/>
                <a:ea typeface="Meiryo UI"/>
              </a:rPr>
              <a:t>事業者情報が流通されない</a:t>
            </a:r>
          </a:p>
        </p:txBody>
      </p:sp>
      <p:sp>
        <p:nvSpPr>
          <p:cNvPr id="35" name="吹き出し: 線 34">
            <a:extLst>
              <a:ext uri="{FF2B5EF4-FFF2-40B4-BE49-F238E27FC236}">
                <a16:creationId xmlns:a16="http://schemas.microsoft.com/office/drawing/2014/main" id="{FA06D9C9-FF1C-9AF5-A3F9-0FD84141741D}"/>
              </a:ext>
            </a:extLst>
          </p:cNvPr>
          <p:cNvSpPr/>
          <p:nvPr/>
        </p:nvSpPr>
        <p:spPr bwMode="auto">
          <a:xfrm>
            <a:off x="7413837" y="4018624"/>
            <a:ext cx="2551359" cy="540000"/>
          </a:xfrm>
          <a:prstGeom prst="borderCallout1">
            <a:avLst>
              <a:gd name="adj1" fmla="val -1968"/>
              <a:gd name="adj2" fmla="val 46539"/>
              <a:gd name="adj3" fmla="val -76260"/>
              <a:gd name="adj4" fmla="val 31034"/>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649288"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00FF"/>
                </a:solidFill>
                <a:effectLst/>
                <a:uLnTx/>
                <a:uFillTx/>
                <a:latin typeface="Meiryo UI"/>
                <a:ea typeface="Meiryo UI"/>
              </a:rPr>
              <a:t>工事結果情報は流通されるが、事業者情報が流通されないため、</a:t>
            </a:r>
            <a:r>
              <a:rPr kumimoji="0" lang="en-US" altLang="ja-JP" sz="1050" b="0" i="0" u="none" strike="noStrike" kern="0" cap="none" spc="0" normalizeH="0" baseline="0" noProof="0" dirty="0">
                <a:ln>
                  <a:noFill/>
                </a:ln>
                <a:solidFill>
                  <a:srgbClr val="0000FF"/>
                </a:solidFill>
                <a:effectLst/>
                <a:uLnTx/>
                <a:uFillTx/>
                <a:latin typeface="Meiryo UI"/>
                <a:ea typeface="Meiryo UI"/>
              </a:rPr>
              <a:t>1</a:t>
            </a:r>
            <a:r>
              <a:rPr kumimoji="0" lang="ja-JP" altLang="en-US" sz="1050" b="0" i="0" u="none" strike="noStrike" kern="0" cap="none" spc="0" normalizeH="0" baseline="0" noProof="0" dirty="0">
                <a:ln>
                  <a:noFill/>
                </a:ln>
                <a:solidFill>
                  <a:srgbClr val="0000FF"/>
                </a:solidFill>
                <a:effectLst/>
                <a:uLnTx/>
                <a:uFillTx/>
                <a:latin typeface="Meiryo UI"/>
                <a:ea typeface="Meiryo UI"/>
              </a:rPr>
              <a:t>オーダに何件の工事結果情報が紐づくか把握不可</a:t>
            </a:r>
          </a:p>
        </p:txBody>
      </p:sp>
      <p:sp>
        <p:nvSpPr>
          <p:cNvPr id="36" name="コンテンツ プレースホルダー 5">
            <a:extLst>
              <a:ext uri="{FF2B5EF4-FFF2-40B4-BE49-F238E27FC236}">
                <a16:creationId xmlns:a16="http://schemas.microsoft.com/office/drawing/2014/main" id="{D460F57A-1D6B-A006-E14C-DE2612607632}"/>
              </a:ext>
            </a:extLst>
          </p:cNvPr>
          <p:cNvSpPr>
            <a:spLocks noGrp="1"/>
          </p:cNvSpPr>
          <p:nvPr>
            <p:ph sz="quarter" idx="10"/>
          </p:nvPr>
        </p:nvSpPr>
        <p:spPr>
          <a:xfrm>
            <a:off x="190110" y="660140"/>
            <a:ext cx="12456000" cy="914400"/>
          </a:xfrm>
        </p:spPr>
        <p:txBody>
          <a:bodyPr/>
          <a:lstStyle/>
          <a:p>
            <a:r>
              <a:rPr lang="ja-JP" altLang="en-US" u="sng" dirty="0"/>
              <a:t>２．　前提条件（３／６）</a:t>
            </a:r>
          </a:p>
          <a:p>
            <a:pPr lvl="0"/>
            <a:r>
              <a:rPr lang="ja-JP" altLang="en-US" dirty="0"/>
              <a:t>　</a:t>
            </a:r>
            <a:r>
              <a:rPr lang="ja-JP" altLang="en-US" dirty="0">
                <a:solidFill>
                  <a:prstClr val="black"/>
                </a:solidFill>
              </a:rPr>
              <a:t>並行運転期間中の制約事項について以下に示す</a:t>
            </a:r>
            <a:endParaRPr lang="ja-JP" altLang="en-US" dirty="0"/>
          </a:p>
        </p:txBody>
      </p:sp>
    </p:spTree>
    <p:extLst>
      <p:ext uri="{BB962C8B-B14F-4D97-AF65-F5344CB8AC3E}">
        <p14:creationId xmlns:p14="http://schemas.microsoft.com/office/powerpoint/2010/main" val="2781285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E0C7AE8-67F2-DF32-4B76-42A23829258F}"/>
              </a:ext>
            </a:extLst>
          </p:cNvPr>
          <p:cNvSpPr/>
          <p:nvPr/>
        </p:nvSpPr>
        <p:spPr bwMode="auto">
          <a:xfrm>
            <a:off x="504799" y="1514057"/>
            <a:ext cx="11826622" cy="7180066"/>
          </a:xfrm>
          <a:prstGeom prst="rect">
            <a:avLst/>
          </a:prstGeom>
          <a:solidFill>
            <a:schemeClr val="bg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278D88A-6F9F-FEF0-B6BA-DBB9416503EB}"/>
              </a:ext>
            </a:extLst>
          </p:cNvPr>
          <p:cNvSpPr>
            <a:spLocks noGrp="1"/>
          </p:cNvSpPr>
          <p:nvPr>
            <p:ph type="sldNum" sz="quarter" idx="4"/>
          </p:nvPr>
        </p:nvSpPr>
        <p:spPr/>
        <p:txBody>
          <a:bodyPr/>
          <a:lstStyle/>
          <a:p>
            <a:r>
              <a:rPr lang="en-US" altLang="ja-JP"/>
              <a:t>01.1-</a:t>
            </a:r>
            <a:fld id="{4C5E2FD1-144F-442B-9A84-40AAF03513A2}" type="slidenum">
              <a:rPr lang="en-US" altLang="ja-JP" smtClean="0"/>
              <a:pPr/>
              <a:t>8</a:t>
            </a:fld>
            <a:endParaRPr lang="en-US" altLang="ja-JP" dirty="0"/>
          </a:p>
        </p:txBody>
      </p:sp>
      <p:sp>
        <p:nvSpPr>
          <p:cNvPr id="10" name="テキスト ボックス 9">
            <a:extLst>
              <a:ext uri="{FF2B5EF4-FFF2-40B4-BE49-F238E27FC236}">
                <a16:creationId xmlns:a16="http://schemas.microsoft.com/office/drawing/2014/main" id="{E4894A0C-3E5E-EB4B-3928-82776260C56E}"/>
              </a:ext>
            </a:extLst>
          </p:cNvPr>
          <p:cNvSpPr txBox="1"/>
          <p:nvPr/>
        </p:nvSpPr>
        <p:spPr>
          <a:xfrm>
            <a:off x="504799" y="989127"/>
            <a:ext cx="9631071" cy="152414"/>
          </a:xfrm>
          <a:prstGeom prst="rect">
            <a:avLst/>
          </a:prstGeom>
          <a:noFill/>
        </p:spPr>
        <p:txBody>
          <a:bodyPr wrap="square" lIns="0" tIns="0" rIns="0" bIns="0" rtlCol="0">
            <a:spAutoFit/>
          </a:bodyPr>
          <a:lstStyle/>
          <a:p>
            <a:pPr algn="l">
              <a:lnSpc>
                <a:spcPct val="110000"/>
              </a:lnSpc>
            </a:pPr>
            <a:r>
              <a:rPr lang="ja-JP" altLang="en-US" sz="1000" dirty="0">
                <a:solidFill>
                  <a:srgbClr val="000000"/>
                </a:solidFill>
                <a:latin typeface="+mn-lt"/>
                <a:ea typeface="+mn-ea"/>
              </a:rPr>
              <a:t>・以下、</a:t>
            </a:r>
            <a:r>
              <a:rPr kumimoji="1" lang="ja-JP" altLang="en-US" sz="1000" dirty="0">
                <a:latin typeface="+mn-ea"/>
                <a:ea typeface="+mn-ea"/>
              </a:rPr>
              <a:t>双方向番ポシステム要件概要</a:t>
            </a:r>
            <a:r>
              <a:rPr kumimoji="1" lang="en-US" altLang="ja-JP" sz="1000" dirty="0">
                <a:latin typeface="+mn-ea"/>
                <a:ea typeface="+mn-ea"/>
              </a:rPr>
              <a:t>【</a:t>
            </a:r>
            <a:r>
              <a:rPr kumimoji="1" lang="ja-JP" altLang="en-US" sz="1000" dirty="0">
                <a:latin typeface="+mn-ea"/>
                <a:ea typeface="+mn-ea"/>
              </a:rPr>
              <a:t>開通</a:t>
            </a:r>
            <a:r>
              <a:rPr kumimoji="1" lang="en-US" altLang="ja-JP" sz="1000" dirty="0">
                <a:latin typeface="+mn-ea"/>
                <a:ea typeface="+mn-ea"/>
              </a:rPr>
              <a:t>】_20230928.pptx</a:t>
            </a:r>
            <a:r>
              <a:rPr kumimoji="1" lang="ja-JP" altLang="en-US" sz="1000" dirty="0">
                <a:latin typeface="+mn-ea"/>
                <a:ea typeface="+mn-ea"/>
              </a:rPr>
              <a:t>　より抜粋</a:t>
            </a:r>
            <a:endParaRPr lang="en-US" altLang="ja-JP" sz="1000" dirty="0">
              <a:solidFill>
                <a:srgbClr val="000000"/>
              </a:solidFill>
              <a:latin typeface="+mn-ea"/>
              <a:ea typeface="+mn-ea"/>
            </a:endParaRPr>
          </a:p>
        </p:txBody>
      </p:sp>
      <p:pic>
        <p:nvPicPr>
          <p:cNvPr id="4" name="図 3">
            <a:extLst>
              <a:ext uri="{FF2B5EF4-FFF2-40B4-BE49-F238E27FC236}">
                <a16:creationId xmlns:a16="http://schemas.microsoft.com/office/drawing/2014/main" id="{A0DF4110-779D-95EB-2BB1-29FC734E751D}"/>
              </a:ext>
            </a:extLst>
          </p:cNvPr>
          <p:cNvPicPr>
            <a:picLocks noChangeAspect="1"/>
          </p:cNvPicPr>
          <p:nvPr/>
        </p:nvPicPr>
        <p:blipFill>
          <a:blip r:embed="rId2"/>
          <a:stretch>
            <a:fillRect/>
          </a:stretch>
        </p:blipFill>
        <p:spPr>
          <a:xfrm>
            <a:off x="724340" y="2136304"/>
            <a:ext cx="11387539" cy="6101574"/>
          </a:xfrm>
          <a:prstGeom prst="rect">
            <a:avLst/>
          </a:prstGeom>
        </p:spPr>
      </p:pic>
    </p:spTree>
    <p:extLst>
      <p:ext uri="{BB962C8B-B14F-4D97-AF65-F5344CB8AC3E}">
        <p14:creationId xmlns:p14="http://schemas.microsoft.com/office/powerpoint/2010/main" val="33441487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0" y="660140"/>
            <a:ext cx="12456000" cy="914400"/>
          </a:xfrm>
        </p:spPr>
        <p:txBody>
          <a:bodyPr/>
          <a:lstStyle/>
          <a:p>
            <a:r>
              <a:rPr lang="ja-JP" altLang="en-US" u="sng" dirty="0"/>
              <a:t>２．　前提条件（４／６）</a:t>
            </a:r>
          </a:p>
          <a:p>
            <a:pPr lvl="0"/>
            <a:r>
              <a:rPr lang="ja-JP" altLang="en-US" dirty="0"/>
              <a:t>　</a:t>
            </a:r>
            <a:r>
              <a:rPr lang="ja-JP" altLang="en-US" dirty="0">
                <a:solidFill>
                  <a:prstClr val="black"/>
                </a:solidFill>
              </a:rPr>
              <a:t>本施策における対象サービスの一覧を以下に示す</a:t>
            </a:r>
            <a:endParaRPr lang="ja-JP" altLang="en-US" dirty="0"/>
          </a:p>
        </p:txBody>
      </p:sp>
      <p:sp>
        <p:nvSpPr>
          <p:cNvPr id="11" name="テキスト ボックス 10"/>
          <p:cNvSpPr txBox="1"/>
          <p:nvPr/>
        </p:nvSpPr>
        <p:spPr>
          <a:xfrm>
            <a:off x="10289232" y="4842377"/>
            <a:ext cx="1944216" cy="246221"/>
          </a:xfrm>
          <a:prstGeom prst="rect">
            <a:avLst/>
          </a:prstGeom>
          <a:noFill/>
        </p:spPr>
        <p:txBody>
          <a:bodyPr wrap="square" rtlCol="0">
            <a:spAutoFit/>
          </a:bodyPr>
          <a:lstStyle/>
          <a:p>
            <a:pPr algn="l"/>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○：対象　－：対象外</a:t>
            </a:r>
          </a:p>
        </p:txBody>
      </p:sp>
      <p:graphicFrame>
        <p:nvGraphicFramePr>
          <p:cNvPr id="8" name="表 7">
            <a:extLst>
              <a:ext uri="{FF2B5EF4-FFF2-40B4-BE49-F238E27FC236}">
                <a16:creationId xmlns:a16="http://schemas.microsoft.com/office/drawing/2014/main" id="{F403E945-F870-8DCE-AB01-C572CF9032DA}"/>
              </a:ext>
            </a:extLst>
          </p:cNvPr>
          <p:cNvGraphicFramePr>
            <a:graphicFrameLocks noGrp="1"/>
          </p:cNvGraphicFramePr>
          <p:nvPr>
            <p:extLst>
              <p:ext uri="{D42A27DB-BD31-4B8C-83A1-F6EECF244321}">
                <p14:modId xmlns:p14="http://schemas.microsoft.com/office/powerpoint/2010/main" val="2989463224"/>
              </p:ext>
            </p:extLst>
          </p:nvPr>
        </p:nvGraphicFramePr>
        <p:xfrm>
          <a:off x="743347" y="2208312"/>
          <a:ext cx="11314907" cy="2550512"/>
        </p:xfrm>
        <a:graphic>
          <a:graphicData uri="http://schemas.openxmlformats.org/drawingml/2006/table">
            <a:tbl>
              <a:tblPr firstRow="1" bandRow="1">
                <a:tableStyleId>{5C22544A-7EE6-4342-B048-85BDC9FD1C3A}</a:tableStyleId>
              </a:tblPr>
              <a:tblGrid>
                <a:gridCol w="542039">
                  <a:extLst>
                    <a:ext uri="{9D8B030D-6E8A-4147-A177-3AD203B41FA5}">
                      <a16:colId xmlns:a16="http://schemas.microsoft.com/office/drawing/2014/main" val="3289584234"/>
                    </a:ext>
                  </a:extLst>
                </a:gridCol>
                <a:gridCol w="1882091">
                  <a:extLst>
                    <a:ext uri="{9D8B030D-6E8A-4147-A177-3AD203B41FA5}">
                      <a16:colId xmlns:a16="http://schemas.microsoft.com/office/drawing/2014/main" val="20000"/>
                    </a:ext>
                  </a:extLst>
                </a:gridCol>
                <a:gridCol w="1886228">
                  <a:extLst>
                    <a:ext uri="{9D8B030D-6E8A-4147-A177-3AD203B41FA5}">
                      <a16:colId xmlns:a16="http://schemas.microsoft.com/office/drawing/2014/main" val="20001"/>
                    </a:ext>
                  </a:extLst>
                </a:gridCol>
                <a:gridCol w="1171901">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378512">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項番</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分類</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サ－ビス</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ja-JP" altLang="en-US" sz="1000" b="0" i="0" u="none" strike="noStrik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296182934"/>
                  </a:ext>
                </a:extLst>
              </a:tr>
              <a:tr h="156104">
                <a:tc>
                  <a:txBody>
                    <a:bodyPr/>
                    <a:lstStyle/>
                    <a:p>
                      <a:pPr algn="r" fontAlgn="t"/>
                      <a:r>
                        <a:rPr lang="en-US" altLang="ja-JP" sz="1000" b="0" i="0" u="none" strike="noStrike" dirty="0">
                          <a:effectLst/>
                          <a:latin typeface="Meiryo UI" panose="020B0604030504040204" pitchFamily="50" charset="-128"/>
                          <a:ea typeface="Meiryo UI" panose="020B0604030504040204" pitchFamily="50" charset="-128"/>
                        </a:rPr>
                        <a:t>1</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専用線</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光</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eiryo UI" panose="020B0604030504040204" pitchFamily="50" charset="-128"/>
                        </a:rPr>
                        <a:t>ー</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6104">
                <a:tc>
                  <a:txBody>
                    <a:bodyPr/>
                    <a:lstStyle/>
                    <a:p>
                      <a:pPr algn="r" fontAlgn="t"/>
                      <a:r>
                        <a:rPr lang="en-US" altLang="ja-JP" sz="1000" b="0" i="0" u="none" strike="noStrike" dirty="0">
                          <a:effectLst/>
                          <a:latin typeface="Meiryo UI" panose="020B0604030504040204" pitchFamily="50" charset="-128"/>
                          <a:ea typeface="Meiryo UI" panose="020B0604030504040204" pitchFamily="50" charset="-128"/>
                        </a:rPr>
                        <a:t>2</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メタル</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ー</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6104">
                <a:tc>
                  <a:txBody>
                    <a:bodyPr/>
                    <a:lstStyle/>
                    <a:p>
                      <a:pPr algn="r" fontAlgn="t"/>
                      <a:r>
                        <a:rPr lang="en-US" altLang="ja-JP" sz="1000" b="0" i="0" u="none" strike="noStrike" dirty="0">
                          <a:effectLst/>
                          <a:latin typeface="Meiryo UI" panose="020B0604030504040204" pitchFamily="50" charset="-128"/>
                          <a:ea typeface="Meiryo UI" panose="020B0604030504040204" pitchFamily="50" charset="-128"/>
                        </a:rPr>
                        <a:t>3</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アンバンドル</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アンバンドル</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eiryo UI" panose="020B0604030504040204" pitchFamily="50" charset="-128"/>
                        </a:rPr>
                        <a:t>ー</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6104">
                <a:tc>
                  <a:txBody>
                    <a:bodyPr/>
                    <a:lstStyle/>
                    <a:p>
                      <a:pPr algn="r" fontAlgn="t"/>
                      <a:r>
                        <a:rPr lang="en-US" sz="1000" b="0" i="0" u="none" strike="noStrike" dirty="0">
                          <a:effectLst/>
                          <a:latin typeface="Meiryo UI" panose="020B0604030504040204" pitchFamily="50" charset="-128"/>
                          <a:ea typeface="Meiryo UI" panose="020B0604030504040204" pitchFamily="50" charset="-128"/>
                        </a:rPr>
                        <a:t>4</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US" sz="1000" b="0" i="0" u="none" strike="noStrike" dirty="0">
                          <a:effectLst/>
                          <a:latin typeface="Meiryo UI" panose="020B0604030504040204" pitchFamily="50" charset="-128"/>
                          <a:ea typeface="Meiryo UI" panose="020B0604030504040204" pitchFamily="50" charset="-128"/>
                        </a:rPr>
                        <a:t>FTTH</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effectLst/>
                          <a:latin typeface="Meiryo UI" panose="020B0604030504040204" pitchFamily="50" charset="-128"/>
                          <a:ea typeface="Meiryo UI" panose="020B0604030504040204" pitchFamily="50" charset="-128"/>
                        </a:rPr>
                        <a:t>NGN</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altLang="ja-JP" sz="1000" b="0" i="0" u="none" strike="noStrike" dirty="0">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6104">
                <a:tc>
                  <a:txBody>
                    <a:bodyPr/>
                    <a:lstStyle/>
                    <a:p>
                      <a:pPr algn="r" fontAlgn="t"/>
                      <a:r>
                        <a:rPr lang="en-US" sz="1000" b="0" i="0" u="none" strike="noStrike" dirty="0">
                          <a:effectLst/>
                          <a:latin typeface="Meiryo UI" panose="020B0604030504040204" pitchFamily="50" charset="-128"/>
                          <a:ea typeface="Meiryo UI" panose="020B0604030504040204" pitchFamily="50" charset="-128"/>
                        </a:rPr>
                        <a:t>5</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US" sz="1000" b="0" i="0" u="none" strike="noStrike" dirty="0">
                          <a:effectLst/>
                          <a:latin typeface="Meiryo UI" panose="020B0604030504040204" pitchFamily="50" charset="-128"/>
                          <a:ea typeface="Meiryo UI" panose="020B0604030504040204" pitchFamily="50" charset="-128"/>
                        </a:rPr>
                        <a:t>FTTR</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effectLst/>
                          <a:latin typeface="Meiryo UI" panose="020B0604030504040204" pitchFamily="50" charset="-128"/>
                          <a:ea typeface="Meiryo UI" panose="020B0604030504040204" pitchFamily="50" charset="-128"/>
                        </a:rPr>
                        <a:t>NGN</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cs typeface="Meiryo UI" panose="020B0604030504040204" pitchFamily="50"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6104">
                <a:tc>
                  <a:txBody>
                    <a:bodyPr/>
                    <a:lstStyle/>
                    <a:p>
                      <a:pPr algn="r" fontAlgn="t"/>
                      <a:r>
                        <a:rPr lang="en-US" altLang="ja-JP" sz="1000" b="0" i="0" u="none" strike="noStrike" dirty="0">
                          <a:effectLst/>
                          <a:latin typeface="Meiryo UI" panose="020B0604030504040204" pitchFamily="50" charset="-128"/>
                          <a:ea typeface="Meiryo UI" panose="020B0604030504040204" pitchFamily="50" charset="-128"/>
                        </a:rPr>
                        <a:t>6</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ja-JP" altLang="en-US" sz="1000" b="0" i="0" u="none" strike="noStrike" dirty="0">
                          <a:effectLst/>
                          <a:latin typeface="Meiryo UI" panose="020B0604030504040204" pitchFamily="50" charset="-128"/>
                          <a:ea typeface="Meiryo UI" panose="020B0604030504040204" pitchFamily="50" charset="-128"/>
                        </a:rPr>
                        <a:t>マンション（</a:t>
                      </a:r>
                      <a:r>
                        <a:rPr lang="en-US" altLang="ja-JP" sz="1000" b="0" i="0" u="none" strike="noStrike" dirty="0">
                          <a:effectLst/>
                          <a:latin typeface="Meiryo UI" panose="020B0604030504040204" pitchFamily="50" charset="-128"/>
                          <a:ea typeface="Meiryo UI" panose="020B0604030504040204" pitchFamily="50" charset="-128"/>
                        </a:rPr>
                        <a:t>VDSL</a:t>
                      </a:r>
                      <a:r>
                        <a:rPr lang="ja-JP" altLang="en-US" sz="1000" b="0" i="0" u="none" strike="noStrike" dirty="0">
                          <a:effectLst/>
                          <a:latin typeface="Meiryo UI" panose="020B0604030504040204" pitchFamily="50" charset="-128"/>
                          <a:ea typeface="Meiryo UI" panose="020B0604030504040204" pitchFamily="50" charset="-128"/>
                        </a:rPr>
                        <a:t>）</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000" b="0" i="0" u="none" strike="noStrike" dirty="0">
                          <a:effectLst/>
                          <a:latin typeface="Meiryo UI" panose="020B0604030504040204" pitchFamily="50" charset="-128"/>
                          <a:ea typeface="Meiryo UI" panose="020B0604030504040204" pitchFamily="50" charset="-128"/>
                        </a:rPr>
                        <a:t>NGN</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cs typeface="Meiryo UI" panose="020B0604030504040204" pitchFamily="50"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6104">
                <a:tc>
                  <a:txBody>
                    <a:bodyPr/>
                    <a:lstStyle/>
                    <a:p>
                      <a:pPr algn="r" fontAlgn="ctr"/>
                      <a:r>
                        <a:rPr lang="en-US" altLang="zh-TW" sz="1000" b="0" i="0" u="none" strike="noStrike" dirty="0">
                          <a:effectLst/>
                          <a:latin typeface="Meiryo UI" panose="020B0604030504040204" pitchFamily="50" charset="-128"/>
                          <a:ea typeface="Meiryo UI" panose="020B0604030504040204" pitchFamily="50" charset="-128"/>
                        </a:rPr>
                        <a:t>7</a:t>
                      </a:r>
                      <a:endParaRPr lang="zh-TW"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TW" altLang="en-US" sz="1000" b="0" i="0" u="none" strike="noStrike" dirty="0">
                          <a:effectLst/>
                          <a:latin typeface="Meiryo UI" panose="020B0604030504040204" pitchFamily="50" charset="-128"/>
                          <a:ea typeface="Meiryo UI" panose="020B0604030504040204" pitchFamily="50" charset="-128"/>
                        </a:rPr>
                        <a:t>建物内設備構築</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zh-TW" altLang="en-US" sz="1000" b="0" i="0" u="none" strike="noStrike" dirty="0">
                          <a:effectLst/>
                          <a:latin typeface="Meiryo UI" panose="020B0604030504040204" pitchFamily="50" charset="-128"/>
                          <a:ea typeface="Meiryo UI" panose="020B0604030504040204" pitchFamily="50" charset="-128"/>
                        </a:rPr>
                        <a:t>建物内設備構築</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ー</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6104">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8</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手書き電子</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手書き電子</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lt"/>
                          <a:ea typeface="+mn-ea"/>
                          <a:cs typeface="Meiryo UI" panose="020B0604030504040204" pitchFamily="50" charset="-128"/>
                        </a:rPr>
                        <a:t>ー</a:t>
                      </a: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6104">
                <a:tc>
                  <a:txBody>
                    <a:bodyPr/>
                    <a:lstStyle/>
                    <a:p>
                      <a:pPr algn="r" fontAlgn="ctr"/>
                      <a:r>
                        <a:rPr lang="en-US" altLang="ja-JP" sz="1000" b="0" i="0" u="none" strike="noStrike" dirty="0">
                          <a:effectLst/>
                          <a:latin typeface="Meiryo UI" panose="020B0604030504040204" pitchFamily="50" charset="-128"/>
                          <a:ea typeface="Meiryo UI" panose="020B0604030504040204" pitchFamily="50" charset="-128"/>
                        </a:rPr>
                        <a:t>9</a:t>
                      </a:r>
                      <a:endParaRPr lang="ja-JP" altLang="en-US" sz="1000" b="0" i="0" u="none" strike="noStrike" dirty="0">
                        <a:effectLst/>
                        <a:latin typeface="Meiryo UI" panose="020B0604030504040204" pitchFamily="50" charset="-128"/>
                        <a:ea typeface="Meiryo UI"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メタル</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00" b="0" i="0" u="none" strike="noStrike" dirty="0">
                          <a:effectLst/>
                          <a:latin typeface="Meiryo UI" panose="020B0604030504040204" pitchFamily="50" charset="-128"/>
                          <a:ea typeface="Meiryo UI" panose="020B0604030504040204" pitchFamily="50" charset="-128"/>
                        </a:rPr>
                        <a:t>メタル</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cs typeface="Meiryo UI" panose="020B0604030504040204" pitchFamily="50" charset="-128"/>
                        </a:rPr>
                        <a:t>○</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cs typeface="Meiryo UI" panose="020B0604030504040204" pitchFamily="50" charset="-128"/>
                        </a:rPr>
                        <a:t>統合</a:t>
                      </a:r>
                      <a:r>
                        <a:rPr kumimoji="1" lang="en-US" altLang="ja-JP" sz="1000" dirty="0">
                          <a:solidFill>
                            <a:schemeClr val="tx1"/>
                          </a:solidFill>
                          <a:latin typeface="+mn-ea"/>
                          <a:ea typeface="+mn-ea"/>
                          <a:cs typeface="Meiryo UI" panose="020B0604030504040204" pitchFamily="50" charset="-128"/>
                        </a:rPr>
                        <a:t>HHC</a:t>
                      </a:r>
                      <a:r>
                        <a:rPr kumimoji="1" lang="ja-JP" altLang="en-US" sz="1000" dirty="0">
                          <a:solidFill>
                            <a:schemeClr val="tx1"/>
                          </a:solidFill>
                          <a:latin typeface="+mn-ea"/>
                          <a:ea typeface="+mn-ea"/>
                          <a:cs typeface="Meiryo UI" panose="020B0604030504040204" pitchFamily="50" charset="-128"/>
                        </a:rPr>
                        <a:t>から</a:t>
                      </a:r>
                      <a:r>
                        <a:rPr kumimoji="1" lang="en-US" altLang="ja-JP" sz="1000" dirty="0">
                          <a:solidFill>
                            <a:schemeClr val="tx1"/>
                          </a:solidFill>
                          <a:latin typeface="+mn-ea"/>
                          <a:ea typeface="+mn-ea"/>
                          <a:cs typeface="Meiryo UI" panose="020B0604030504040204" pitchFamily="50" charset="-128"/>
                        </a:rPr>
                        <a:t>CUSTOM</a:t>
                      </a:r>
                      <a:r>
                        <a:rPr kumimoji="1" lang="ja-JP" altLang="en-US" sz="1000" dirty="0">
                          <a:solidFill>
                            <a:schemeClr val="tx1"/>
                          </a:solidFill>
                          <a:latin typeface="+mn-ea"/>
                          <a:ea typeface="+mn-ea"/>
                          <a:cs typeface="Meiryo UI" panose="020B0604030504040204" pitchFamily="50" charset="-128"/>
                        </a:rPr>
                        <a:t>ミニコンに依頼する交換機自動工事要求（電話工事＋番ポ工事）について、</a:t>
                      </a:r>
                      <a:endParaRPr kumimoji="1" lang="en-US" altLang="ja-JP" sz="1000" dirty="0">
                        <a:solidFill>
                          <a:schemeClr val="tx1"/>
                        </a:solidFill>
                        <a:latin typeface="+mn-ea"/>
                        <a:ea typeface="+mn-ea"/>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n-ea"/>
                          <a:ea typeface="+mn-ea"/>
                          <a:cs typeface="Meiryo UI" panose="020B0604030504040204" pitchFamily="50" charset="-128"/>
                        </a:rPr>
                        <a:t>本開発でひかりとメタルで汎用的な仕組みとするため、番ポ工事のみ</a:t>
                      </a:r>
                      <a:r>
                        <a:rPr kumimoji="1" lang="en-US" altLang="ja-JP" sz="1000" dirty="0">
                          <a:solidFill>
                            <a:schemeClr val="tx1"/>
                          </a:solidFill>
                          <a:latin typeface="+mn-ea"/>
                          <a:ea typeface="+mn-ea"/>
                          <a:cs typeface="Meiryo UI" panose="020B0604030504040204" pitchFamily="50" charset="-128"/>
                        </a:rPr>
                        <a:t>BB-CASTAR</a:t>
                      </a:r>
                      <a:r>
                        <a:rPr kumimoji="1" lang="ja-JP" altLang="en-US" sz="1000" dirty="0">
                          <a:solidFill>
                            <a:schemeClr val="tx1"/>
                          </a:solidFill>
                          <a:latin typeface="+mn-ea"/>
                          <a:ea typeface="+mn-ea"/>
                          <a:cs typeface="Meiryo UI" panose="020B0604030504040204" pitchFamily="50" charset="-128"/>
                        </a:rPr>
                        <a:t>に依頼するよう変更する</a:t>
                      </a:r>
                      <a:endParaRPr kumimoji="1" lang="en-US" altLang="ja-JP" sz="1000" dirty="0">
                        <a:solidFill>
                          <a:schemeClr val="tx1"/>
                        </a:solidFill>
                        <a:latin typeface="+mn-ea"/>
                        <a:ea typeface="+mn-ea"/>
                        <a:cs typeface="Meiryo UI"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9748477"/>
                  </a:ext>
                </a:extLst>
              </a:tr>
            </a:tbl>
          </a:graphicData>
        </a:graphic>
      </p:graphicFrame>
      <p:sp>
        <p:nvSpPr>
          <p:cNvPr id="3" name="スライド番号プレースホルダー 1">
            <a:extLst>
              <a:ext uri="{FF2B5EF4-FFF2-40B4-BE49-F238E27FC236}">
                <a16:creationId xmlns:a16="http://schemas.microsoft.com/office/drawing/2014/main" id="{8C7DC90E-DD5E-F865-9937-3ADA584BEB44}"/>
              </a:ext>
            </a:extLst>
          </p:cNvPr>
          <p:cNvSpPr>
            <a:spLocks noGrp="1"/>
          </p:cNvSpPr>
          <p:nvPr>
            <p:ph type="sldNum" sz="quarter" idx="4"/>
          </p:nvPr>
        </p:nvSpPr>
        <p:spPr>
          <a:xfrm>
            <a:off x="5262410" y="9301100"/>
            <a:ext cx="2311400" cy="179387"/>
          </a:xfrm>
        </p:spPr>
        <p:txBody>
          <a:bodyPr/>
          <a:lstStyle/>
          <a:p>
            <a:r>
              <a:rPr lang="en-US" altLang="ja-JP" dirty="0"/>
              <a:t>01.1-</a:t>
            </a:r>
            <a:fld id="{4C5E2FD1-144F-442B-9A84-40AAF03513A2}" type="slidenum">
              <a:rPr lang="en-US" altLang="ja-JP" smtClean="0"/>
              <a:pPr/>
              <a:t>9</a:t>
            </a:fld>
            <a:endParaRPr lang="en-US" altLang="ja-JP" dirty="0"/>
          </a:p>
        </p:txBody>
      </p:sp>
    </p:spTree>
    <p:extLst>
      <p:ext uri="{BB962C8B-B14F-4D97-AF65-F5344CB8AC3E}">
        <p14:creationId xmlns:p14="http://schemas.microsoft.com/office/powerpoint/2010/main" val="2203742718"/>
      </p:ext>
    </p:extLst>
  </p:cSld>
  <p:clrMapOvr>
    <a:masterClrMapping/>
  </p:clrMapOvr>
  <p:transition/>
</p:sld>
</file>

<file path=ppt/theme/theme1.xml><?xml version="1.0" encoding="utf-8"?>
<a:theme xmlns:a="http://schemas.openxmlformats.org/drawingml/2006/main" name="0X_フォーマッ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12700" cap="flat" cmpd="sng" algn="ctr">
          <a:solidFill>
            <a:schemeClr val="tx1"/>
          </a:solidFill>
          <a:prstDash val="solid"/>
          <a:round/>
          <a:headEnd type="triangle" w="sm" len="sm"/>
          <a:tailEnd type="none" w="sm" len="sm"/>
        </a:ln>
        <a:effectLst/>
      </a:spPr>
      <a:bodyPr vert="horz" wrap="square" lIns="36000" tIns="36000" rIns="36000" bIns="36000" numCol="1" rtlCol="0" anchor="t" anchorCtr="0" compatLnSpc="1">
        <a:prstTxWarp prst="textNoShape">
          <a:avLst/>
        </a:prstTxWarp>
      </a:bodyPr>
      <a:lstStyle>
        <a:defPPr marL="0" marR="0" indent="0" algn="l" defTabSz="649288" rtl="0" eaLnBrk="1" fontAlgn="base" latinLnBrk="0" hangingPunct="1">
          <a:lnSpc>
            <a:spcPct val="100000"/>
          </a:lnSpc>
          <a:spcBef>
            <a:spcPct val="0"/>
          </a:spcBef>
          <a:spcAft>
            <a:spcPct val="0"/>
          </a:spcAft>
          <a:buClrTx/>
          <a:buSzTx/>
          <a:buFontTx/>
          <a:buNone/>
          <a:tabLst/>
          <a:defRPr kumimoji="1"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a:ln w="22225">
          <a:solidFill>
            <a:schemeClr val="tx1"/>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05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C93399DE3C747ACE01A35C068FB97" ma:contentTypeVersion="0" ma:contentTypeDescription="Create a new document." ma:contentTypeScope="" ma:versionID="6dfc4ca7d004d969f4cd0e4bb307d878">
  <xsd:schema xmlns:xsd="http://www.w3.org/2001/XMLSchema" xmlns:xs="http://www.w3.org/2001/XMLSchema" xmlns:p="http://schemas.microsoft.com/office/2006/metadata/properties" targetNamespace="http://schemas.microsoft.com/office/2006/metadata/properties" ma:root="true" ma:fieldsID="b84c390a07b92f3072bc78982b6f0c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9E7C3B-0818-4578-A45F-681AB429A44F}"/>
</file>

<file path=customXml/itemProps2.xml><?xml version="1.0" encoding="utf-8"?>
<ds:datastoreItem xmlns:ds="http://schemas.openxmlformats.org/officeDocument/2006/customXml" ds:itemID="{28C551C1-0006-42E4-9A64-13473F377E6F}"/>
</file>

<file path=customXml/itemProps3.xml><?xml version="1.0" encoding="utf-8"?>
<ds:datastoreItem xmlns:ds="http://schemas.openxmlformats.org/officeDocument/2006/customXml" ds:itemID="{6F15445F-1F4F-4495-B0C1-385CBBA7DFFC}"/>
</file>

<file path=docProps/app.xml><?xml version="1.0" encoding="utf-8"?>
<Properties xmlns="http://schemas.openxmlformats.org/officeDocument/2006/extended-properties" xmlns:vt="http://schemas.openxmlformats.org/officeDocument/2006/docPropsVTypes">
  <Template>02.1_フレッツ光クロスSTEP2（都度切替）_共通</Template>
  <TotalTime>6257</TotalTime>
  <Words>8537</Words>
  <Application>Microsoft Office PowerPoint</Application>
  <PresentationFormat>A3 297x420 mm</PresentationFormat>
  <Paragraphs>988</Paragraphs>
  <Slides>29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Meiryo UI</vt:lpstr>
      <vt:lpstr>Arial</vt:lpstr>
      <vt:lpstr>Times New Roman</vt:lpstr>
      <vt:lpstr>0X_フォーマット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Fumika Sano（佐野文香）</dc:creator>
  <cp:lastModifiedBy>Hiroki Fukuda（福田浩生）</cp:lastModifiedBy>
  <cp:revision>79</cp:revision>
  <cp:lastPrinted>2017-04-28T06:11:29Z</cp:lastPrinted>
  <dcterms:created xsi:type="dcterms:W3CDTF">2023-02-10T05:56:52Z</dcterms:created>
  <dcterms:modified xsi:type="dcterms:W3CDTF">2024-08-02T06:44:56Z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0x010100DC8C93399DE3C747ACE01A35C068FB97</vt:lpwstr>
  </property>
  <property fmtid="{D5CDD505-2E9C-101B-9397-08002B2CF9AE}" pid="3" name="MediaServiceImageTags">
    <vt:lpwstr/>
  </property>
</Properties>
</file>