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3.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4.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6"/>
  </p:notesMasterIdLst>
  <p:handoutMasterIdLst>
    <p:handoutMasterId r:id="rId27"/>
  </p:handoutMasterIdLst>
  <p:sldIdLst>
    <p:sldId id="715" r:id="rId2"/>
    <p:sldId id="754" r:id="rId3"/>
    <p:sldId id="1266" r:id="rId4"/>
    <p:sldId id="1283" r:id="rId5"/>
    <p:sldId id="1284" r:id="rId6"/>
    <p:sldId id="1000" r:id="rId7"/>
    <p:sldId id="1045" r:id="rId8"/>
    <p:sldId id="1071" r:id="rId9"/>
    <p:sldId id="1064" r:id="rId10"/>
    <p:sldId id="1067" r:id="rId11"/>
    <p:sldId id="1279" r:id="rId12"/>
    <p:sldId id="1069" r:id="rId13"/>
    <p:sldId id="1068" r:id="rId14"/>
    <p:sldId id="1066" r:id="rId15"/>
    <p:sldId id="1285" r:id="rId16"/>
    <p:sldId id="1261" r:id="rId17"/>
    <p:sldId id="1276" r:id="rId18"/>
    <p:sldId id="1281" r:id="rId19"/>
    <p:sldId id="1269" r:id="rId20"/>
    <p:sldId id="1282" r:id="rId21"/>
    <p:sldId id="1272" r:id="rId22"/>
    <p:sldId id="1277" r:id="rId23"/>
    <p:sldId id="1274" r:id="rId24"/>
    <p:sldId id="1275" r:id="rId25"/>
  </p:sldIdLst>
  <p:sldSz cx="12801600" cy="9601200" type="A3"/>
  <p:notesSz cx="9939338" cy="6807200"/>
  <p:defaultTex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p:defaultTextStyle>
  <p:extLst>
    <p:ext uri="{521415D9-36F7-43E2-AB2F-B90AF26B5E84}">
      <p14:sectionLst xmlns:p14="http://schemas.microsoft.com/office/powerpoint/2010/main">
        <p14:section name="既定のセクション" id="{08825443-D7E4-4858-B1D3-955CDD4B1204}">
          <p14:sldIdLst>
            <p14:sldId id="715"/>
            <p14:sldId id="754"/>
            <p14:sldId id="1266"/>
            <p14:sldId id="1283"/>
            <p14:sldId id="1284"/>
            <p14:sldId id="1000"/>
            <p14:sldId id="1045"/>
            <p14:sldId id="1071"/>
            <p14:sldId id="1064"/>
            <p14:sldId id="1067"/>
            <p14:sldId id="1279"/>
            <p14:sldId id="1069"/>
            <p14:sldId id="1068"/>
            <p14:sldId id="1066"/>
            <p14:sldId id="1285"/>
            <p14:sldId id="1261"/>
            <p14:sldId id="1276"/>
            <p14:sldId id="1281"/>
            <p14:sldId id="1269"/>
            <p14:sldId id="1282"/>
            <p14:sldId id="1272"/>
            <p14:sldId id="1277"/>
            <p14:sldId id="1274"/>
            <p14:sldId id="1275"/>
          </p14:sldIdLst>
        </p14:section>
      </p14:sectionLst>
    </p:ext>
    <p:ext uri="{EFAFB233-063F-42B5-8137-9DF3F51BA10A}">
      <p15:sldGuideLst xmlns:p15="http://schemas.microsoft.com/office/powerpoint/2012/main">
        <p15:guide id="1" orient="horz" pos="6047">
          <p15:clr>
            <a:srgbClr val="A4A3A4"/>
          </p15:clr>
        </p15:guide>
        <p15:guide id="2" pos="7389" userDrawn="1">
          <p15:clr>
            <a:srgbClr val="A4A3A4"/>
          </p15:clr>
        </p15:guide>
        <p15:guide id="3" pos="176">
          <p15:clr>
            <a:srgbClr val="A4A3A4"/>
          </p15:clr>
        </p15:guide>
      </p15:sldGuideLst>
    </p:ext>
    <p:ext uri="{2D200454-40CA-4A62-9FC3-DE9A4176ACB9}">
      <p15:notesGuideLst xmlns:p15="http://schemas.microsoft.com/office/powerpoint/2012/main">
        <p15:guide id="1" orient="horz" pos="2143">
          <p15:clr>
            <a:srgbClr val="A4A3A4"/>
          </p15:clr>
        </p15:guide>
        <p15:guide id="2" pos="313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466FF"/>
    <a:srgbClr val="FFF5D0"/>
    <a:srgbClr val="99CCFF"/>
    <a:srgbClr val="FF0000"/>
    <a:srgbClr val="FFCCCC"/>
    <a:srgbClr val="FFCCFF"/>
    <a:srgbClr val="FFF7D6"/>
    <a:srgbClr val="FFFFCC"/>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38" autoAdjust="0"/>
    <p:restoredTop sz="95904" autoAdjust="0"/>
  </p:normalViewPr>
  <p:slideViewPr>
    <p:cSldViewPr snapToObjects="1">
      <p:cViewPr>
        <p:scale>
          <a:sx n="75" d="100"/>
          <a:sy n="75" d="100"/>
        </p:scale>
        <p:origin x="1290" y="12"/>
      </p:cViewPr>
      <p:guideLst>
        <p:guide orient="horz" pos="6047"/>
        <p:guide pos="7389"/>
        <p:guide pos="176"/>
      </p:guideLst>
    </p:cSldViewPr>
  </p:slideViewPr>
  <p:outlineViewPr>
    <p:cViewPr>
      <p:scale>
        <a:sx n="50" d="100"/>
        <a:sy n="50" d="100"/>
      </p:scale>
      <p:origin x="0" y="0"/>
    </p:cViewPr>
  </p:outlineViewPr>
  <p:notesTextViewPr>
    <p:cViewPr>
      <p:scale>
        <a:sx n="125" d="100"/>
        <a:sy n="125" d="100"/>
      </p:scale>
      <p:origin x="0" y="0"/>
    </p:cViewPr>
  </p:notesTextViewPr>
  <p:sorterViewPr>
    <p:cViewPr>
      <p:scale>
        <a:sx n="125" d="100"/>
        <a:sy n="125" d="100"/>
      </p:scale>
      <p:origin x="0" y="0"/>
    </p:cViewPr>
  </p:sorterViewPr>
  <p:notesViewPr>
    <p:cSldViewPr snapToObjects="1">
      <p:cViewPr varScale="1">
        <p:scale>
          <a:sx n="120" d="100"/>
          <a:sy n="120" d="100"/>
        </p:scale>
        <p:origin x="-1392" y="-90"/>
      </p:cViewPr>
      <p:guideLst>
        <p:guide orient="horz" pos="2143"/>
        <p:guide pos="313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2994" name="Rectangle 1026"/>
          <p:cNvSpPr>
            <a:spLocks noGrp="1" noChangeArrowheads="1"/>
          </p:cNvSpPr>
          <p:nvPr>
            <p:ph type="hdr" sz="quarter"/>
          </p:nvPr>
        </p:nvSpPr>
        <p:spPr bwMode="auto">
          <a:xfrm>
            <a:off x="0" y="0"/>
            <a:ext cx="4291013" cy="31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041" tIns="31523" rIns="63041" bIns="31523" numCol="1" anchor="t" anchorCtr="0" compatLnSpc="1">
            <a:prstTxWarp prst="textNoShape">
              <a:avLst/>
            </a:prstTxWarp>
          </a:bodyPr>
          <a:lstStyle>
            <a:lvl1pPr algn="l" defTabSz="630238">
              <a:defRPr sz="800">
                <a:ea typeface="ＭＳ Ｐゴシック" charset="-128"/>
              </a:defRPr>
            </a:lvl1pPr>
          </a:lstStyle>
          <a:p>
            <a:endParaRPr lang="en-US" altLang="ja-JP" dirty="0"/>
          </a:p>
        </p:txBody>
      </p:sp>
      <p:sp>
        <p:nvSpPr>
          <p:cNvPr id="212995" name="Rectangle 1027"/>
          <p:cNvSpPr>
            <a:spLocks noGrp="1" noChangeArrowheads="1"/>
          </p:cNvSpPr>
          <p:nvPr>
            <p:ph type="dt" sz="quarter" idx="1"/>
          </p:nvPr>
        </p:nvSpPr>
        <p:spPr bwMode="auto">
          <a:xfrm>
            <a:off x="5616575" y="0"/>
            <a:ext cx="4343400" cy="31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041" tIns="31523" rIns="63041" bIns="31523" numCol="1" anchor="t" anchorCtr="0" compatLnSpc="1">
            <a:prstTxWarp prst="textNoShape">
              <a:avLst/>
            </a:prstTxWarp>
          </a:bodyPr>
          <a:lstStyle>
            <a:lvl1pPr algn="r" defTabSz="630238">
              <a:defRPr sz="800">
                <a:ea typeface="ＭＳ Ｐゴシック" charset="-128"/>
              </a:defRPr>
            </a:lvl1pPr>
          </a:lstStyle>
          <a:p>
            <a:endParaRPr lang="en-US" altLang="ja-JP" dirty="0"/>
          </a:p>
        </p:txBody>
      </p:sp>
      <p:sp>
        <p:nvSpPr>
          <p:cNvPr id="212996" name="Rectangle 1028"/>
          <p:cNvSpPr>
            <a:spLocks noGrp="1" noChangeArrowheads="1"/>
          </p:cNvSpPr>
          <p:nvPr>
            <p:ph type="ftr" sz="quarter" idx="2"/>
          </p:nvPr>
        </p:nvSpPr>
        <p:spPr bwMode="auto">
          <a:xfrm>
            <a:off x="0" y="6464300"/>
            <a:ext cx="4291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041" tIns="31523" rIns="63041" bIns="31523" numCol="1" anchor="b" anchorCtr="0" compatLnSpc="1">
            <a:prstTxWarp prst="textNoShape">
              <a:avLst/>
            </a:prstTxWarp>
          </a:bodyPr>
          <a:lstStyle>
            <a:lvl1pPr algn="l" defTabSz="630238">
              <a:defRPr sz="800">
                <a:ea typeface="ＭＳ Ｐゴシック" charset="-128"/>
              </a:defRPr>
            </a:lvl1pPr>
          </a:lstStyle>
          <a:p>
            <a:endParaRPr lang="en-US" altLang="ja-JP" dirty="0"/>
          </a:p>
        </p:txBody>
      </p:sp>
      <p:sp>
        <p:nvSpPr>
          <p:cNvPr id="212997" name="Rectangle 1029"/>
          <p:cNvSpPr>
            <a:spLocks noGrp="1" noChangeArrowheads="1"/>
          </p:cNvSpPr>
          <p:nvPr>
            <p:ph type="sldNum" sz="quarter" idx="3"/>
          </p:nvPr>
        </p:nvSpPr>
        <p:spPr bwMode="auto">
          <a:xfrm>
            <a:off x="5616575" y="6464300"/>
            <a:ext cx="434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041" tIns="31523" rIns="63041" bIns="31523" numCol="1" anchor="b" anchorCtr="0" compatLnSpc="1">
            <a:prstTxWarp prst="textNoShape">
              <a:avLst/>
            </a:prstTxWarp>
          </a:bodyPr>
          <a:lstStyle>
            <a:lvl1pPr algn="r" defTabSz="630238">
              <a:defRPr sz="800">
                <a:ea typeface="ＭＳ Ｐゴシック" charset="-128"/>
              </a:defRPr>
            </a:lvl1pPr>
          </a:lstStyle>
          <a:p>
            <a:fld id="{6BBF0C93-703F-4B17-9108-CE7A43BE2130}" type="slidenum">
              <a:rPr lang="en-US" altLang="ja-JP"/>
              <a:pPr/>
              <a:t>‹#›</a:t>
            </a:fld>
            <a:endParaRPr lang="en-US" altLang="ja-JP" dirty="0"/>
          </a:p>
        </p:txBody>
      </p:sp>
    </p:spTree>
    <p:extLst>
      <p:ext uri="{BB962C8B-B14F-4D97-AF65-F5344CB8AC3E}">
        <p14:creationId xmlns:p14="http://schemas.microsoft.com/office/powerpoint/2010/main" val="359978066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298950" cy="325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012" tIns="31506" rIns="63012" bIns="31506" numCol="1" anchor="t" anchorCtr="0" compatLnSpc="1">
            <a:prstTxWarp prst="textNoShape">
              <a:avLst/>
            </a:prstTxWarp>
          </a:bodyPr>
          <a:lstStyle>
            <a:lvl1pPr algn="l" defTabSz="630238">
              <a:defRPr sz="800">
                <a:ea typeface="ＭＳ Ｐゴシック" charset="-128"/>
              </a:defRPr>
            </a:lvl1pPr>
          </a:lstStyle>
          <a:p>
            <a:endParaRPr lang="en-US" altLang="ja-JP" dirty="0"/>
          </a:p>
        </p:txBody>
      </p:sp>
      <p:sp>
        <p:nvSpPr>
          <p:cNvPr id="4099" name="Rectangle 3"/>
          <p:cNvSpPr>
            <a:spLocks noGrp="1" noChangeArrowheads="1"/>
          </p:cNvSpPr>
          <p:nvPr>
            <p:ph type="dt" idx="1"/>
          </p:nvPr>
        </p:nvSpPr>
        <p:spPr bwMode="auto">
          <a:xfrm>
            <a:off x="5600700" y="0"/>
            <a:ext cx="4373563" cy="325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012" tIns="31506" rIns="63012" bIns="31506" numCol="1" anchor="t" anchorCtr="0" compatLnSpc="1">
            <a:prstTxWarp prst="textNoShape">
              <a:avLst/>
            </a:prstTxWarp>
          </a:bodyPr>
          <a:lstStyle>
            <a:lvl1pPr algn="r" defTabSz="630238">
              <a:defRPr sz="800">
                <a:ea typeface="ＭＳ Ｐゴシック" charset="-128"/>
              </a:defRPr>
            </a:lvl1pPr>
          </a:lstStyle>
          <a:p>
            <a:endParaRPr lang="en-US" altLang="ja-JP" dirty="0"/>
          </a:p>
        </p:txBody>
      </p:sp>
      <p:sp>
        <p:nvSpPr>
          <p:cNvPr id="4100" name="Rectangle 4"/>
          <p:cNvSpPr>
            <a:spLocks noGrp="1" noRot="1" noChangeAspect="1" noChangeArrowheads="1" noTextEdit="1"/>
          </p:cNvSpPr>
          <p:nvPr>
            <p:ph type="sldImg" idx="2"/>
          </p:nvPr>
        </p:nvSpPr>
        <p:spPr bwMode="auto">
          <a:xfrm>
            <a:off x="3297238" y="508000"/>
            <a:ext cx="3389312" cy="25415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1304925" y="3228975"/>
            <a:ext cx="7288213" cy="308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012" tIns="31506" rIns="63012" bIns="3150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102" name="Rectangle 6"/>
          <p:cNvSpPr>
            <a:spLocks noGrp="1" noChangeArrowheads="1"/>
          </p:cNvSpPr>
          <p:nvPr>
            <p:ph type="ftr" sz="quarter" idx="4"/>
          </p:nvPr>
        </p:nvSpPr>
        <p:spPr bwMode="auto">
          <a:xfrm>
            <a:off x="0" y="6459538"/>
            <a:ext cx="429895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012" tIns="31506" rIns="63012" bIns="31506" numCol="1" anchor="b" anchorCtr="0" compatLnSpc="1">
            <a:prstTxWarp prst="textNoShape">
              <a:avLst/>
            </a:prstTxWarp>
          </a:bodyPr>
          <a:lstStyle>
            <a:lvl1pPr algn="l" defTabSz="630238">
              <a:defRPr sz="800">
                <a:ea typeface="ＭＳ Ｐゴシック" charset="-128"/>
              </a:defRPr>
            </a:lvl1pPr>
          </a:lstStyle>
          <a:p>
            <a:endParaRPr lang="en-US" altLang="ja-JP" dirty="0"/>
          </a:p>
        </p:txBody>
      </p:sp>
      <p:sp>
        <p:nvSpPr>
          <p:cNvPr id="4103" name="Rectangle 7"/>
          <p:cNvSpPr>
            <a:spLocks noGrp="1" noChangeArrowheads="1"/>
          </p:cNvSpPr>
          <p:nvPr>
            <p:ph type="sldNum" sz="quarter" idx="5"/>
          </p:nvPr>
        </p:nvSpPr>
        <p:spPr bwMode="auto">
          <a:xfrm>
            <a:off x="5600700" y="6459538"/>
            <a:ext cx="4373563"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012" tIns="31506" rIns="63012" bIns="31506" numCol="1" anchor="b" anchorCtr="0" compatLnSpc="1">
            <a:prstTxWarp prst="textNoShape">
              <a:avLst/>
            </a:prstTxWarp>
          </a:bodyPr>
          <a:lstStyle>
            <a:lvl1pPr algn="r" defTabSz="630238">
              <a:defRPr sz="800">
                <a:ea typeface="ＭＳ Ｐゴシック" charset="-128"/>
              </a:defRPr>
            </a:lvl1pPr>
          </a:lstStyle>
          <a:p>
            <a:fld id="{2DB7E34E-AF85-418C-A0F6-8EFAB1A321FC}" type="slidenum">
              <a:rPr lang="en-US" altLang="ja-JP"/>
              <a:pPr/>
              <a:t>‹#›</a:t>
            </a:fld>
            <a:endParaRPr lang="en-US" altLang="ja-JP" dirty="0"/>
          </a:p>
        </p:txBody>
      </p:sp>
    </p:spTree>
    <p:extLst>
      <p:ext uri="{BB962C8B-B14F-4D97-AF65-F5344CB8AC3E}">
        <p14:creationId xmlns:p14="http://schemas.microsoft.com/office/powerpoint/2010/main" val="2816405308"/>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kumimoji="1" sz="1600" kern="1200">
        <a:solidFill>
          <a:schemeClr val="tx1"/>
        </a:solidFill>
        <a:latin typeface="Times New Roman" pitchFamily="18" charset="0"/>
        <a:ea typeface="ＭＳ Ｐ明朝" pitchFamily="18" charset="-128"/>
        <a:cs typeface="+mn-cs"/>
      </a:defRPr>
    </a:lvl1pPr>
    <a:lvl2pPr marL="610956" algn="l" rtl="0" fontAlgn="base">
      <a:spcBef>
        <a:spcPct val="30000"/>
      </a:spcBef>
      <a:spcAft>
        <a:spcPct val="0"/>
      </a:spcAft>
      <a:defRPr kumimoji="1" sz="1600" kern="1200">
        <a:solidFill>
          <a:schemeClr val="tx1"/>
        </a:solidFill>
        <a:latin typeface="Times New Roman" pitchFamily="18" charset="0"/>
        <a:ea typeface="ＭＳ Ｐ明朝" pitchFamily="18" charset="-128"/>
        <a:cs typeface="+mn-cs"/>
      </a:defRPr>
    </a:lvl2pPr>
    <a:lvl3pPr marL="1221913" algn="l" rtl="0" fontAlgn="base">
      <a:spcBef>
        <a:spcPct val="30000"/>
      </a:spcBef>
      <a:spcAft>
        <a:spcPct val="0"/>
      </a:spcAft>
      <a:defRPr kumimoji="1" sz="1600" kern="1200">
        <a:solidFill>
          <a:schemeClr val="tx1"/>
        </a:solidFill>
        <a:latin typeface="Times New Roman" pitchFamily="18" charset="0"/>
        <a:ea typeface="ＭＳ Ｐ明朝" pitchFamily="18" charset="-128"/>
        <a:cs typeface="+mn-cs"/>
      </a:defRPr>
    </a:lvl3pPr>
    <a:lvl4pPr marL="1832869" algn="l" rtl="0" fontAlgn="base">
      <a:spcBef>
        <a:spcPct val="30000"/>
      </a:spcBef>
      <a:spcAft>
        <a:spcPct val="0"/>
      </a:spcAft>
      <a:defRPr kumimoji="1" sz="1600" kern="1200">
        <a:solidFill>
          <a:schemeClr val="tx1"/>
        </a:solidFill>
        <a:latin typeface="Times New Roman" pitchFamily="18" charset="0"/>
        <a:ea typeface="ＭＳ Ｐ明朝" pitchFamily="18" charset="-128"/>
        <a:cs typeface="+mn-cs"/>
      </a:defRPr>
    </a:lvl4pPr>
    <a:lvl5pPr marL="2443825" algn="l" rtl="0" fontAlgn="base">
      <a:spcBef>
        <a:spcPct val="30000"/>
      </a:spcBef>
      <a:spcAft>
        <a:spcPct val="0"/>
      </a:spcAft>
      <a:defRPr kumimoji="1" sz="1600" kern="1200">
        <a:solidFill>
          <a:schemeClr val="tx1"/>
        </a:solidFill>
        <a:latin typeface="Times New Roman" pitchFamily="18" charset="0"/>
        <a:ea typeface="ＭＳ Ｐ明朝" pitchFamily="18" charset="-128"/>
        <a:cs typeface="+mn-cs"/>
      </a:defRPr>
    </a:lvl5pPr>
    <a:lvl6pPr marL="3054782" algn="l" defTabSz="1221913" rtl="0" eaLnBrk="1" latinLnBrk="0" hangingPunct="1">
      <a:defRPr kumimoji="1" sz="1600" kern="1200">
        <a:solidFill>
          <a:schemeClr val="tx1"/>
        </a:solidFill>
        <a:latin typeface="+mn-lt"/>
        <a:ea typeface="+mn-ea"/>
        <a:cs typeface="+mn-cs"/>
      </a:defRPr>
    </a:lvl6pPr>
    <a:lvl7pPr marL="3665738" algn="l" defTabSz="1221913" rtl="0" eaLnBrk="1" latinLnBrk="0" hangingPunct="1">
      <a:defRPr kumimoji="1" sz="1600" kern="1200">
        <a:solidFill>
          <a:schemeClr val="tx1"/>
        </a:solidFill>
        <a:latin typeface="+mn-lt"/>
        <a:ea typeface="+mn-ea"/>
        <a:cs typeface="+mn-cs"/>
      </a:defRPr>
    </a:lvl7pPr>
    <a:lvl8pPr marL="4276695" algn="l" defTabSz="1221913" rtl="0" eaLnBrk="1" latinLnBrk="0" hangingPunct="1">
      <a:defRPr kumimoji="1" sz="1600" kern="1200">
        <a:solidFill>
          <a:schemeClr val="tx1"/>
        </a:solidFill>
        <a:latin typeface="+mn-lt"/>
        <a:ea typeface="+mn-ea"/>
        <a:cs typeface="+mn-cs"/>
      </a:defRPr>
    </a:lvl8pPr>
    <a:lvl9pPr marL="4887651" algn="l" defTabSz="1221913" rtl="0" eaLnBrk="1" latinLnBrk="0" hangingPunct="1">
      <a:defRPr kumimoji="1"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フッター プレースホルダー 3"/>
          <p:cNvSpPr>
            <a:spLocks noGrp="1"/>
          </p:cNvSpPr>
          <p:nvPr>
            <p:ph type="ftr" sz="quarter" idx="4"/>
          </p:nvPr>
        </p:nvSpPr>
        <p:spPr/>
        <p:txBody>
          <a:bodyPr/>
          <a:lstStyle/>
          <a:p>
            <a:endParaRPr lang="en-US" altLang="ja-JP" dirty="0"/>
          </a:p>
        </p:txBody>
      </p:sp>
      <p:sp>
        <p:nvSpPr>
          <p:cNvPr id="5" name="スライド番号プレースホルダー 4"/>
          <p:cNvSpPr>
            <a:spLocks noGrp="1"/>
          </p:cNvSpPr>
          <p:nvPr>
            <p:ph type="sldNum" sz="quarter" idx="5"/>
          </p:nvPr>
        </p:nvSpPr>
        <p:spPr/>
        <p:txBody>
          <a:bodyPr/>
          <a:lstStyle/>
          <a:p>
            <a:fld id="{2DB7E34E-AF85-418C-A0F6-8EFAB1A321FC}" type="slidenum">
              <a:rPr lang="en-US" altLang="ja-JP" smtClean="0"/>
              <a:pPr/>
              <a:t>14</a:t>
            </a:fld>
            <a:endParaRPr lang="en-US" altLang="ja-JP" dirty="0"/>
          </a:p>
        </p:txBody>
      </p:sp>
    </p:spTree>
    <p:extLst>
      <p:ext uri="{BB962C8B-B14F-4D97-AF65-F5344CB8AC3E}">
        <p14:creationId xmlns:p14="http://schemas.microsoft.com/office/powerpoint/2010/main" val="3369904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フッター プレースホルダー 3"/>
          <p:cNvSpPr>
            <a:spLocks noGrp="1"/>
          </p:cNvSpPr>
          <p:nvPr>
            <p:ph type="ftr" sz="quarter" idx="4"/>
          </p:nvPr>
        </p:nvSpPr>
        <p:spPr/>
        <p:txBody>
          <a:bodyPr/>
          <a:lstStyle/>
          <a:p>
            <a:endParaRPr lang="en-US" altLang="ja-JP" dirty="0"/>
          </a:p>
        </p:txBody>
      </p:sp>
      <p:sp>
        <p:nvSpPr>
          <p:cNvPr id="5" name="スライド番号プレースホルダー 4"/>
          <p:cNvSpPr>
            <a:spLocks noGrp="1"/>
          </p:cNvSpPr>
          <p:nvPr>
            <p:ph type="sldNum" sz="quarter" idx="5"/>
          </p:nvPr>
        </p:nvSpPr>
        <p:spPr/>
        <p:txBody>
          <a:bodyPr/>
          <a:lstStyle/>
          <a:p>
            <a:fld id="{2DB7E34E-AF85-418C-A0F6-8EFAB1A321FC}" type="slidenum">
              <a:rPr lang="en-US" altLang="ja-JP" smtClean="0"/>
              <a:pPr/>
              <a:t>15</a:t>
            </a:fld>
            <a:endParaRPr lang="en-US" altLang="ja-JP" dirty="0"/>
          </a:p>
        </p:txBody>
      </p:sp>
    </p:spTree>
    <p:extLst>
      <p:ext uri="{BB962C8B-B14F-4D97-AF65-F5344CB8AC3E}">
        <p14:creationId xmlns:p14="http://schemas.microsoft.com/office/powerpoint/2010/main" val="1884108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コンテンツ プレースホルダー 3"/>
          <p:cNvSpPr>
            <a:spLocks noGrp="1"/>
          </p:cNvSpPr>
          <p:nvPr>
            <p:ph sz="quarter" idx="10"/>
          </p:nvPr>
        </p:nvSpPr>
        <p:spPr>
          <a:xfrm>
            <a:off x="190110" y="660140"/>
            <a:ext cx="12456000" cy="914400"/>
          </a:xfrm>
          <a:prstGeom prst="rect">
            <a:avLst/>
          </a:prstGeom>
          <a:solidFill>
            <a:srgbClr val="CCECFF"/>
          </a:solidFill>
          <a:ln>
            <a:solidFill>
              <a:schemeClr val="tx1"/>
            </a:solidFill>
          </a:ln>
        </p:spPr>
        <p:txBody>
          <a:bodyPr lIns="72000" tIns="72000" rIns="72000" bIns="72000"/>
          <a:lstStyle>
            <a:lvl1pPr marL="0" indent="0">
              <a:buNone/>
              <a:defRPr sz="1050">
                <a:latin typeface="Meiryo UI" panose="020B0604030504040204" pitchFamily="50" charset="-128"/>
                <a:ea typeface="Meiryo UI" panose="020B0604030504040204" pitchFamily="50" charset="-128"/>
                <a:cs typeface="Meiryo UI" panose="020B0604030504040204" pitchFamily="50" charset="-128"/>
              </a:defRPr>
            </a:lvl1pPr>
            <a:lvl2pPr>
              <a:defRPr sz="1050">
                <a:latin typeface="Meiryo UI" panose="020B0604030504040204" pitchFamily="50" charset="-128"/>
                <a:ea typeface="Meiryo UI" panose="020B0604030504040204" pitchFamily="50" charset="-128"/>
                <a:cs typeface="Meiryo UI" panose="020B0604030504040204" pitchFamily="50" charset="-128"/>
              </a:defRPr>
            </a:lvl2pPr>
            <a:lvl3pPr>
              <a:defRPr sz="1050">
                <a:latin typeface="Meiryo UI" panose="020B0604030504040204" pitchFamily="50" charset="-128"/>
                <a:ea typeface="Meiryo UI" panose="020B0604030504040204" pitchFamily="50" charset="-128"/>
                <a:cs typeface="Meiryo UI" panose="020B0604030504040204" pitchFamily="50" charset="-128"/>
              </a:defRPr>
            </a:lvl3pPr>
            <a:lvl4pPr>
              <a:defRPr sz="1050">
                <a:latin typeface="Meiryo UI" panose="020B0604030504040204" pitchFamily="50" charset="-128"/>
                <a:ea typeface="Meiryo UI" panose="020B0604030504040204" pitchFamily="50" charset="-128"/>
                <a:cs typeface="Meiryo UI" panose="020B0604030504040204" pitchFamily="50" charset="-128"/>
              </a:defRPr>
            </a:lvl4pPr>
            <a:lvl5pPr>
              <a:defRPr sz="1050">
                <a:latin typeface="Meiryo UI" panose="020B0604030504040204" pitchFamily="50" charset="-128"/>
                <a:ea typeface="Meiryo UI" panose="020B0604030504040204" pitchFamily="50" charset="-128"/>
                <a:cs typeface="Meiryo UI" panose="020B0604030504040204" pitchFamily="50" charset="-128"/>
              </a:defRPr>
            </a:lvl5pPr>
          </a:lstStyle>
          <a:p>
            <a:pPr lvl="0"/>
            <a:r>
              <a:rPr kumimoji="1" lang="ja-JP" altLang="en-US"/>
              <a:t>マスター テキストの書式設定</a:t>
            </a:r>
          </a:p>
        </p:txBody>
      </p:sp>
      <p:sp>
        <p:nvSpPr>
          <p:cNvPr id="10" name="タイトル 1"/>
          <p:cNvSpPr txBox="1">
            <a:spLocks/>
          </p:cNvSpPr>
          <p:nvPr userDrawn="1"/>
        </p:nvSpPr>
        <p:spPr>
          <a:xfrm>
            <a:off x="190110" y="120080"/>
            <a:ext cx="12456000" cy="360000"/>
          </a:xfrm>
          <a:prstGeom prst="rect">
            <a:avLst/>
          </a:prstGeom>
        </p:spPr>
        <p:txBody>
          <a:bodyPr lIns="0" tIns="0" rIns="0" bIns="0" anchor="b" anchorCtr="0"/>
          <a:lstStyle>
            <a:lvl1pPr algn="l" defTabSz="905828" rtl="0" eaLnBrk="1" fontAlgn="base" hangingPunct="1">
              <a:spcBef>
                <a:spcPct val="0"/>
              </a:spcBef>
              <a:spcAft>
                <a:spcPct val="0"/>
              </a:spcAft>
              <a:defRPr kumimoji="1" sz="16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2pPr>
            <a:lvl3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3pPr>
            <a:lvl4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4pPr>
            <a:lvl5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5pPr>
            <a:lvl6pPr marL="610956"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6pPr>
            <a:lvl7pPr marL="1221913"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7pPr>
            <a:lvl8pPr marL="1832869"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8pPr>
            <a:lvl9pPr marL="2443825"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9pPr>
          </a:lstStyle>
          <a:p>
            <a:r>
              <a:rPr lang="en-US" altLang="ja-JP" sz="1600" kern="0" dirty="0">
                <a:latin typeface="Meiryo UI" panose="020B0604030504040204" pitchFamily="50" charset="-128"/>
                <a:ea typeface="Meiryo UI" panose="020B0604030504040204" pitchFamily="50" charset="-128"/>
                <a:cs typeface="Meiryo UI" panose="020B0604030504040204" pitchFamily="50" charset="-128"/>
              </a:rPr>
              <a:t>01.2_</a:t>
            </a:r>
            <a:r>
              <a:rPr lang="ja-JP" altLang="en-US" sz="1600" kern="0" dirty="0">
                <a:latin typeface="Meiryo UI" panose="020B0604030504040204" pitchFamily="50" charset="-128"/>
                <a:ea typeface="Meiryo UI" panose="020B0604030504040204" pitchFamily="50" charset="-128"/>
                <a:cs typeface="Meiryo UI" panose="020B0604030504040204" pitchFamily="50" charset="-128"/>
              </a:rPr>
              <a:t>双方向番号ポータビリティ対応</a:t>
            </a:r>
            <a:r>
              <a:rPr lang="en-US" altLang="ja-JP" sz="1600" kern="0" dirty="0">
                <a:latin typeface="Meiryo UI" panose="020B0604030504040204" pitchFamily="50" charset="-128"/>
                <a:ea typeface="Meiryo UI" panose="020B0604030504040204" pitchFamily="50" charset="-128"/>
                <a:cs typeface="Meiryo UI" panose="020B0604030504040204" pitchFamily="50" charset="-128"/>
              </a:rPr>
              <a:t>_</a:t>
            </a:r>
            <a:r>
              <a:rPr lang="ja-JP" altLang="en-US" sz="1600" kern="0" dirty="0">
                <a:latin typeface="Meiryo UI" panose="020B0604030504040204" pitchFamily="50" charset="-128"/>
                <a:ea typeface="Meiryo UI" panose="020B0604030504040204" pitchFamily="50" charset="-128"/>
                <a:cs typeface="Meiryo UI" panose="020B0604030504040204" pitchFamily="50" charset="-128"/>
              </a:rPr>
              <a:t>オーダ制御</a:t>
            </a:r>
          </a:p>
        </p:txBody>
      </p:sp>
      <p:sp>
        <p:nvSpPr>
          <p:cNvPr id="7" name="スライド番号プレースホルダー 2"/>
          <p:cNvSpPr>
            <a:spLocks noGrp="1"/>
          </p:cNvSpPr>
          <p:nvPr>
            <p:ph type="sldNum" sz="quarter" idx="4"/>
          </p:nvPr>
        </p:nvSpPr>
        <p:spPr>
          <a:xfrm>
            <a:off x="5262410" y="9301100"/>
            <a:ext cx="2311400" cy="179387"/>
          </a:xfrm>
          <a:prstGeom prst="rect">
            <a:avLst/>
          </a:prstGeom>
        </p:spPr>
        <p:txBody>
          <a:bodyPr/>
          <a:lstStyle>
            <a:lvl1pPr>
              <a:defRPr>
                <a:latin typeface="+mj-lt"/>
              </a:defRPr>
            </a:lvl1pPr>
          </a:lstStyle>
          <a:p>
            <a:r>
              <a:rPr lang="en-US" altLang="ja-JP" dirty="0"/>
              <a:t>01.2-</a:t>
            </a:r>
            <a:fld id="{4C5E2FD1-144F-442B-9A84-40AAF03513A2}" type="slidenum">
              <a:rPr lang="en-US" altLang="ja-JP" smtClean="0"/>
              <a:pPr/>
              <a:t>‹#›</a:t>
            </a:fld>
            <a:endParaRPr lang="en-US" altLang="ja-JP" dirty="0"/>
          </a:p>
        </p:txBody>
      </p:sp>
    </p:spTree>
    <p:extLst>
      <p:ext uri="{BB962C8B-B14F-4D97-AF65-F5344CB8AC3E}">
        <p14:creationId xmlns:p14="http://schemas.microsoft.com/office/powerpoint/2010/main" val="4040012381"/>
      </p:ext>
    </p:extLst>
  </p:cSld>
  <p:clrMapOvr>
    <a:masterClrMapping/>
  </p:clrMapOvr>
  <p:transition/>
  <p:extLst>
    <p:ext uri="{DCECCB84-F9BA-43D5-87BE-67443E8EF086}">
      <p15:sldGuideLst xmlns:p15="http://schemas.microsoft.com/office/powerpoint/2012/main">
        <p15:guide id="1" orient="horz" pos="3024" userDrawn="1">
          <p15:clr>
            <a:srgbClr val="FBAE40"/>
          </p15:clr>
        </p15:guide>
        <p15:guide id="2" pos="4032"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859599" name="Rectangle 15"/>
          <p:cNvSpPr>
            <a:spLocks noChangeArrowheads="1"/>
          </p:cNvSpPr>
          <p:nvPr/>
        </p:nvSpPr>
        <p:spPr bwMode="auto">
          <a:xfrm flipV="1">
            <a:off x="0" y="9176703"/>
            <a:ext cx="12801600" cy="60007"/>
          </a:xfrm>
          <a:prstGeom prst="rect">
            <a:avLst/>
          </a:prstGeom>
          <a:gradFill rotWithShape="1">
            <a:gsLst>
              <a:gs pos="0">
                <a:srgbClr val="0033CC"/>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122191" tIns="61096" rIns="122191" bIns="61096"/>
          <a:lstStyle/>
          <a:p>
            <a:endParaRPr lang="ja-JP" altLang="en-US" dirty="0"/>
          </a:p>
        </p:txBody>
      </p:sp>
      <p:sp>
        <p:nvSpPr>
          <p:cNvPr id="1859600" name="Rectangle 16"/>
          <p:cNvSpPr>
            <a:spLocks noChangeArrowheads="1"/>
          </p:cNvSpPr>
          <p:nvPr/>
        </p:nvSpPr>
        <p:spPr bwMode="auto">
          <a:xfrm flipV="1">
            <a:off x="0" y="516124"/>
            <a:ext cx="12801600" cy="60007"/>
          </a:xfrm>
          <a:prstGeom prst="rect">
            <a:avLst/>
          </a:prstGeom>
          <a:gradFill rotWithShape="1">
            <a:gsLst>
              <a:gs pos="0">
                <a:srgbClr val="0033CC"/>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122191" tIns="61096" rIns="122191" bIns="61096"/>
          <a:lstStyle/>
          <a:p>
            <a:endParaRPr lang="ja-JP" altLang="en-US" dirty="0"/>
          </a:p>
        </p:txBody>
      </p:sp>
      <p:sp>
        <p:nvSpPr>
          <p:cNvPr id="5" name="スライド番号プレースホルダー 2"/>
          <p:cNvSpPr>
            <a:spLocks noGrp="1"/>
          </p:cNvSpPr>
          <p:nvPr>
            <p:ph type="sldNum" sz="quarter" idx="4"/>
          </p:nvPr>
        </p:nvSpPr>
        <p:spPr>
          <a:xfrm>
            <a:off x="5262410" y="9301100"/>
            <a:ext cx="2311400" cy="179387"/>
          </a:xfrm>
          <a:prstGeom prst="rect">
            <a:avLst/>
          </a:prstGeom>
        </p:spPr>
        <p:txBody>
          <a:bodyPr/>
          <a:lstStyle>
            <a:lvl1pPr>
              <a:defRPr>
                <a:latin typeface="+mj-lt"/>
              </a:defRPr>
            </a:lvl1pPr>
          </a:lstStyle>
          <a:p>
            <a:r>
              <a:rPr lang="en-US" altLang="ja-JP" dirty="0"/>
              <a:t>01.2-</a:t>
            </a:r>
            <a:fld id="{4C5E2FD1-144F-442B-9A84-40AAF03513A2}"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sldLayoutIdLst>
    <p:sldLayoutId id="2147483651" r:id="rId1"/>
  </p:sldLayoutIdLst>
  <p:transition/>
  <p:hf hdr="0" ftr="0" dt="0"/>
  <p:txStyles>
    <p:titleStyle>
      <a:lvl1pPr algn="ctr" defTabSz="905828" rtl="0" eaLnBrk="1" fontAlgn="base" hangingPunct="1">
        <a:spcBef>
          <a:spcPct val="0"/>
        </a:spcBef>
        <a:spcAft>
          <a:spcPct val="0"/>
        </a:spcAft>
        <a:defRPr kumimoji="1" sz="4100">
          <a:solidFill>
            <a:schemeClr val="tx2"/>
          </a:solidFill>
          <a:latin typeface="+mj-lt"/>
          <a:ea typeface="+mj-ea"/>
          <a:cs typeface="+mj-cs"/>
        </a:defRPr>
      </a:lvl1pPr>
      <a:lvl2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2pPr>
      <a:lvl3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3pPr>
      <a:lvl4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4pPr>
      <a:lvl5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5pPr>
      <a:lvl6pPr marL="610956"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6pPr>
      <a:lvl7pPr marL="1221913"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7pPr>
      <a:lvl8pPr marL="1832869"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8pPr>
      <a:lvl9pPr marL="2443825"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9pPr>
    </p:titleStyle>
    <p:bodyStyle>
      <a:lvl1pPr marL="337299" indent="-337299" algn="l" defTabSz="905828" rtl="0" eaLnBrk="1" fontAlgn="base" hangingPunct="1">
        <a:spcBef>
          <a:spcPct val="20000"/>
        </a:spcBef>
        <a:spcAft>
          <a:spcPct val="0"/>
        </a:spcAft>
        <a:buChar char="•"/>
        <a:defRPr kumimoji="1" sz="3100">
          <a:solidFill>
            <a:schemeClr val="tx1"/>
          </a:solidFill>
          <a:latin typeface="+mn-lt"/>
          <a:ea typeface="+mn-ea"/>
          <a:cs typeface="+mn-cs"/>
        </a:defRPr>
      </a:lvl1pPr>
      <a:lvl2pPr marL="738239" indent="-282144" algn="l" defTabSz="905828" rtl="0" eaLnBrk="1" fontAlgn="base" hangingPunct="1">
        <a:spcBef>
          <a:spcPct val="20000"/>
        </a:spcBef>
        <a:spcAft>
          <a:spcPct val="0"/>
        </a:spcAft>
        <a:buChar char="–"/>
        <a:defRPr kumimoji="1" sz="2800">
          <a:solidFill>
            <a:schemeClr val="tx1"/>
          </a:solidFill>
          <a:latin typeface="+mn-lt"/>
          <a:ea typeface="+mn-ea"/>
        </a:defRPr>
      </a:lvl2pPr>
      <a:lvl3pPr marL="1134937" indent="-229109" algn="l" defTabSz="905828" rtl="0" eaLnBrk="1" fontAlgn="base" hangingPunct="1">
        <a:spcBef>
          <a:spcPct val="20000"/>
        </a:spcBef>
        <a:spcAft>
          <a:spcPct val="0"/>
        </a:spcAft>
        <a:buChar char="•"/>
        <a:defRPr kumimoji="1">
          <a:solidFill>
            <a:schemeClr val="tx1"/>
          </a:solidFill>
          <a:latin typeface="+mn-lt"/>
          <a:ea typeface="+mn-ea"/>
        </a:defRPr>
      </a:lvl3pPr>
      <a:lvl4pPr marL="1588911" indent="-226988" algn="l" defTabSz="905828" rtl="0" eaLnBrk="1" fontAlgn="base" hangingPunct="1">
        <a:spcBef>
          <a:spcPct val="20000"/>
        </a:spcBef>
        <a:spcAft>
          <a:spcPct val="0"/>
        </a:spcAft>
        <a:buChar char="–"/>
        <a:defRPr kumimoji="1" sz="2000">
          <a:solidFill>
            <a:schemeClr val="tx1"/>
          </a:solidFill>
          <a:latin typeface="+mn-lt"/>
          <a:ea typeface="+mn-ea"/>
        </a:defRPr>
      </a:lvl4pPr>
      <a:lvl5pPr marL="2040764" indent="-224866" algn="l" defTabSz="905828" rtl="0" eaLnBrk="1" fontAlgn="base" hangingPunct="1">
        <a:spcBef>
          <a:spcPct val="20000"/>
        </a:spcBef>
        <a:spcAft>
          <a:spcPct val="0"/>
        </a:spcAft>
        <a:buChar char="»"/>
        <a:defRPr kumimoji="1" sz="2000">
          <a:solidFill>
            <a:schemeClr val="tx1"/>
          </a:solidFill>
          <a:latin typeface="+mn-lt"/>
          <a:ea typeface="+mn-ea"/>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1221913" rtl="0" eaLnBrk="1" latinLnBrk="0" hangingPunct="1">
        <a:defRPr kumimoji="1" sz="2400" kern="1200">
          <a:solidFill>
            <a:schemeClr val="tx1"/>
          </a:solidFill>
          <a:latin typeface="+mn-lt"/>
          <a:ea typeface="+mn-ea"/>
          <a:cs typeface="+mn-cs"/>
        </a:defRPr>
      </a:lvl1pPr>
      <a:lvl2pPr marL="610956" algn="l" defTabSz="1221913" rtl="0" eaLnBrk="1" latinLnBrk="0" hangingPunct="1">
        <a:defRPr kumimoji="1" sz="2400" kern="1200">
          <a:solidFill>
            <a:schemeClr val="tx1"/>
          </a:solidFill>
          <a:latin typeface="+mn-lt"/>
          <a:ea typeface="+mn-ea"/>
          <a:cs typeface="+mn-cs"/>
        </a:defRPr>
      </a:lvl2pPr>
      <a:lvl3pPr marL="1221913" algn="l" defTabSz="1221913" rtl="0" eaLnBrk="1" latinLnBrk="0" hangingPunct="1">
        <a:defRPr kumimoji="1" sz="2400" kern="1200">
          <a:solidFill>
            <a:schemeClr val="tx1"/>
          </a:solidFill>
          <a:latin typeface="+mn-lt"/>
          <a:ea typeface="+mn-ea"/>
          <a:cs typeface="+mn-cs"/>
        </a:defRPr>
      </a:lvl3pPr>
      <a:lvl4pPr marL="1832869" algn="l" defTabSz="1221913" rtl="0" eaLnBrk="1" latinLnBrk="0" hangingPunct="1">
        <a:defRPr kumimoji="1" sz="2400" kern="1200">
          <a:solidFill>
            <a:schemeClr val="tx1"/>
          </a:solidFill>
          <a:latin typeface="+mn-lt"/>
          <a:ea typeface="+mn-ea"/>
          <a:cs typeface="+mn-cs"/>
        </a:defRPr>
      </a:lvl4pPr>
      <a:lvl5pPr marL="2443825" algn="l" defTabSz="1221913" rtl="0" eaLnBrk="1" latinLnBrk="0" hangingPunct="1">
        <a:defRPr kumimoji="1" sz="2400" kern="1200">
          <a:solidFill>
            <a:schemeClr val="tx1"/>
          </a:solidFill>
          <a:latin typeface="+mn-lt"/>
          <a:ea typeface="+mn-ea"/>
          <a:cs typeface="+mn-cs"/>
        </a:defRPr>
      </a:lvl5pPr>
      <a:lvl6pPr marL="3054782" algn="l" defTabSz="1221913" rtl="0" eaLnBrk="1" latinLnBrk="0" hangingPunct="1">
        <a:defRPr kumimoji="1" sz="2400" kern="1200">
          <a:solidFill>
            <a:schemeClr val="tx1"/>
          </a:solidFill>
          <a:latin typeface="+mn-lt"/>
          <a:ea typeface="+mn-ea"/>
          <a:cs typeface="+mn-cs"/>
        </a:defRPr>
      </a:lvl6pPr>
      <a:lvl7pPr marL="3665738" algn="l" defTabSz="1221913" rtl="0" eaLnBrk="1" latinLnBrk="0" hangingPunct="1">
        <a:defRPr kumimoji="1" sz="2400" kern="1200">
          <a:solidFill>
            <a:schemeClr val="tx1"/>
          </a:solidFill>
          <a:latin typeface="+mn-lt"/>
          <a:ea typeface="+mn-ea"/>
          <a:cs typeface="+mn-cs"/>
        </a:defRPr>
      </a:lvl7pPr>
      <a:lvl8pPr marL="4276695" algn="l" defTabSz="1221913" rtl="0" eaLnBrk="1" latinLnBrk="0" hangingPunct="1">
        <a:defRPr kumimoji="1" sz="2400" kern="1200">
          <a:solidFill>
            <a:schemeClr val="tx1"/>
          </a:solidFill>
          <a:latin typeface="+mn-lt"/>
          <a:ea typeface="+mn-ea"/>
          <a:cs typeface="+mn-cs"/>
        </a:defRPr>
      </a:lvl8pPr>
      <a:lvl9pPr marL="4887651" algn="l" defTabSz="1221913"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24" userDrawn="1">
          <p15:clr>
            <a:srgbClr val="F26B43"/>
          </p15:clr>
        </p15:guide>
        <p15:guide id="2" pos="40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2"/>
          <p:cNvSpPr txBox="1">
            <a:spLocks noChangeArrowheads="1"/>
          </p:cNvSpPr>
          <p:nvPr/>
        </p:nvSpPr>
        <p:spPr>
          <a:xfrm>
            <a:off x="2080321" y="3360440"/>
            <a:ext cx="8640960" cy="1695450"/>
          </a:xfrm>
          <a:prstGeom prst="rect">
            <a:avLst/>
          </a:prstGeom>
          <a:solidFill>
            <a:schemeClr val="bg1"/>
          </a:solidFill>
          <a:ln>
            <a:solidFill>
              <a:schemeClr val="tx1"/>
            </a:solidFill>
            <a:miter lim="800000"/>
            <a:headEnd/>
            <a:tailEnd/>
          </a:ln>
          <a:effectLst>
            <a:outerShdw blurRad="50800" dist="38100" dir="2700000" algn="tl" rotWithShape="0">
              <a:prstClr val="black">
                <a:alpha val="40000"/>
              </a:prstClr>
            </a:outerShdw>
          </a:effectLst>
        </p:spPr>
        <p:txBody>
          <a:bodyPr anchor="ctr"/>
          <a:lstStyle>
            <a:lvl1pPr algn="ctr" defTabSz="905828" rtl="0" eaLnBrk="1" fontAlgn="base" hangingPunct="1">
              <a:spcBef>
                <a:spcPct val="0"/>
              </a:spcBef>
              <a:spcAft>
                <a:spcPct val="0"/>
              </a:spcAft>
              <a:defRPr kumimoji="1" sz="4100">
                <a:solidFill>
                  <a:schemeClr val="tx2"/>
                </a:solidFill>
                <a:latin typeface="+mj-lt"/>
                <a:ea typeface="+mj-ea"/>
                <a:cs typeface="+mj-cs"/>
              </a:defRPr>
            </a:lvl1pPr>
            <a:lvl2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2pPr>
            <a:lvl3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3pPr>
            <a:lvl4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4pPr>
            <a:lvl5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5pPr>
            <a:lvl6pPr marL="610956"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6pPr>
            <a:lvl7pPr marL="1221913"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7pPr>
            <a:lvl8pPr marL="1832869"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8pPr>
            <a:lvl9pPr marL="2443825"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9pPr>
          </a:lstStyle>
          <a:p>
            <a:pPr defTabSz="914400"/>
            <a:r>
              <a:rPr lang="ja-JP" altLang="en-US"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３．全体概要</a:t>
            </a:r>
          </a:p>
        </p:txBody>
      </p:sp>
      <p:sp>
        <p:nvSpPr>
          <p:cNvPr id="3" name="スライド番号プレースホルダー 2">
            <a:extLst>
              <a:ext uri="{FF2B5EF4-FFF2-40B4-BE49-F238E27FC236}">
                <a16:creationId xmlns:a16="http://schemas.microsoft.com/office/drawing/2014/main" id="{32EE0D40-1906-0BEE-9A53-FEE599BF5CFC}"/>
              </a:ext>
            </a:extLst>
          </p:cNvPr>
          <p:cNvSpPr>
            <a:spLocks noGrp="1"/>
          </p:cNvSpPr>
          <p:nvPr>
            <p:ph type="sldNum" sz="quarter" idx="4"/>
          </p:nvPr>
        </p:nvSpPr>
        <p:spPr/>
        <p:txBody>
          <a:bodyPr/>
          <a:lstStyle/>
          <a:p>
            <a:r>
              <a:rPr lang="en-US" altLang="ja-JP"/>
              <a:t>01.2-</a:t>
            </a:r>
            <a:fld id="{4C5E2FD1-144F-442B-9A84-40AAF03513A2}" type="slidenum">
              <a:rPr lang="en-US" altLang="ja-JP" smtClean="0"/>
              <a:pPr/>
              <a:t>1</a:t>
            </a:fld>
            <a:endParaRPr lang="en-US" altLang="ja-JP" dirty="0"/>
          </a:p>
        </p:txBody>
      </p:sp>
    </p:spTree>
    <p:extLst>
      <p:ext uri="{BB962C8B-B14F-4D97-AF65-F5344CB8AC3E}">
        <p14:creationId xmlns:p14="http://schemas.microsoft.com/office/powerpoint/2010/main" val="283922328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127636685"/>
              </p:ext>
            </p:extLst>
          </p:nvPr>
        </p:nvGraphicFramePr>
        <p:xfrm>
          <a:off x="330156" y="2222575"/>
          <a:ext cx="12224653" cy="6768752"/>
        </p:xfrm>
        <a:graphic>
          <a:graphicData uri="http://schemas.openxmlformats.org/drawingml/2006/table">
            <a:tbl>
              <a:tblPr/>
              <a:tblGrid>
                <a:gridCol w="12224653">
                  <a:extLst>
                    <a:ext uri="{9D8B030D-6E8A-4147-A177-3AD203B41FA5}">
                      <a16:colId xmlns:a16="http://schemas.microsoft.com/office/drawing/2014/main" val="20000"/>
                    </a:ext>
                  </a:extLst>
                </a:gridCol>
              </a:tblGrid>
              <a:tr h="343304">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ctr" defTabSz="990600" rtl="0" eaLnBrk="1" fontAlgn="base" latinLnBrk="0" hangingPunct="1">
                        <a:lnSpc>
                          <a:spcPct val="110000"/>
                        </a:lnSpc>
                        <a:spcBef>
                          <a:spcPct val="0"/>
                        </a:spcBef>
                        <a:spcAft>
                          <a:spcPct val="0"/>
                        </a:spcAft>
                        <a:buClrTx/>
                        <a:buSzTx/>
                        <a:buFontTx/>
                        <a:buNone/>
                        <a:tabLst/>
                        <a:defRPr/>
                      </a:pPr>
                      <a:r>
                        <a:rPr lang="ja-JP" altLang="en-US" sz="1050" dirty="0">
                          <a:solidFill>
                            <a:prstClr val="black"/>
                          </a:solidFill>
                          <a:latin typeface="Meiryo UI"/>
                          <a:ea typeface="Meiryo UI"/>
                        </a:rPr>
                        <a:t>番ポ工事結果情報（２／４）</a:t>
                      </a: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10000"/>
                  </a:ext>
                </a:extLst>
              </a:tr>
              <a:tr h="6425448">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l" defTabSz="990600" rtl="0" eaLnBrk="1" fontAlgn="base" latinLnBrk="0" hangingPunct="1">
                        <a:lnSpc>
                          <a:spcPct val="110000"/>
                        </a:lnSpc>
                        <a:spcBef>
                          <a:spcPct val="0"/>
                        </a:spcBef>
                        <a:spcAft>
                          <a:spcPct val="0"/>
                        </a:spcAft>
                        <a:buClrTx/>
                        <a:buSzTx/>
                        <a:buFontTx/>
                        <a:buNone/>
                        <a:tabLst/>
                      </a:pPr>
                      <a:endParaRPr kumimoji="1" lang="ja-JP"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4" name="図 3"/>
          <p:cNvPicPr>
            <a:picLocks noChangeAspect="1"/>
          </p:cNvPicPr>
          <p:nvPr/>
        </p:nvPicPr>
        <p:blipFill>
          <a:blip r:embed="rId2"/>
          <a:stretch>
            <a:fillRect/>
          </a:stretch>
        </p:blipFill>
        <p:spPr>
          <a:xfrm>
            <a:off x="591499" y="3206904"/>
            <a:ext cx="7401197" cy="5034872"/>
          </a:xfrm>
          <a:prstGeom prst="rect">
            <a:avLst/>
          </a:prstGeom>
          <a:ln>
            <a:solidFill>
              <a:schemeClr val="tx1"/>
            </a:solidFill>
          </a:ln>
        </p:spPr>
      </p:pic>
      <p:sp>
        <p:nvSpPr>
          <p:cNvPr id="13" name="コンテンツ プレースホルダー 5"/>
          <p:cNvSpPr txBox="1">
            <a:spLocks/>
          </p:cNvSpPr>
          <p:nvPr/>
        </p:nvSpPr>
        <p:spPr>
          <a:xfrm>
            <a:off x="190110" y="648108"/>
            <a:ext cx="12456000" cy="1238400"/>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５</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】【C】</a:t>
            </a:r>
            <a:r>
              <a:rPr lang="ja-JP" altLang="en-US" dirty="0">
                <a:latin typeface="+mn-ea"/>
                <a:ea typeface="+mn-ea"/>
              </a:rPr>
              <a:t>番ポ工事結果情報画面を新規に作成し、</a:t>
            </a:r>
            <a:r>
              <a:rPr lang="en-US" altLang="ja-JP" dirty="0">
                <a:latin typeface="+mn-ea"/>
                <a:ea typeface="+mn-ea"/>
              </a:rPr>
              <a:t>BB-CASTAR</a:t>
            </a:r>
            <a:r>
              <a:rPr lang="ja-JP" altLang="en-US" dirty="0">
                <a:latin typeface="+mn-ea"/>
                <a:ea typeface="+mn-ea"/>
              </a:rPr>
              <a:t>から受信した着信試験用の電話番号、番号取得事業者の連絡先情報等、事業者単位の番ポ工事結果の全件表示を可能とする（最大</a:t>
            </a:r>
            <a:r>
              <a:rPr lang="en-US" altLang="ja-JP" dirty="0">
                <a:latin typeface="+mn-ea"/>
                <a:ea typeface="+mn-ea"/>
              </a:rPr>
              <a:t>300</a:t>
            </a:r>
            <a:r>
              <a:rPr lang="ja-JP" altLang="en-US" dirty="0">
                <a:latin typeface="+mn-ea"/>
                <a:ea typeface="+mn-ea"/>
              </a:rPr>
              <a:t>電番）</a:t>
            </a:r>
          </a:p>
          <a:p>
            <a:r>
              <a:rPr lang="ja-JP" altLang="en-US" dirty="0">
                <a:latin typeface="+mn-ea"/>
                <a:ea typeface="+mn-ea"/>
              </a:rPr>
              <a:t>　　・</a:t>
            </a:r>
            <a:r>
              <a:rPr lang="en-US" altLang="ja-JP" dirty="0">
                <a:latin typeface="+mn-ea"/>
                <a:ea typeface="+mn-ea"/>
              </a:rPr>
              <a:t>BB-CASTAR</a:t>
            </a:r>
            <a:r>
              <a:rPr lang="ja-JP" altLang="en-US" dirty="0">
                <a:latin typeface="+mn-ea"/>
                <a:ea typeface="+mn-ea"/>
              </a:rPr>
              <a:t>から流通する工事結果情報流通（番ポ工事）（事業者情報）および工事結果情報流通（番ポ工事）（工事結果情報）の流通内容を表示可能とする</a:t>
            </a:r>
            <a:endParaRPr lang="en-US" altLang="ja-JP" dirty="0">
              <a:latin typeface="+mn-ea"/>
              <a:ea typeface="+mn-ea"/>
            </a:endParaRPr>
          </a:p>
          <a:p>
            <a:r>
              <a:rPr lang="ja-JP" altLang="en-US" dirty="0">
                <a:latin typeface="+mn-ea"/>
                <a:ea typeface="+mn-ea"/>
              </a:rPr>
              <a:t>　　　新規に作成する番ポ工事結果情報画面のイメージを以下に示す</a:t>
            </a: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10</a:t>
            </a:fld>
            <a:endParaRPr lang="en-US" altLang="ja-JP" dirty="0"/>
          </a:p>
        </p:txBody>
      </p:sp>
      <p:graphicFrame>
        <p:nvGraphicFramePr>
          <p:cNvPr id="15" name="表 14">
            <a:extLst>
              <a:ext uri="{FF2B5EF4-FFF2-40B4-BE49-F238E27FC236}">
                <a16:creationId xmlns:a16="http://schemas.microsoft.com/office/drawing/2014/main" id="{57C7C714-1C63-4FEF-BD7C-0B043822FED8}"/>
              </a:ext>
            </a:extLst>
          </p:cNvPr>
          <p:cNvGraphicFramePr>
            <a:graphicFrameLocks noGrp="1"/>
          </p:cNvGraphicFramePr>
          <p:nvPr/>
        </p:nvGraphicFramePr>
        <p:xfrm>
          <a:off x="10751739" y="2270952"/>
          <a:ext cx="1702368" cy="251460"/>
        </p:xfrm>
        <a:graphic>
          <a:graphicData uri="http://schemas.openxmlformats.org/drawingml/2006/table">
            <a:tbl>
              <a:tblPr firstRow="1" bandRow="1">
                <a:tableStyleId>{5C22544A-7EE6-4342-B048-85BDC9FD1C3A}</a:tableStyleId>
              </a:tblPr>
              <a:tblGrid>
                <a:gridCol w="1162368">
                  <a:extLst>
                    <a:ext uri="{9D8B030D-6E8A-4147-A177-3AD203B41FA5}">
                      <a16:colId xmlns:a16="http://schemas.microsoft.com/office/drawing/2014/main" val="2711046327"/>
                    </a:ext>
                  </a:extLst>
                </a:gridCol>
                <a:gridCol w="540000">
                  <a:extLst>
                    <a:ext uri="{9D8B030D-6E8A-4147-A177-3AD203B41FA5}">
                      <a16:colId xmlns:a16="http://schemas.microsoft.com/office/drawing/2014/main" val="1787347452"/>
                    </a:ext>
                  </a:extLst>
                </a:gridCol>
              </a:tblGrid>
              <a:tr h="148879">
                <a:tc>
                  <a:txBody>
                    <a:bodyPr/>
                    <a:lstStyle/>
                    <a:p>
                      <a:r>
                        <a:rPr kumimoji="1" lang="ja-JP" altLang="en-US" sz="1050" b="0" baseline="0" dirty="0">
                          <a:solidFill>
                            <a:schemeClr val="tx1"/>
                          </a:solidFill>
                          <a:latin typeface="+mn-ea"/>
                        </a:rPr>
                        <a:t>画面遷移図項番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50" b="0" baseline="0" dirty="0">
                          <a:solidFill>
                            <a:schemeClr val="tx1"/>
                          </a:solidFill>
                          <a:latin typeface="+mn-ea"/>
                        </a:rPr>
                        <a:t>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3636121"/>
                  </a:ext>
                </a:extLst>
              </a:tr>
            </a:tbl>
          </a:graphicData>
        </a:graphic>
      </p:graphicFrame>
      <p:sp>
        <p:nvSpPr>
          <p:cNvPr id="16" name="正方形/長方形 15"/>
          <p:cNvSpPr/>
          <p:nvPr/>
        </p:nvSpPr>
        <p:spPr bwMode="auto">
          <a:xfrm>
            <a:off x="582726" y="7562321"/>
            <a:ext cx="7363112" cy="613135"/>
          </a:xfrm>
          <a:prstGeom prst="rect">
            <a:avLst/>
          </a:prstGeom>
          <a:noFill/>
          <a:ln w="12700"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17" name="AutoShape 81">
            <a:extLst>
              <a:ext uri="{FF2B5EF4-FFF2-40B4-BE49-F238E27FC236}">
                <a16:creationId xmlns:a16="http://schemas.microsoft.com/office/drawing/2014/main" id="{A9B90A21-AC3E-1D4D-E757-663E99245A2F}"/>
              </a:ext>
            </a:extLst>
          </p:cNvPr>
          <p:cNvSpPr>
            <a:spLocks/>
          </p:cNvSpPr>
          <p:nvPr/>
        </p:nvSpPr>
        <p:spPr bwMode="auto">
          <a:xfrm>
            <a:off x="8201001" y="2927726"/>
            <a:ext cx="4224532" cy="4290855"/>
          </a:xfrm>
          <a:prstGeom prst="borderCallout2">
            <a:avLst>
              <a:gd name="adj1" fmla="val 12471"/>
              <a:gd name="adj2" fmla="val -297"/>
              <a:gd name="adj3" fmla="val 13394"/>
              <a:gd name="adj4" fmla="val -9145"/>
              <a:gd name="adj5" fmla="val 22359"/>
              <a:gd name="adj6" fmla="val -30660"/>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番ポ工事結果情報</a:t>
            </a:r>
            <a:r>
              <a:rPr lang="en-US" altLang="ja-JP" sz="1000" dirty="0">
                <a:solidFill>
                  <a:prstClr val="black"/>
                </a:solidFill>
                <a:latin typeface="Meiryo UI"/>
                <a:ea typeface="Meiryo UI"/>
              </a:rPr>
              <a:t>】</a:t>
            </a: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defTabSz="649288"/>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p:txBody>
      </p:sp>
      <p:sp>
        <p:nvSpPr>
          <p:cNvPr id="19" name="正方形/長方形 18"/>
          <p:cNvSpPr/>
          <p:nvPr/>
        </p:nvSpPr>
        <p:spPr bwMode="auto">
          <a:xfrm>
            <a:off x="570310" y="3813449"/>
            <a:ext cx="7375987" cy="3687500"/>
          </a:xfrm>
          <a:prstGeom prst="rect">
            <a:avLst/>
          </a:prstGeom>
          <a:noFill/>
          <a:ln w="12700"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graphicFrame>
        <p:nvGraphicFramePr>
          <p:cNvPr id="22" name="表 21">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1131175021"/>
              </p:ext>
            </p:extLst>
          </p:nvPr>
        </p:nvGraphicFramePr>
        <p:xfrm>
          <a:off x="8276434" y="3141442"/>
          <a:ext cx="4080409" cy="3235868"/>
        </p:xfrm>
        <a:graphic>
          <a:graphicData uri="http://schemas.openxmlformats.org/drawingml/2006/table">
            <a:tbl>
              <a:tblPr/>
              <a:tblGrid>
                <a:gridCol w="318105">
                  <a:extLst>
                    <a:ext uri="{9D8B030D-6E8A-4147-A177-3AD203B41FA5}">
                      <a16:colId xmlns:a16="http://schemas.microsoft.com/office/drawing/2014/main" val="20000"/>
                    </a:ext>
                  </a:extLst>
                </a:gridCol>
                <a:gridCol w="2024351">
                  <a:extLst>
                    <a:ext uri="{9D8B030D-6E8A-4147-A177-3AD203B41FA5}">
                      <a16:colId xmlns:a16="http://schemas.microsoft.com/office/drawing/2014/main" val="20001"/>
                    </a:ext>
                  </a:extLst>
                </a:gridCol>
                <a:gridCol w="1737953">
                  <a:extLst>
                    <a:ext uri="{9D8B030D-6E8A-4147-A177-3AD203B41FA5}">
                      <a16:colId xmlns:a16="http://schemas.microsoft.com/office/drawing/2014/main" val="20002"/>
                    </a:ext>
                  </a:extLst>
                </a:gridCol>
              </a:tblGrid>
              <a:tr h="318668">
                <a:tc>
                  <a:txBody>
                    <a:bodyPr/>
                    <a:lstStyle/>
                    <a:p>
                      <a:pPr algn="ctr" rtl="0" fontAlgn="ctr"/>
                      <a:r>
                        <a:rPr lang="ja-JP" altLang="en-US" sz="1000" b="0" i="0" u="none" strike="noStrike" dirty="0">
                          <a:solidFill>
                            <a:schemeClr val="tx1"/>
                          </a:solidFill>
                          <a:effectLst/>
                          <a:latin typeface="+mn-ea"/>
                          <a:ea typeface="+mn-ea"/>
                          <a:cs typeface="Meiryo UI" panose="020B0604030504040204" pitchFamily="50" charset="-128"/>
                        </a:rPr>
                        <a:t>項番</a:t>
                      </a: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chemeClr val="tx1"/>
                          </a:solidFill>
                          <a:effectLst/>
                          <a:latin typeface="+mn-ea"/>
                          <a:ea typeface="+mn-ea"/>
                          <a:cs typeface="Meiryo UI" panose="020B0604030504040204" pitchFamily="50" charset="-128"/>
                        </a:rPr>
                        <a:t>項目名</a:t>
                      </a: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chemeClr val="tx1"/>
                          </a:solidFill>
                          <a:effectLst/>
                          <a:latin typeface="+mn-ea"/>
                          <a:ea typeface="+mn-ea"/>
                          <a:cs typeface="Meiryo UI" panose="020B0604030504040204" pitchFamily="50" charset="-128"/>
                        </a:rPr>
                        <a:t>詳細</a:t>
                      </a: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統合オーダＩＤ</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半角英数字：</a:t>
                      </a:r>
                      <a:r>
                        <a:rPr lang="en-US" altLang="ja-JP" sz="1000" b="0" i="0" u="none" strike="noStrike" dirty="0">
                          <a:solidFill>
                            <a:schemeClr val="tx1"/>
                          </a:solidFill>
                          <a:effectLst/>
                          <a:latin typeface="+mn-ea"/>
                          <a:ea typeface="+mn-ea"/>
                          <a:cs typeface="Meiryo UI" panose="020B0604030504040204" pitchFamily="50" charset="-128"/>
                        </a:rPr>
                        <a:t>14</a:t>
                      </a:r>
                      <a:r>
                        <a:rPr lang="ja-JP" altLang="en-US" sz="1000" b="0" i="0" u="none" strike="noStrike" dirty="0">
                          <a:solidFill>
                            <a:schemeClr val="tx1"/>
                          </a:solidFill>
                          <a:effectLst/>
                          <a:latin typeface="+mn-ea"/>
                          <a:ea typeface="+mn-ea"/>
                          <a:cs typeface="Meiryo UI" panose="020B0604030504040204" pitchFamily="50" charset="-128"/>
                        </a:rPr>
                        <a:t>桁</a:t>
                      </a:r>
                      <a:endParaRPr lang="en-US" altLang="ja-JP" sz="1000" dirty="0">
                        <a:solidFill>
                          <a:schemeClr val="tx1"/>
                        </a:solidFill>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2</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移転元事業者</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全角：最大</a:t>
                      </a:r>
                      <a:r>
                        <a:rPr kumimoji="1" lang="en-US" altLang="ja-JP"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30</a:t>
                      </a: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3</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移転元事業者連絡先担当者</a:t>
                      </a:r>
                      <a:endParaRPr lang="en-US" altLang="ja-JP" sz="1000" b="0" i="0" u="none" strike="noStrike" dirty="0">
                        <a:solidFill>
                          <a:schemeClr val="tx1"/>
                        </a:solidFill>
                        <a:effectLst/>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全角：最大</a:t>
                      </a:r>
                      <a:r>
                        <a:rPr lang="en-US" altLang="ja-JP" sz="1000" b="0" i="0" u="none" strike="noStrike" dirty="0">
                          <a:solidFill>
                            <a:schemeClr val="tx1"/>
                          </a:solidFill>
                          <a:effectLst/>
                          <a:latin typeface="+mn-ea"/>
                          <a:ea typeface="+mn-ea"/>
                          <a:cs typeface="Meiryo UI" panose="020B0604030504040204" pitchFamily="50" charset="-128"/>
                        </a:rPr>
                        <a:t>30</a:t>
                      </a:r>
                      <a:r>
                        <a:rPr lang="ja-JP" altLang="en-US" sz="1000" b="0" i="0" u="none" strike="noStrike" dirty="0">
                          <a:solidFill>
                            <a:schemeClr val="tx1"/>
                          </a:solidFill>
                          <a:effectLst/>
                          <a:latin typeface="+mn-ea"/>
                          <a:ea typeface="+mn-ea"/>
                          <a:cs typeface="Meiryo UI" panose="020B0604030504040204" pitchFamily="50" charset="-128"/>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8921381"/>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4</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移転元事業者連絡先電話番号</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zh-CN" altLang="en-US" sz="1000" b="0" i="0" u="none" strike="noStrike" dirty="0">
                          <a:solidFill>
                            <a:schemeClr val="tx1"/>
                          </a:solidFill>
                          <a:effectLst/>
                          <a:latin typeface="+mn-ea"/>
                          <a:ea typeface="+mn-ea"/>
                          <a:cs typeface="Meiryo UI" panose="020B0604030504040204" pitchFamily="50" charset="-128"/>
                        </a:rPr>
                        <a:t>半角数字</a:t>
                      </a:r>
                      <a:r>
                        <a:rPr lang="ja-JP" altLang="en-US" sz="1000" b="0" i="0" u="none" strike="noStrike" dirty="0">
                          <a:solidFill>
                            <a:schemeClr val="tx1"/>
                          </a:solidFill>
                          <a:effectLst/>
                          <a:latin typeface="+mn-ea"/>
                          <a:ea typeface="+mn-ea"/>
                          <a:cs typeface="Meiryo UI" panose="020B0604030504040204" pitchFamily="50" charset="-128"/>
                        </a:rPr>
                        <a:t>記号</a:t>
                      </a:r>
                      <a:r>
                        <a:rPr lang="zh-CN" altLang="en-US" sz="1000" b="0" i="0" u="none" strike="noStrike" dirty="0">
                          <a:solidFill>
                            <a:schemeClr val="tx1"/>
                          </a:solidFill>
                          <a:effectLst/>
                          <a:latin typeface="+mn-ea"/>
                          <a:ea typeface="+mn-ea"/>
                          <a:cs typeface="Meiryo UI" panose="020B0604030504040204" pitchFamily="50" charset="-128"/>
                        </a:rPr>
                        <a:t>：</a:t>
                      </a:r>
                      <a:r>
                        <a:rPr lang="en-US" altLang="zh-CN" sz="1000" b="0" i="0" u="none" strike="noStrike" dirty="0">
                          <a:solidFill>
                            <a:schemeClr val="tx1"/>
                          </a:solidFill>
                          <a:effectLst/>
                          <a:latin typeface="+mn-ea"/>
                          <a:ea typeface="+mn-ea"/>
                          <a:cs typeface="Meiryo UI" panose="020B0604030504040204" pitchFamily="50" charset="-128"/>
                        </a:rPr>
                        <a:t>13</a:t>
                      </a:r>
                      <a:r>
                        <a:rPr lang="zh-CN" altLang="en-US" sz="1000" b="0" i="0" u="none" strike="noStrike" dirty="0">
                          <a:solidFill>
                            <a:schemeClr val="tx1"/>
                          </a:solidFill>
                          <a:effectLst/>
                          <a:latin typeface="+mn-ea"/>
                          <a:ea typeface="+mn-ea"/>
                          <a:cs typeface="Meiryo UI" panose="020B0604030504040204" pitchFamily="50" charset="-128"/>
                        </a:rPr>
                        <a:t>桁 </a:t>
                      </a:r>
                      <a:r>
                        <a:rPr lang="en-US" altLang="zh-CN" sz="1000" b="0" i="0" u="none" strike="noStrike" dirty="0">
                          <a:solidFill>
                            <a:schemeClr val="tx1"/>
                          </a:solidFill>
                          <a:effectLst/>
                          <a:latin typeface="+mn-ea"/>
                          <a:ea typeface="+mn-ea"/>
                          <a:cs typeface="Meiryo UI" panose="020B0604030504040204" pitchFamily="50" charset="-128"/>
                        </a:rPr>
                        <a:t>*2</a:t>
                      </a:r>
                      <a:endParaRPr lang="zh-CN" altLang="en-US" sz="1000" b="0" i="0" u="none" strike="noStrike" dirty="0">
                        <a:solidFill>
                          <a:schemeClr val="tx1"/>
                        </a:solidFill>
                        <a:effectLst/>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123320092"/>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5</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オーダ番号 </a:t>
                      </a:r>
                      <a:r>
                        <a:rPr lang="en-US" altLang="ja-JP" sz="1000" b="0" i="0" u="none" strike="noStrike" dirty="0">
                          <a:solidFill>
                            <a:schemeClr val="tx1"/>
                          </a:solidFill>
                          <a:effectLst/>
                          <a:latin typeface="+mn-ea"/>
                          <a:ea typeface="+mn-ea"/>
                          <a:cs typeface="Meiryo UI" panose="020B0604030504040204" pitchFamily="50" charset="-128"/>
                        </a:rPr>
                        <a:t>*1</a:t>
                      </a:r>
                      <a:endParaRPr lang="ja-JP" altLang="en-US" sz="1000" b="0" i="0" u="none" strike="noStrike" dirty="0">
                        <a:solidFill>
                          <a:schemeClr val="tx1"/>
                        </a:solidFill>
                        <a:effectLst/>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zh-CN" altLang="en-US" sz="1000" dirty="0">
                          <a:solidFill>
                            <a:schemeClr val="tx1"/>
                          </a:solidFill>
                          <a:latin typeface="+mn-ea"/>
                          <a:ea typeface="+mn-ea"/>
                        </a:rPr>
                        <a:t>半角英数字：</a:t>
                      </a:r>
                      <a:r>
                        <a:rPr lang="en-US" altLang="zh-CN" sz="1000" dirty="0">
                          <a:solidFill>
                            <a:schemeClr val="tx1"/>
                          </a:solidFill>
                          <a:latin typeface="+mn-ea"/>
                          <a:ea typeface="+mn-ea"/>
                        </a:rPr>
                        <a:t>16</a:t>
                      </a:r>
                      <a:r>
                        <a:rPr lang="zh-CN" altLang="en-US" sz="1000" dirty="0">
                          <a:solidFill>
                            <a:schemeClr val="tx1"/>
                          </a:solidFill>
                          <a:latin typeface="+mn-ea"/>
                          <a:ea typeface="+mn-ea"/>
                        </a:rPr>
                        <a:t>桁</a:t>
                      </a:r>
                      <a:endParaRPr lang="ja-JP" altLang="en-US" sz="1000" dirty="0">
                        <a:solidFill>
                          <a:schemeClr val="tx1"/>
                        </a:solidFill>
                        <a:latin typeface="+mn-ea"/>
                        <a:ea typeface="+mn-ea"/>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1025170"/>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6</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dirty="0">
                          <a:solidFill>
                            <a:schemeClr val="tx1"/>
                          </a:solidFill>
                          <a:latin typeface="+mn-ea"/>
                          <a:ea typeface="+mn-ea"/>
                        </a:rPr>
                        <a:t>番号取得事業者</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000" dirty="0">
                          <a:solidFill>
                            <a:schemeClr val="tx1"/>
                          </a:solidFill>
                          <a:latin typeface="+mn-ea"/>
                          <a:ea typeface="+mn-ea"/>
                        </a:rPr>
                        <a:t>全角：最大</a:t>
                      </a:r>
                      <a:r>
                        <a:rPr lang="en-US" altLang="ja-JP" sz="1000" dirty="0">
                          <a:solidFill>
                            <a:schemeClr val="tx1"/>
                          </a:solidFill>
                          <a:latin typeface="+mn-ea"/>
                          <a:ea typeface="+mn-ea"/>
                        </a:rPr>
                        <a:t>30</a:t>
                      </a:r>
                      <a:r>
                        <a:rPr lang="ja-JP" altLang="en-US" sz="1000" dirty="0">
                          <a:solidFill>
                            <a:schemeClr val="tx1"/>
                          </a:solidFill>
                          <a:latin typeface="+mn-ea"/>
                          <a:ea typeface="+mn-ea"/>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7855954"/>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7</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dirty="0">
                          <a:solidFill>
                            <a:schemeClr val="tx1"/>
                          </a:solidFill>
                          <a:latin typeface="+mn-ea"/>
                          <a:ea typeface="+mn-ea"/>
                        </a:rPr>
                        <a:t>番号取得事業者連絡先担当者</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rPr>
                        <a:t>全角：最大</a:t>
                      </a:r>
                      <a:r>
                        <a:rPr lang="en-US" altLang="ja-JP" sz="1000" dirty="0">
                          <a:solidFill>
                            <a:schemeClr val="tx1"/>
                          </a:solidFill>
                          <a:latin typeface="+mn-ea"/>
                          <a:ea typeface="+mn-ea"/>
                        </a:rPr>
                        <a:t>30</a:t>
                      </a:r>
                      <a:r>
                        <a:rPr lang="ja-JP" altLang="en-US" sz="1000" dirty="0">
                          <a:solidFill>
                            <a:schemeClr val="tx1"/>
                          </a:solidFill>
                          <a:latin typeface="+mn-ea"/>
                          <a:ea typeface="+mn-ea"/>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33052304"/>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8</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dirty="0">
                          <a:solidFill>
                            <a:schemeClr val="tx1"/>
                          </a:solidFill>
                          <a:latin typeface="+mn-ea"/>
                          <a:ea typeface="+mn-ea"/>
                        </a:rPr>
                        <a:t>番号取得事業者</a:t>
                      </a:r>
                      <a:r>
                        <a:rPr lang="zh-TW" altLang="en-US" sz="1000" dirty="0">
                          <a:solidFill>
                            <a:schemeClr val="tx1"/>
                          </a:solidFill>
                          <a:latin typeface="+mn-ea"/>
                          <a:ea typeface="+mn-ea"/>
                        </a:rPr>
                        <a:t>連絡先電話番号</a:t>
                      </a:r>
                      <a:endParaRPr lang="ja-JP" altLang="en-US" sz="1000" dirty="0">
                        <a:solidFill>
                          <a:schemeClr val="tx1"/>
                        </a:solidFill>
                        <a:latin typeface="+mn-ea"/>
                        <a:ea typeface="+mn-ea"/>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zh-CN" altLang="en-US" sz="1000" dirty="0">
                          <a:solidFill>
                            <a:schemeClr val="tx1"/>
                          </a:solidFill>
                          <a:latin typeface="+mn-ea"/>
                          <a:ea typeface="+mn-ea"/>
                        </a:rPr>
                        <a:t>半角数字</a:t>
                      </a:r>
                      <a:r>
                        <a:rPr lang="ja-JP" altLang="en-US" sz="1000" dirty="0">
                          <a:solidFill>
                            <a:schemeClr val="tx1"/>
                          </a:solidFill>
                          <a:latin typeface="+mn-ea"/>
                          <a:ea typeface="+mn-ea"/>
                        </a:rPr>
                        <a:t>記号</a:t>
                      </a:r>
                      <a:r>
                        <a:rPr lang="zh-CN" altLang="en-US" sz="1000" dirty="0">
                          <a:solidFill>
                            <a:schemeClr val="tx1"/>
                          </a:solidFill>
                          <a:latin typeface="+mn-ea"/>
                          <a:ea typeface="+mn-ea"/>
                        </a:rPr>
                        <a:t>：</a:t>
                      </a:r>
                      <a:r>
                        <a:rPr lang="en-US" altLang="zh-CN" sz="1000" dirty="0">
                          <a:solidFill>
                            <a:schemeClr val="tx1"/>
                          </a:solidFill>
                          <a:latin typeface="+mn-ea"/>
                          <a:ea typeface="+mn-ea"/>
                        </a:rPr>
                        <a:t>13</a:t>
                      </a:r>
                      <a:r>
                        <a:rPr lang="zh-CN" altLang="en-US" sz="1000" dirty="0">
                          <a:solidFill>
                            <a:schemeClr val="tx1"/>
                          </a:solidFill>
                          <a:latin typeface="+mn-ea"/>
                          <a:ea typeface="+mn-ea"/>
                        </a:rPr>
                        <a:t>桁 </a:t>
                      </a:r>
                      <a:r>
                        <a:rPr lang="en-US" altLang="zh-CN" sz="1000" dirty="0">
                          <a:solidFill>
                            <a:schemeClr val="tx1"/>
                          </a:solidFill>
                          <a:latin typeface="+mn-ea"/>
                          <a:ea typeface="+mn-ea"/>
                        </a:rPr>
                        <a:t>*2</a:t>
                      </a:r>
                      <a:endParaRPr lang="zh-CN" altLang="en-US" sz="1000" dirty="0">
                        <a:solidFill>
                          <a:schemeClr val="tx1"/>
                        </a:solidFill>
                        <a:latin typeface="+mn-ea"/>
                        <a:ea typeface="+mn-ea"/>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9872670"/>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9</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電話番号</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半角数字記号：</a:t>
                      </a:r>
                      <a:r>
                        <a:rPr lang="en-US" altLang="ja-JP" sz="1000" b="0" i="0" u="none" strike="noStrike" dirty="0">
                          <a:solidFill>
                            <a:schemeClr val="tx1"/>
                          </a:solidFill>
                          <a:effectLst/>
                          <a:latin typeface="+mn-ea"/>
                          <a:ea typeface="+mn-ea"/>
                          <a:cs typeface="Meiryo UI" panose="020B0604030504040204" pitchFamily="50" charset="-128"/>
                        </a:rPr>
                        <a:t>12</a:t>
                      </a:r>
                      <a:r>
                        <a:rPr lang="ja-JP" altLang="en-US" sz="1000" b="0" i="0" u="none" strike="noStrike" dirty="0">
                          <a:solidFill>
                            <a:schemeClr val="tx1"/>
                          </a:solidFill>
                          <a:effectLst/>
                          <a:latin typeface="+mn-ea"/>
                          <a:ea typeface="+mn-ea"/>
                          <a:cs typeface="Meiryo UI" panose="020B0604030504040204" pitchFamily="50" charset="-128"/>
                        </a:rPr>
                        <a:t>桁 </a:t>
                      </a:r>
                      <a:r>
                        <a:rPr lang="en-US" altLang="ja-JP" sz="1000" b="0" i="0" u="none" strike="noStrike" dirty="0">
                          <a:solidFill>
                            <a:schemeClr val="tx1"/>
                          </a:solidFill>
                          <a:effectLst/>
                          <a:latin typeface="+mn-ea"/>
                          <a:ea typeface="+mn-ea"/>
                          <a:cs typeface="Meiryo UI" panose="020B0604030504040204" pitchFamily="50" charset="-128"/>
                        </a:rPr>
                        <a:t>*2</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2972461"/>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10</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回線数</a:t>
                      </a:r>
                      <a:r>
                        <a:rPr lang="ja-JP" altLang="en-US" sz="1000" b="0" i="0" u="none" strike="noStrike" baseline="0" dirty="0">
                          <a:solidFill>
                            <a:schemeClr val="tx1"/>
                          </a:solidFill>
                          <a:effectLst/>
                          <a:latin typeface="+mn-ea"/>
                          <a:ea typeface="+mn-ea"/>
                          <a:cs typeface="Meiryo UI" panose="020B0604030504040204" pitchFamily="50" charset="-128"/>
                        </a:rPr>
                        <a:t> </a:t>
                      </a:r>
                      <a:r>
                        <a:rPr lang="en-US" altLang="ja-JP" sz="1000" b="0" i="0" u="none" strike="noStrike" baseline="0" dirty="0">
                          <a:solidFill>
                            <a:schemeClr val="tx1"/>
                          </a:solidFill>
                          <a:effectLst/>
                          <a:latin typeface="+mn-ea"/>
                          <a:ea typeface="+mn-ea"/>
                          <a:cs typeface="Meiryo UI" panose="020B0604030504040204" pitchFamily="50" charset="-128"/>
                        </a:rPr>
                        <a:t>*3</a:t>
                      </a:r>
                      <a:endParaRPr lang="ja-JP" altLang="en-US" sz="1000" b="0" i="0" u="none" strike="noStrike" dirty="0">
                        <a:solidFill>
                          <a:schemeClr val="tx1"/>
                        </a:solidFill>
                        <a:effectLst/>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半角数字：</a:t>
                      </a:r>
                      <a:r>
                        <a:rPr lang="en-US" altLang="ja-JP" sz="1000" b="0" i="0" u="none" strike="noStrike" dirty="0">
                          <a:solidFill>
                            <a:schemeClr val="tx1"/>
                          </a:solidFill>
                          <a:effectLst/>
                          <a:latin typeface="+mn-ea"/>
                          <a:ea typeface="+mn-ea"/>
                          <a:cs typeface="Meiryo UI" panose="020B0604030504040204" pitchFamily="50" charset="-128"/>
                        </a:rPr>
                        <a:t>3</a:t>
                      </a:r>
                      <a:r>
                        <a:rPr lang="ja-JP" altLang="en-US" sz="1000" b="0" i="0" u="none" strike="noStrike" dirty="0">
                          <a:solidFill>
                            <a:schemeClr val="tx1"/>
                          </a:solidFill>
                          <a:effectLst/>
                          <a:latin typeface="+mn-ea"/>
                          <a:ea typeface="+mn-ea"/>
                          <a:cs typeface="Meiryo UI" panose="020B0604030504040204" pitchFamily="50" charset="-128"/>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960925"/>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11</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ENUM</a:t>
                      </a: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切替工事</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無、有</a:t>
                      </a:r>
                      <a:endParaRPr lang="ja-JP" altLang="en-US" sz="1000" dirty="0">
                        <a:solidFill>
                          <a:schemeClr val="tx1"/>
                        </a:solidFill>
                        <a:latin typeface="+mn-ea"/>
                        <a:ea typeface="+mn-ea"/>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7842832"/>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12</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番ポ工事結果受信日時</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eiryo UI" panose="020B0604030504040204" pitchFamily="50" charset="-128"/>
                        </a:rPr>
                        <a:t>空白</a:t>
                      </a:r>
                      <a:endParaRPr kumimoji="1" lang="en-US" altLang="ja-JP" sz="1000" b="0" i="0" u="none" strike="noStrike" kern="1200" cap="none" spc="0" normalizeH="0" baseline="0" noProof="0" dirty="0">
                        <a:ln>
                          <a:noFill/>
                        </a:ln>
                        <a:solidFill>
                          <a:schemeClr val="tx1"/>
                        </a:solidFill>
                        <a:effectLst/>
                        <a:uLnTx/>
                        <a:uFillTx/>
                        <a:latin typeface="+mn-lt"/>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816964"/>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13</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番ポ工事結果</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eiryo UI" panose="020B0604030504040204" pitchFamily="50" charset="-128"/>
                        </a:rPr>
                        <a:t>空白</a:t>
                      </a:r>
                      <a:endParaRPr kumimoji="1" lang="en-US" altLang="ja-JP" sz="1000" b="0" i="0" u="none" strike="noStrike" kern="1200" cap="none" spc="0" normalizeH="0" baseline="0" noProof="0" dirty="0">
                        <a:ln>
                          <a:noFill/>
                        </a:ln>
                        <a:solidFill>
                          <a:schemeClr val="tx1"/>
                        </a:solidFill>
                        <a:effectLst/>
                        <a:uLnTx/>
                        <a:uFillTx/>
                        <a:latin typeface="+mn-lt"/>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500844"/>
                  </a:ext>
                </a:extLst>
              </a:tr>
            </a:tbl>
          </a:graphicData>
        </a:graphic>
      </p:graphicFrame>
      <p:sp>
        <p:nvSpPr>
          <p:cNvPr id="24" name="AutoShape 81">
            <a:extLst>
              <a:ext uri="{FF2B5EF4-FFF2-40B4-BE49-F238E27FC236}">
                <a16:creationId xmlns:a16="http://schemas.microsoft.com/office/drawing/2014/main" id="{A9B90A21-AC3E-1D4D-E757-663E99245A2F}"/>
              </a:ext>
            </a:extLst>
          </p:cNvPr>
          <p:cNvSpPr>
            <a:spLocks/>
          </p:cNvSpPr>
          <p:nvPr/>
        </p:nvSpPr>
        <p:spPr bwMode="auto">
          <a:xfrm>
            <a:off x="8201001" y="7302820"/>
            <a:ext cx="4224423" cy="1169341"/>
          </a:xfrm>
          <a:prstGeom prst="borderCallout2">
            <a:avLst>
              <a:gd name="adj1" fmla="val 39435"/>
              <a:gd name="adj2" fmla="val -1537"/>
              <a:gd name="adj3" fmla="val 40245"/>
              <a:gd name="adj4" fmla="val -11692"/>
              <a:gd name="adj5" fmla="val 51559"/>
              <a:gd name="adj6" fmla="val -22785"/>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電話番号一覧</a:t>
            </a:r>
            <a:r>
              <a:rPr lang="en-US" altLang="ja-JP" sz="1000" dirty="0">
                <a:solidFill>
                  <a:prstClr val="black"/>
                </a:solidFill>
                <a:latin typeface="Meiryo UI"/>
                <a:ea typeface="Meiryo UI"/>
              </a:rPr>
              <a:t>】</a:t>
            </a:r>
          </a:p>
        </p:txBody>
      </p:sp>
      <p:graphicFrame>
        <p:nvGraphicFramePr>
          <p:cNvPr id="25" name="表 24">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3831282143"/>
              </p:ext>
            </p:extLst>
          </p:nvPr>
        </p:nvGraphicFramePr>
        <p:xfrm>
          <a:off x="8280061" y="7528355"/>
          <a:ext cx="4076782" cy="538725"/>
        </p:xfrm>
        <a:graphic>
          <a:graphicData uri="http://schemas.openxmlformats.org/drawingml/2006/table">
            <a:tbl>
              <a:tblPr/>
              <a:tblGrid>
                <a:gridCol w="338174">
                  <a:extLst>
                    <a:ext uri="{9D8B030D-6E8A-4147-A177-3AD203B41FA5}">
                      <a16:colId xmlns:a16="http://schemas.microsoft.com/office/drawing/2014/main" val="20000"/>
                    </a:ext>
                  </a:extLst>
                </a:gridCol>
                <a:gridCol w="2031037">
                  <a:extLst>
                    <a:ext uri="{9D8B030D-6E8A-4147-A177-3AD203B41FA5}">
                      <a16:colId xmlns:a16="http://schemas.microsoft.com/office/drawing/2014/main" val="20001"/>
                    </a:ext>
                  </a:extLst>
                </a:gridCol>
                <a:gridCol w="1707571">
                  <a:extLst>
                    <a:ext uri="{9D8B030D-6E8A-4147-A177-3AD203B41FA5}">
                      <a16:colId xmlns:a16="http://schemas.microsoft.com/office/drawing/2014/main" val="20002"/>
                    </a:ext>
                  </a:extLst>
                </a:gridCol>
              </a:tblGrid>
              <a:tr h="314325">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項目名</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詳細</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160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電話番号 </a:t>
                      </a:r>
                      <a:r>
                        <a:rPr lang="en-US" altLang="ja-JP" sz="1000" b="0" i="0" u="none" strike="noStrike" dirty="0">
                          <a:solidFill>
                            <a:schemeClr val="tx1"/>
                          </a:solidFill>
                          <a:effectLst/>
                          <a:latin typeface="+mn-ea"/>
                          <a:ea typeface="+mn-ea"/>
                          <a:cs typeface="Meiryo UI" panose="020B0604030504040204" pitchFamily="50" charset="-128"/>
                        </a:rPr>
                        <a:t>*1</a:t>
                      </a:r>
                      <a:endParaRPr lang="ja-JP" altLang="en-US"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半角数字記号：</a:t>
                      </a:r>
                      <a:r>
                        <a:rPr lang="en-US" altLang="ja-JP" sz="1000" b="0" i="0" u="none" strike="noStrike" dirty="0">
                          <a:solidFill>
                            <a:schemeClr val="tx1"/>
                          </a:solidFill>
                          <a:effectLst/>
                          <a:latin typeface="+mn-ea"/>
                          <a:ea typeface="+mn-ea"/>
                          <a:cs typeface="Meiryo UI" panose="020B0604030504040204" pitchFamily="50" charset="-128"/>
                        </a:rPr>
                        <a:t>12</a:t>
                      </a:r>
                      <a:r>
                        <a:rPr lang="ja-JP" altLang="en-US" sz="1000" b="0" i="0" u="none" strike="noStrike" dirty="0">
                          <a:solidFill>
                            <a:schemeClr val="tx1"/>
                          </a:solidFill>
                          <a:effectLst/>
                          <a:latin typeface="+mn-ea"/>
                          <a:ea typeface="+mn-ea"/>
                          <a:cs typeface="Meiryo UI" panose="020B0604030504040204" pitchFamily="50" charset="-128"/>
                        </a:rPr>
                        <a:t>桁 </a:t>
                      </a:r>
                      <a:r>
                        <a:rPr lang="en-US" altLang="ja-JP" sz="1000" b="0" i="0" u="none" strike="noStrike" dirty="0">
                          <a:solidFill>
                            <a:schemeClr val="tx1"/>
                          </a:solidFill>
                          <a:effectLst/>
                          <a:latin typeface="+mn-ea"/>
                          <a:ea typeface="+mn-ea"/>
                          <a:cs typeface="Meiryo UI" panose="020B0604030504040204" pitchFamily="50" charset="-128"/>
                        </a:rPr>
                        <a:t>*2</a:t>
                      </a: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
        <p:nvSpPr>
          <p:cNvPr id="28" name="テキスト ボックス 27"/>
          <p:cNvSpPr txBox="1"/>
          <p:nvPr/>
        </p:nvSpPr>
        <p:spPr>
          <a:xfrm>
            <a:off x="8369822" y="6432024"/>
            <a:ext cx="3863627" cy="710067"/>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注）*</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：オーダ番号の昇順にレコードを表示する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：電話番号はハイフンあり</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なしの両方のケースが存在する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：移転元事業者に対する１番号取得事業者の電話番号総数を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表示する</a:t>
            </a:r>
          </a:p>
        </p:txBody>
      </p:sp>
      <p:sp>
        <p:nvSpPr>
          <p:cNvPr id="30" name="テキスト ボックス 29"/>
          <p:cNvSpPr txBox="1"/>
          <p:nvPr/>
        </p:nvSpPr>
        <p:spPr>
          <a:xfrm>
            <a:off x="686299" y="2675054"/>
            <a:ext cx="7259997" cy="402291"/>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■双方向番ポ（オーダ流通システムへの申込み）の場合の表示イメージ（１／２）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工事結果情報流通（番ポ工事）（事業者情報）のみ受信時</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テキスト ボックス 39"/>
          <p:cNvSpPr txBox="1"/>
          <p:nvPr/>
        </p:nvSpPr>
        <p:spPr>
          <a:xfrm>
            <a:off x="8369822" y="8070717"/>
            <a:ext cx="3863627" cy="402291"/>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注）*</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：電話番号の昇順にレコードを表示する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：電話番号はハイフンあり</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なしの両方のケースが存在する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4474508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3204510735"/>
              </p:ext>
            </p:extLst>
          </p:nvPr>
        </p:nvGraphicFramePr>
        <p:xfrm>
          <a:off x="330156" y="2222575"/>
          <a:ext cx="12224653" cy="6768752"/>
        </p:xfrm>
        <a:graphic>
          <a:graphicData uri="http://schemas.openxmlformats.org/drawingml/2006/table">
            <a:tbl>
              <a:tblPr/>
              <a:tblGrid>
                <a:gridCol w="12224653">
                  <a:extLst>
                    <a:ext uri="{9D8B030D-6E8A-4147-A177-3AD203B41FA5}">
                      <a16:colId xmlns:a16="http://schemas.microsoft.com/office/drawing/2014/main" val="20000"/>
                    </a:ext>
                  </a:extLst>
                </a:gridCol>
              </a:tblGrid>
              <a:tr h="343304">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ctr" defTabSz="990600" rtl="0" eaLnBrk="1" fontAlgn="base" latinLnBrk="0" hangingPunct="1">
                        <a:lnSpc>
                          <a:spcPct val="110000"/>
                        </a:lnSpc>
                        <a:spcBef>
                          <a:spcPct val="0"/>
                        </a:spcBef>
                        <a:spcAft>
                          <a:spcPct val="0"/>
                        </a:spcAft>
                        <a:buClrTx/>
                        <a:buSzTx/>
                        <a:buFontTx/>
                        <a:buNone/>
                        <a:tabLst/>
                        <a:defRPr/>
                      </a:pPr>
                      <a:r>
                        <a:rPr lang="ja-JP" altLang="en-US" sz="1050" dirty="0">
                          <a:solidFill>
                            <a:prstClr val="black"/>
                          </a:solidFill>
                          <a:latin typeface="Meiryo UI"/>
                          <a:ea typeface="Meiryo UI"/>
                        </a:rPr>
                        <a:t>番ポ工事結果情報（３／４）</a:t>
                      </a: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10000"/>
                  </a:ext>
                </a:extLst>
              </a:tr>
              <a:tr h="6425448">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l" defTabSz="990600" rtl="0" eaLnBrk="1" fontAlgn="base" latinLnBrk="0" hangingPunct="1">
                        <a:lnSpc>
                          <a:spcPct val="110000"/>
                        </a:lnSpc>
                        <a:spcBef>
                          <a:spcPct val="0"/>
                        </a:spcBef>
                        <a:spcAft>
                          <a:spcPct val="0"/>
                        </a:spcAft>
                        <a:buClrTx/>
                        <a:buSzTx/>
                        <a:buFontTx/>
                        <a:buNone/>
                        <a:tabLst/>
                      </a:pPr>
                      <a:endParaRPr kumimoji="1" lang="ja-JP"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3" name="図 2"/>
          <p:cNvPicPr>
            <a:picLocks noChangeAspect="1"/>
          </p:cNvPicPr>
          <p:nvPr/>
        </p:nvPicPr>
        <p:blipFill>
          <a:blip r:embed="rId2"/>
          <a:stretch>
            <a:fillRect/>
          </a:stretch>
        </p:blipFill>
        <p:spPr>
          <a:xfrm>
            <a:off x="568152" y="3206904"/>
            <a:ext cx="7438729" cy="5060404"/>
          </a:xfrm>
          <a:prstGeom prst="rect">
            <a:avLst/>
          </a:prstGeom>
          <a:ln>
            <a:solidFill>
              <a:schemeClr val="tx1"/>
            </a:solidFill>
          </a:ln>
        </p:spPr>
      </p:pic>
      <p:sp>
        <p:nvSpPr>
          <p:cNvPr id="13" name="コンテンツ プレースホルダー 5"/>
          <p:cNvSpPr txBox="1">
            <a:spLocks/>
          </p:cNvSpPr>
          <p:nvPr/>
        </p:nvSpPr>
        <p:spPr>
          <a:xfrm>
            <a:off x="190110" y="648108"/>
            <a:ext cx="12456000" cy="1238400"/>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６</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】【C】</a:t>
            </a:r>
            <a:r>
              <a:rPr lang="ja-JP" altLang="en-US" dirty="0">
                <a:latin typeface="+mn-ea"/>
                <a:ea typeface="+mn-ea"/>
              </a:rPr>
              <a:t>番ポ工事結果情報画面を新規に作成し、</a:t>
            </a:r>
            <a:r>
              <a:rPr lang="en-US" altLang="ja-JP" dirty="0">
                <a:latin typeface="+mn-ea"/>
                <a:ea typeface="+mn-ea"/>
              </a:rPr>
              <a:t>BB-CASTAR</a:t>
            </a:r>
            <a:r>
              <a:rPr lang="ja-JP" altLang="en-US" dirty="0">
                <a:latin typeface="+mn-ea"/>
                <a:ea typeface="+mn-ea"/>
              </a:rPr>
              <a:t>から受信した着信試験用の電話番号、番号取得事業者の連絡先情報等、事業者単位の番ポ工事結果の全件表示を可能とする（最大</a:t>
            </a:r>
            <a:r>
              <a:rPr lang="en-US" altLang="ja-JP" dirty="0">
                <a:latin typeface="+mn-ea"/>
                <a:ea typeface="+mn-ea"/>
              </a:rPr>
              <a:t>300</a:t>
            </a:r>
            <a:r>
              <a:rPr lang="ja-JP" altLang="en-US" dirty="0">
                <a:latin typeface="+mn-ea"/>
                <a:ea typeface="+mn-ea"/>
              </a:rPr>
              <a:t>電番）</a:t>
            </a:r>
          </a:p>
          <a:p>
            <a:r>
              <a:rPr lang="ja-JP" altLang="en-US" dirty="0">
                <a:latin typeface="+mn-ea"/>
                <a:ea typeface="+mn-ea"/>
              </a:rPr>
              <a:t>　　・</a:t>
            </a:r>
            <a:r>
              <a:rPr lang="en-US" altLang="ja-JP" dirty="0">
                <a:latin typeface="+mn-ea"/>
                <a:ea typeface="+mn-ea"/>
              </a:rPr>
              <a:t>BB-CASTAR</a:t>
            </a:r>
            <a:r>
              <a:rPr lang="ja-JP" altLang="en-US" dirty="0">
                <a:latin typeface="+mn-ea"/>
                <a:ea typeface="+mn-ea"/>
              </a:rPr>
              <a:t>から流通する工事結果情報流通（番ポ工事）（事業者情報）および工事結果情報流通（番ポ工事）（工事結果情報）の流通内容を表示可能とする</a:t>
            </a:r>
            <a:endParaRPr lang="en-US" altLang="ja-JP" dirty="0">
              <a:latin typeface="+mn-ea"/>
              <a:ea typeface="+mn-ea"/>
            </a:endParaRPr>
          </a:p>
          <a:p>
            <a:r>
              <a:rPr lang="ja-JP" altLang="en-US" dirty="0">
                <a:latin typeface="+mn-ea"/>
                <a:ea typeface="+mn-ea"/>
              </a:rPr>
              <a:t>　　　新規に作成する番ポ工事結果情報画面のイメージを以下に示す</a:t>
            </a: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11</a:t>
            </a:fld>
            <a:endParaRPr lang="en-US" altLang="ja-JP" dirty="0"/>
          </a:p>
        </p:txBody>
      </p:sp>
      <p:graphicFrame>
        <p:nvGraphicFramePr>
          <p:cNvPr id="15" name="表 14">
            <a:extLst>
              <a:ext uri="{FF2B5EF4-FFF2-40B4-BE49-F238E27FC236}">
                <a16:creationId xmlns:a16="http://schemas.microsoft.com/office/drawing/2014/main" id="{57C7C714-1C63-4FEF-BD7C-0B043822FED8}"/>
              </a:ext>
            </a:extLst>
          </p:cNvPr>
          <p:cNvGraphicFramePr>
            <a:graphicFrameLocks noGrp="1"/>
          </p:cNvGraphicFramePr>
          <p:nvPr/>
        </p:nvGraphicFramePr>
        <p:xfrm>
          <a:off x="10751739" y="2270952"/>
          <a:ext cx="1702368" cy="251460"/>
        </p:xfrm>
        <a:graphic>
          <a:graphicData uri="http://schemas.openxmlformats.org/drawingml/2006/table">
            <a:tbl>
              <a:tblPr firstRow="1" bandRow="1">
                <a:tableStyleId>{5C22544A-7EE6-4342-B048-85BDC9FD1C3A}</a:tableStyleId>
              </a:tblPr>
              <a:tblGrid>
                <a:gridCol w="1162368">
                  <a:extLst>
                    <a:ext uri="{9D8B030D-6E8A-4147-A177-3AD203B41FA5}">
                      <a16:colId xmlns:a16="http://schemas.microsoft.com/office/drawing/2014/main" val="2711046327"/>
                    </a:ext>
                  </a:extLst>
                </a:gridCol>
                <a:gridCol w="540000">
                  <a:extLst>
                    <a:ext uri="{9D8B030D-6E8A-4147-A177-3AD203B41FA5}">
                      <a16:colId xmlns:a16="http://schemas.microsoft.com/office/drawing/2014/main" val="1787347452"/>
                    </a:ext>
                  </a:extLst>
                </a:gridCol>
              </a:tblGrid>
              <a:tr h="148879">
                <a:tc>
                  <a:txBody>
                    <a:bodyPr/>
                    <a:lstStyle/>
                    <a:p>
                      <a:r>
                        <a:rPr kumimoji="1" lang="ja-JP" altLang="en-US" sz="1050" b="0" baseline="0" dirty="0">
                          <a:solidFill>
                            <a:schemeClr val="tx1"/>
                          </a:solidFill>
                          <a:latin typeface="+mn-ea"/>
                        </a:rPr>
                        <a:t>画面遷移図項番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50" b="0" baseline="0" dirty="0">
                          <a:solidFill>
                            <a:schemeClr val="tx1"/>
                          </a:solidFill>
                          <a:latin typeface="+mn-ea"/>
                        </a:rPr>
                        <a:t>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3636121"/>
                  </a:ext>
                </a:extLst>
              </a:tr>
            </a:tbl>
          </a:graphicData>
        </a:graphic>
      </p:graphicFrame>
      <p:sp>
        <p:nvSpPr>
          <p:cNvPr id="16" name="正方形/長方形 15"/>
          <p:cNvSpPr/>
          <p:nvPr/>
        </p:nvSpPr>
        <p:spPr bwMode="auto">
          <a:xfrm>
            <a:off x="582726" y="7562321"/>
            <a:ext cx="7363112" cy="613135"/>
          </a:xfrm>
          <a:prstGeom prst="rect">
            <a:avLst/>
          </a:prstGeom>
          <a:noFill/>
          <a:ln w="12700"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17" name="AutoShape 81">
            <a:extLst>
              <a:ext uri="{FF2B5EF4-FFF2-40B4-BE49-F238E27FC236}">
                <a16:creationId xmlns:a16="http://schemas.microsoft.com/office/drawing/2014/main" id="{A9B90A21-AC3E-1D4D-E757-663E99245A2F}"/>
              </a:ext>
            </a:extLst>
          </p:cNvPr>
          <p:cNvSpPr>
            <a:spLocks/>
          </p:cNvSpPr>
          <p:nvPr/>
        </p:nvSpPr>
        <p:spPr bwMode="auto">
          <a:xfrm>
            <a:off x="8201001" y="2927726"/>
            <a:ext cx="4224532" cy="4290855"/>
          </a:xfrm>
          <a:prstGeom prst="borderCallout2">
            <a:avLst>
              <a:gd name="adj1" fmla="val 12471"/>
              <a:gd name="adj2" fmla="val -297"/>
              <a:gd name="adj3" fmla="val 13394"/>
              <a:gd name="adj4" fmla="val -9145"/>
              <a:gd name="adj5" fmla="val 22359"/>
              <a:gd name="adj6" fmla="val -30660"/>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番ポ工事結果情報</a:t>
            </a:r>
            <a:r>
              <a:rPr lang="en-US" altLang="ja-JP" sz="1000" dirty="0">
                <a:solidFill>
                  <a:prstClr val="black"/>
                </a:solidFill>
                <a:latin typeface="Meiryo UI"/>
                <a:ea typeface="Meiryo UI"/>
              </a:rPr>
              <a:t>】</a:t>
            </a: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defTabSz="649288"/>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p:txBody>
      </p:sp>
      <p:sp>
        <p:nvSpPr>
          <p:cNvPr id="19" name="正方形/長方形 18"/>
          <p:cNvSpPr/>
          <p:nvPr/>
        </p:nvSpPr>
        <p:spPr bwMode="auto">
          <a:xfrm>
            <a:off x="570310" y="3813449"/>
            <a:ext cx="7375987" cy="3687500"/>
          </a:xfrm>
          <a:prstGeom prst="rect">
            <a:avLst/>
          </a:prstGeom>
          <a:noFill/>
          <a:ln w="12700"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graphicFrame>
        <p:nvGraphicFramePr>
          <p:cNvPr id="22" name="表 21">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1131175021"/>
              </p:ext>
            </p:extLst>
          </p:nvPr>
        </p:nvGraphicFramePr>
        <p:xfrm>
          <a:off x="8276434" y="3141442"/>
          <a:ext cx="4080409" cy="3235868"/>
        </p:xfrm>
        <a:graphic>
          <a:graphicData uri="http://schemas.openxmlformats.org/drawingml/2006/table">
            <a:tbl>
              <a:tblPr/>
              <a:tblGrid>
                <a:gridCol w="318105">
                  <a:extLst>
                    <a:ext uri="{9D8B030D-6E8A-4147-A177-3AD203B41FA5}">
                      <a16:colId xmlns:a16="http://schemas.microsoft.com/office/drawing/2014/main" val="20000"/>
                    </a:ext>
                  </a:extLst>
                </a:gridCol>
                <a:gridCol w="2024351">
                  <a:extLst>
                    <a:ext uri="{9D8B030D-6E8A-4147-A177-3AD203B41FA5}">
                      <a16:colId xmlns:a16="http://schemas.microsoft.com/office/drawing/2014/main" val="20001"/>
                    </a:ext>
                  </a:extLst>
                </a:gridCol>
                <a:gridCol w="1737953">
                  <a:extLst>
                    <a:ext uri="{9D8B030D-6E8A-4147-A177-3AD203B41FA5}">
                      <a16:colId xmlns:a16="http://schemas.microsoft.com/office/drawing/2014/main" val="20002"/>
                    </a:ext>
                  </a:extLst>
                </a:gridCol>
              </a:tblGrid>
              <a:tr h="318668">
                <a:tc>
                  <a:txBody>
                    <a:bodyPr/>
                    <a:lstStyle/>
                    <a:p>
                      <a:pPr algn="ctr" rtl="0" fontAlgn="ctr"/>
                      <a:r>
                        <a:rPr lang="ja-JP" altLang="en-US" sz="1000" b="0" i="0" u="none" strike="noStrike" dirty="0">
                          <a:solidFill>
                            <a:schemeClr val="tx1"/>
                          </a:solidFill>
                          <a:effectLst/>
                          <a:latin typeface="+mn-ea"/>
                          <a:ea typeface="+mn-ea"/>
                          <a:cs typeface="Meiryo UI" panose="020B0604030504040204" pitchFamily="50" charset="-128"/>
                        </a:rPr>
                        <a:t>項番</a:t>
                      </a: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chemeClr val="tx1"/>
                          </a:solidFill>
                          <a:effectLst/>
                          <a:latin typeface="+mn-ea"/>
                          <a:ea typeface="+mn-ea"/>
                          <a:cs typeface="Meiryo UI" panose="020B0604030504040204" pitchFamily="50" charset="-128"/>
                        </a:rPr>
                        <a:t>項目名</a:t>
                      </a: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chemeClr val="tx1"/>
                          </a:solidFill>
                          <a:effectLst/>
                          <a:latin typeface="+mn-ea"/>
                          <a:ea typeface="+mn-ea"/>
                          <a:cs typeface="Meiryo UI" panose="020B0604030504040204" pitchFamily="50" charset="-128"/>
                        </a:rPr>
                        <a:t>詳細</a:t>
                      </a:r>
                    </a:p>
                  </a:txBody>
                  <a:tcPr marL="9525" marR="952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統合オーダＩＤ</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半角英数字：</a:t>
                      </a:r>
                      <a:r>
                        <a:rPr lang="en-US" altLang="ja-JP" sz="1000" b="0" i="0" u="none" strike="noStrike" dirty="0">
                          <a:solidFill>
                            <a:schemeClr val="tx1"/>
                          </a:solidFill>
                          <a:effectLst/>
                          <a:latin typeface="+mn-ea"/>
                          <a:ea typeface="+mn-ea"/>
                          <a:cs typeface="Meiryo UI" panose="020B0604030504040204" pitchFamily="50" charset="-128"/>
                        </a:rPr>
                        <a:t>14</a:t>
                      </a:r>
                      <a:r>
                        <a:rPr lang="ja-JP" altLang="en-US" sz="1000" b="0" i="0" u="none" strike="noStrike" dirty="0">
                          <a:solidFill>
                            <a:schemeClr val="tx1"/>
                          </a:solidFill>
                          <a:effectLst/>
                          <a:latin typeface="+mn-ea"/>
                          <a:ea typeface="+mn-ea"/>
                          <a:cs typeface="Meiryo UI" panose="020B0604030504040204" pitchFamily="50" charset="-128"/>
                        </a:rPr>
                        <a:t>桁</a:t>
                      </a:r>
                      <a:endParaRPr lang="en-US" altLang="ja-JP" sz="1000" dirty="0">
                        <a:solidFill>
                          <a:schemeClr val="tx1"/>
                        </a:solidFill>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2</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移転元事業者</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全角：最大</a:t>
                      </a:r>
                      <a:r>
                        <a:rPr kumimoji="1" lang="en-US" altLang="ja-JP"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30</a:t>
                      </a: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3</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移転元事業者連絡先担当者</a:t>
                      </a:r>
                      <a:endParaRPr lang="en-US" altLang="ja-JP" sz="1000" b="0" i="0" u="none" strike="noStrike" dirty="0">
                        <a:solidFill>
                          <a:schemeClr val="tx1"/>
                        </a:solidFill>
                        <a:effectLst/>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全角：最大</a:t>
                      </a:r>
                      <a:r>
                        <a:rPr lang="en-US" altLang="ja-JP" sz="1000" b="0" i="0" u="none" strike="noStrike" dirty="0">
                          <a:solidFill>
                            <a:schemeClr val="tx1"/>
                          </a:solidFill>
                          <a:effectLst/>
                          <a:latin typeface="+mn-ea"/>
                          <a:ea typeface="+mn-ea"/>
                          <a:cs typeface="Meiryo UI" panose="020B0604030504040204" pitchFamily="50" charset="-128"/>
                        </a:rPr>
                        <a:t>30</a:t>
                      </a:r>
                      <a:r>
                        <a:rPr lang="ja-JP" altLang="en-US" sz="1000" b="0" i="0" u="none" strike="noStrike" dirty="0">
                          <a:solidFill>
                            <a:schemeClr val="tx1"/>
                          </a:solidFill>
                          <a:effectLst/>
                          <a:latin typeface="+mn-ea"/>
                          <a:ea typeface="+mn-ea"/>
                          <a:cs typeface="Meiryo UI" panose="020B0604030504040204" pitchFamily="50" charset="-128"/>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8921381"/>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4</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移転元事業者連絡先電話番号</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zh-CN" altLang="en-US" sz="1000" b="0" i="0" u="none" strike="noStrike" dirty="0">
                          <a:solidFill>
                            <a:schemeClr val="tx1"/>
                          </a:solidFill>
                          <a:effectLst/>
                          <a:latin typeface="+mn-ea"/>
                          <a:ea typeface="+mn-ea"/>
                          <a:cs typeface="Meiryo UI" panose="020B0604030504040204" pitchFamily="50" charset="-128"/>
                        </a:rPr>
                        <a:t>半角数字</a:t>
                      </a:r>
                      <a:r>
                        <a:rPr lang="ja-JP" altLang="en-US" sz="1000" b="0" i="0" u="none" strike="noStrike" dirty="0">
                          <a:solidFill>
                            <a:schemeClr val="tx1"/>
                          </a:solidFill>
                          <a:effectLst/>
                          <a:latin typeface="+mn-ea"/>
                          <a:ea typeface="+mn-ea"/>
                          <a:cs typeface="Meiryo UI" panose="020B0604030504040204" pitchFamily="50" charset="-128"/>
                        </a:rPr>
                        <a:t>記号</a:t>
                      </a:r>
                      <a:r>
                        <a:rPr lang="zh-CN" altLang="en-US" sz="1000" b="0" i="0" u="none" strike="noStrike" dirty="0">
                          <a:solidFill>
                            <a:schemeClr val="tx1"/>
                          </a:solidFill>
                          <a:effectLst/>
                          <a:latin typeface="+mn-ea"/>
                          <a:ea typeface="+mn-ea"/>
                          <a:cs typeface="Meiryo UI" panose="020B0604030504040204" pitchFamily="50" charset="-128"/>
                        </a:rPr>
                        <a:t>：</a:t>
                      </a:r>
                      <a:r>
                        <a:rPr lang="en-US" altLang="zh-CN" sz="1000" b="0" i="0" u="none" strike="noStrike" dirty="0">
                          <a:solidFill>
                            <a:schemeClr val="tx1"/>
                          </a:solidFill>
                          <a:effectLst/>
                          <a:latin typeface="+mn-ea"/>
                          <a:ea typeface="+mn-ea"/>
                          <a:cs typeface="Meiryo UI" panose="020B0604030504040204" pitchFamily="50" charset="-128"/>
                        </a:rPr>
                        <a:t>13</a:t>
                      </a:r>
                      <a:r>
                        <a:rPr lang="zh-CN" altLang="en-US" sz="1000" b="0" i="0" u="none" strike="noStrike" dirty="0">
                          <a:solidFill>
                            <a:schemeClr val="tx1"/>
                          </a:solidFill>
                          <a:effectLst/>
                          <a:latin typeface="+mn-ea"/>
                          <a:ea typeface="+mn-ea"/>
                          <a:cs typeface="Meiryo UI" panose="020B0604030504040204" pitchFamily="50" charset="-128"/>
                        </a:rPr>
                        <a:t>桁 </a:t>
                      </a:r>
                      <a:r>
                        <a:rPr lang="en-US" altLang="zh-CN" sz="1000" b="0" i="0" u="none" strike="noStrike" dirty="0">
                          <a:solidFill>
                            <a:schemeClr val="tx1"/>
                          </a:solidFill>
                          <a:effectLst/>
                          <a:latin typeface="+mn-ea"/>
                          <a:ea typeface="+mn-ea"/>
                          <a:cs typeface="Meiryo UI" panose="020B0604030504040204" pitchFamily="50" charset="-128"/>
                        </a:rPr>
                        <a:t>*2</a:t>
                      </a:r>
                      <a:endParaRPr lang="zh-CN" altLang="en-US" sz="1000" b="0" i="0" u="none" strike="noStrike" dirty="0">
                        <a:solidFill>
                          <a:schemeClr val="tx1"/>
                        </a:solidFill>
                        <a:effectLst/>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123320092"/>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5</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オーダ番号 </a:t>
                      </a:r>
                      <a:r>
                        <a:rPr lang="en-US" altLang="ja-JP" sz="1000" b="0" i="0" u="none" strike="noStrike" dirty="0">
                          <a:solidFill>
                            <a:schemeClr val="tx1"/>
                          </a:solidFill>
                          <a:effectLst/>
                          <a:latin typeface="+mn-ea"/>
                          <a:ea typeface="+mn-ea"/>
                          <a:cs typeface="Meiryo UI" panose="020B0604030504040204" pitchFamily="50" charset="-128"/>
                        </a:rPr>
                        <a:t>*1</a:t>
                      </a:r>
                      <a:endParaRPr lang="ja-JP" altLang="en-US" sz="1000" b="0" i="0" u="none" strike="noStrike" dirty="0">
                        <a:solidFill>
                          <a:schemeClr val="tx1"/>
                        </a:solidFill>
                        <a:effectLst/>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zh-CN" altLang="en-US" sz="1000" dirty="0">
                          <a:solidFill>
                            <a:schemeClr val="tx1"/>
                          </a:solidFill>
                          <a:latin typeface="+mn-ea"/>
                          <a:ea typeface="+mn-ea"/>
                        </a:rPr>
                        <a:t>半角英数字：</a:t>
                      </a:r>
                      <a:r>
                        <a:rPr lang="en-US" altLang="zh-CN" sz="1000" dirty="0">
                          <a:solidFill>
                            <a:schemeClr val="tx1"/>
                          </a:solidFill>
                          <a:latin typeface="+mn-ea"/>
                          <a:ea typeface="+mn-ea"/>
                        </a:rPr>
                        <a:t>16</a:t>
                      </a:r>
                      <a:r>
                        <a:rPr lang="zh-CN" altLang="en-US" sz="1000" dirty="0">
                          <a:solidFill>
                            <a:schemeClr val="tx1"/>
                          </a:solidFill>
                          <a:latin typeface="+mn-ea"/>
                          <a:ea typeface="+mn-ea"/>
                        </a:rPr>
                        <a:t>桁</a:t>
                      </a:r>
                      <a:endParaRPr lang="ja-JP" altLang="en-US" sz="1000" dirty="0">
                        <a:solidFill>
                          <a:schemeClr val="tx1"/>
                        </a:solidFill>
                        <a:latin typeface="+mn-ea"/>
                        <a:ea typeface="+mn-ea"/>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1025170"/>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6</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dirty="0">
                          <a:solidFill>
                            <a:schemeClr val="tx1"/>
                          </a:solidFill>
                          <a:latin typeface="+mn-ea"/>
                          <a:ea typeface="+mn-ea"/>
                        </a:rPr>
                        <a:t>番号取得事業者</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000" dirty="0">
                          <a:solidFill>
                            <a:schemeClr val="tx1"/>
                          </a:solidFill>
                          <a:latin typeface="+mn-ea"/>
                          <a:ea typeface="+mn-ea"/>
                        </a:rPr>
                        <a:t>全角：最大</a:t>
                      </a:r>
                      <a:r>
                        <a:rPr lang="en-US" altLang="ja-JP" sz="1000" dirty="0">
                          <a:solidFill>
                            <a:schemeClr val="tx1"/>
                          </a:solidFill>
                          <a:latin typeface="+mn-ea"/>
                          <a:ea typeface="+mn-ea"/>
                        </a:rPr>
                        <a:t>30</a:t>
                      </a:r>
                      <a:r>
                        <a:rPr lang="ja-JP" altLang="en-US" sz="1000" dirty="0">
                          <a:solidFill>
                            <a:schemeClr val="tx1"/>
                          </a:solidFill>
                          <a:latin typeface="+mn-ea"/>
                          <a:ea typeface="+mn-ea"/>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7855954"/>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7</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dirty="0">
                          <a:solidFill>
                            <a:schemeClr val="tx1"/>
                          </a:solidFill>
                          <a:latin typeface="+mn-ea"/>
                          <a:ea typeface="+mn-ea"/>
                        </a:rPr>
                        <a:t>番号取得事業者連絡先担当者</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rPr>
                        <a:t>全角：最大</a:t>
                      </a:r>
                      <a:r>
                        <a:rPr lang="en-US" altLang="ja-JP" sz="1000" dirty="0">
                          <a:solidFill>
                            <a:schemeClr val="tx1"/>
                          </a:solidFill>
                          <a:latin typeface="+mn-ea"/>
                          <a:ea typeface="+mn-ea"/>
                        </a:rPr>
                        <a:t>30</a:t>
                      </a:r>
                      <a:r>
                        <a:rPr lang="ja-JP" altLang="en-US" sz="1000" dirty="0">
                          <a:solidFill>
                            <a:schemeClr val="tx1"/>
                          </a:solidFill>
                          <a:latin typeface="+mn-ea"/>
                          <a:ea typeface="+mn-ea"/>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33052304"/>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8</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dirty="0">
                          <a:solidFill>
                            <a:schemeClr val="tx1"/>
                          </a:solidFill>
                          <a:latin typeface="+mn-ea"/>
                          <a:ea typeface="+mn-ea"/>
                        </a:rPr>
                        <a:t>番号取得事業者</a:t>
                      </a:r>
                      <a:r>
                        <a:rPr lang="zh-TW" altLang="en-US" sz="1000" dirty="0">
                          <a:solidFill>
                            <a:schemeClr val="tx1"/>
                          </a:solidFill>
                          <a:latin typeface="+mn-ea"/>
                          <a:ea typeface="+mn-ea"/>
                        </a:rPr>
                        <a:t>連絡先電話番号</a:t>
                      </a:r>
                      <a:endParaRPr lang="ja-JP" altLang="en-US" sz="1000" dirty="0">
                        <a:solidFill>
                          <a:schemeClr val="tx1"/>
                        </a:solidFill>
                        <a:latin typeface="+mn-ea"/>
                        <a:ea typeface="+mn-ea"/>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zh-CN" altLang="en-US" sz="1000" dirty="0">
                          <a:solidFill>
                            <a:schemeClr val="tx1"/>
                          </a:solidFill>
                          <a:latin typeface="+mn-ea"/>
                          <a:ea typeface="+mn-ea"/>
                        </a:rPr>
                        <a:t>半角数字</a:t>
                      </a:r>
                      <a:r>
                        <a:rPr lang="ja-JP" altLang="en-US" sz="1000" dirty="0">
                          <a:solidFill>
                            <a:schemeClr val="tx1"/>
                          </a:solidFill>
                          <a:latin typeface="+mn-ea"/>
                          <a:ea typeface="+mn-ea"/>
                        </a:rPr>
                        <a:t>記号</a:t>
                      </a:r>
                      <a:r>
                        <a:rPr lang="zh-CN" altLang="en-US" sz="1000" dirty="0">
                          <a:solidFill>
                            <a:schemeClr val="tx1"/>
                          </a:solidFill>
                          <a:latin typeface="+mn-ea"/>
                          <a:ea typeface="+mn-ea"/>
                        </a:rPr>
                        <a:t>：</a:t>
                      </a:r>
                      <a:r>
                        <a:rPr lang="en-US" altLang="zh-CN" sz="1000" dirty="0">
                          <a:solidFill>
                            <a:schemeClr val="tx1"/>
                          </a:solidFill>
                          <a:latin typeface="+mn-ea"/>
                          <a:ea typeface="+mn-ea"/>
                        </a:rPr>
                        <a:t>13</a:t>
                      </a:r>
                      <a:r>
                        <a:rPr lang="zh-CN" altLang="en-US" sz="1000" dirty="0">
                          <a:solidFill>
                            <a:schemeClr val="tx1"/>
                          </a:solidFill>
                          <a:latin typeface="+mn-ea"/>
                          <a:ea typeface="+mn-ea"/>
                        </a:rPr>
                        <a:t>桁 </a:t>
                      </a:r>
                      <a:r>
                        <a:rPr lang="en-US" altLang="zh-CN" sz="1000" dirty="0">
                          <a:solidFill>
                            <a:schemeClr val="tx1"/>
                          </a:solidFill>
                          <a:latin typeface="+mn-ea"/>
                          <a:ea typeface="+mn-ea"/>
                        </a:rPr>
                        <a:t>*2</a:t>
                      </a:r>
                      <a:endParaRPr lang="zh-CN" altLang="en-US" sz="1000" dirty="0">
                        <a:solidFill>
                          <a:schemeClr val="tx1"/>
                        </a:solidFill>
                        <a:latin typeface="+mn-ea"/>
                        <a:ea typeface="+mn-ea"/>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9872670"/>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9</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電話番号</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半角数字記号：</a:t>
                      </a:r>
                      <a:r>
                        <a:rPr lang="en-US" altLang="ja-JP" sz="1000" b="0" i="0" u="none" strike="noStrike" dirty="0">
                          <a:solidFill>
                            <a:schemeClr val="tx1"/>
                          </a:solidFill>
                          <a:effectLst/>
                          <a:latin typeface="+mn-ea"/>
                          <a:ea typeface="+mn-ea"/>
                          <a:cs typeface="Meiryo UI" panose="020B0604030504040204" pitchFamily="50" charset="-128"/>
                        </a:rPr>
                        <a:t>12</a:t>
                      </a:r>
                      <a:r>
                        <a:rPr lang="ja-JP" altLang="en-US" sz="1000" b="0" i="0" u="none" strike="noStrike" dirty="0">
                          <a:solidFill>
                            <a:schemeClr val="tx1"/>
                          </a:solidFill>
                          <a:effectLst/>
                          <a:latin typeface="+mn-ea"/>
                          <a:ea typeface="+mn-ea"/>
                          <a:cs typeface="Meiryo UI" panose="020B0604030504040204" pitchFamily="50" charset="-128"/>
                        </a:rPr>
                        <a:t>桁 </a:t>
                      </a:r>
                      <a:r>
                        <a:rPr lang="en-US" altLang="ja-JP" sz="1000" b="0" i="0" u="none" strike="noStrike" dirty="0">
                          <a:solidFill>
                            <a:schemeClr val="tx1"/>
                          </a:solidFill>
                          <a:effectLst/>
                          <a:latin typeface="+mn-ea"/>
                          <a:ea typeface="+mn-ea"/>
                          <a:cs typeface="Meiryo UI" panose="020B0604030504040204" pitchFamily="50" charset="-128"/>
                        </a:rPr>
                        <a:t>*2</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2972461"/>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10</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回線数</a:t>
                      </a:r>
                      <a:r>
                        <a:rPr lang="ja-JP" altLang="en-US" sz="1000" b="0" i="0" u="none" strike="noStrike" baseline="0" dirty="0">
                          <a:solidFill>
                            <a:schemeClr val="tx1"/>
                          </a:solidFill>
                          <a:effectLst/>
                          <a:latin typeface="+mn-ea"/>
                          <a:ea typeface="+mn-ea"/>
                          <a:cs typeface="Meiryo UI" panose="020B0604030504040204" pitchFamily="50" charset="-128"/>
                        </a:rPr>
                        <a:t> </a:t>
                      </a:r>
                      <a:r>
                        <a:rPr lang="en-US" altLang="ja-JP" sz="1000" b="0" i="0" u="none" strike="noStrike" baseline="0" dirty="0">
                          <a:solidFill>
                            <a:schemeClr val="tx1"/>
                          </a:solidFill>
                          <a:effectLst/>
                          <a:latin typeface="+mn-ea"/>
                          <a:ea typeface="+mn-ea"/>
                          <a:cs typeface="Meiryo UI" panose="020B0604030504040204" pitchFamily="50" charset="-128"/>
                        </a:rPr>
                        <a:t>*3</a:t>
                      </a:r>
                      <a:endParaRPr lang="ja-JP" altLang="en-US" sz="1000" b="0" i="0" u="none" strike="noStrike" dirty="0">
                        <a:solidFill>
                          <a:schemeClr val="tx1"/>
                        </a:solidFill>
                        <a:effectLst/>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半角数字：</a:t>
                      </a:r>
                      <a:r>
                        <a:rPr lang="en-US" altLang="ja-JP" sz="1000" b="0" i="0" u="none" strike="noStrike" dirty="0">
                          <a:solidFill>
                            <a:schemeClr val="tx1"/>
                          </a:solidFill>
                          <a:effectLst/>
                          <a:latin typeface="+mn-ea"/>
                          <a:ea typeface="+mn-ea"/>
                          <a:cs typeface="Meiryo UI" panose="020B0604030504040204" pitchFamily="50" charset="-128"/>
                        </a:rPr>
                        <a:t>3</a:t>
                      </a:r>
                      <a:r>
                        <a:rPr lang="ja-JP" altLang="en-US" sz="1000" b="0" i="0" u="none" strike="noStrike" dirty="0">
                          <a:solidFill>
                            <a:schemeClr val="tx1"/>
                          </a:solidFill>
                          <a:effectLst/>
                          <a:latin typeface="+mn-ea"/>
                          <a:ea typeface="+mn-ea"/>
                          <a:cs typeface="Meiryo UI" panose="020B0604030504040204" pitchFamily="50" charset="-128"/>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960925"/>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11</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ENUM</a:t>
                      </a: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切替工事</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無、有</a:t>
                      </a:r>
                      <a:endParaRPr lang="ja-JP" altLang="en-US" sz="1000" dirty="0">
                        <a:solidFill>
                          <a:schemeClr val="tx1"/>
                        </a:solidFill>
                        <a:latin typeface="+mn-ea"/>
                        <a:ea typeface="+mn-ea"/>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7842832"/>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12</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番ポ工事結果受信日時</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kumimoji="1" lang="en-US" altLang="ja-JP"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YYYY/MM/DD HH:MM</a:t>
                      </a: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形式</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816964"/>
                  </a:ext>
                </a:extLst>
              </a:tr>
              <a:tr h="2244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13</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番ポ工事結果</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完了</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500844"/>
                  </a:ext>
                </a:extLst>
              </a:tr>
            </a:tbl>
          </a:graphicData>
        </a:graphic>
      </p:graphicFrame>
      <p:sp>
        <p:nvSpPr>
          <p:cNvPr id="24" name="AutoShape 81">
            <a:extLst>
              <a:ext uri="{FF2B5EF4-FFF2-40B4-BE49-F238E27FC236}">
                <a16:creationId xmlns:a16="http://schemas.microsoft.com/office/drawing/2014/main" id="{A9B90A21-AC3E-1D4D-E757-663E99245A2F}"/>
              </a:ext>
            </a:extLst>
          </p:cNvPr>
          <p:cNvSpPr>
            <a:spLocks/>
          </p:cNvSpPr>
          <p:nvPr/>
        </p:nvSpPr>
        <p:spPr bwMode="auto">
          <a:xfrm>
            <a:off x="8201001" y="7302820"/>
            <a:ext cx="4224423" cy="1169341"/>
          </a:xfrm>
          <a:prstGeom prst="borderCallout2">
            <a:avLst>
              <a:gd name="adj1" fmla="val 39435"/>
              <a:gd name="adj2" fmla="val -1537"/>
              <a:gd name="adj3" fmla="val 40245"/>
              <a:gd name="adj4" fmla="val -11692"/>
              <a:gd name="adj5" fmla="val 51559"/>
              <a:gd name="adj6" fmla="val -22785"/>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電話番号一覧</a:t>
            </a:r>
            <a:r>
              <a:rPr lang="en-US" altLang="ja-JP" sz="1000" dirty="0">
                <a:solidFill>
                  <a:prstClr val="black"/>
                </a:solidFill>
                <a:latin typeface="Meiryo UI"/>
                <a:ea typeface="Meiryo UI"/>
              </a:rPr>
              <a:t>】</a:t>
            </a:r>
          </a:p>
        </p:txBody>
      </p:sp>
      <p:graphicFrame>
        <p:nvGraphicFramePr>
          <p:cNvPr id="25" name="表 24">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3831282143"/>
              </p:ext>
            </p:extLst>
          </p:nvPr>
        </p:nvGraphicFramePr>
        <p:xfrm>
          <a:off x="8280061" y="7528355"/>
          <a:ext cx="4076782" cy="538725"/>
        </p:xfrm>
        <a:graphic>
          <a:graphicData uri="http://schemas.openxmlformats.org/drawingml/2006/table">
            <a:tbl>
              <a:tblPr/>
              <a:tblGrid>
                <a:gridCol w="338174">
                  <a:extLst>
                    <a:ext uri="{9D8B030D-6E8A-4147-A177-3AD203B41FA5}">
                      <a16:colId xmlns:a16="http://schemas.microsoft.com/office/drawing/2014/main" val="20000"/>
                    </a:ext>
                  </a:extLst>
                </a:gridCol>
                <a:gridCol w="2031037">
                  <a:extLst>
                    <a:ext uri="{9D8B030D-6E8A-4147-A177-3AD203B41FA5}">
                      <a16:colId xmlns:a16="http://schemas.microsoft.com/office/drawing/2014/main" val="20001"/>
                    </a:ext>
                  </a:extLst>
                </a:gridCol>
                <a:gridCol w="1707571">
                  <a:extLst>
                    <a:ext uri="{9D8B030D-6E8A-4147-A177-3AD203B41FA5}">
                      <a16:colId xmlns:a16="http://schemas.microsoft.com/office/drawing/2014/main" val="20002"/>
                    </a:ext>
                  </a:extLst>
                </a:gridCol>
              </a:tblGrid>
              <a:tr h="314325">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項目名</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詳細</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16000">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電話番号 </a:t>
                      </a:r>
                      <a:r>
                        <a:rPr lang="en-US" altLang="ja-JP" sz="1000" b="0" i="0" u="none" strike="noStrike" dirty="0">
                          <a:solidFill>
                            <a:schemeClr val="tx1"/>
                          </a:solidFill>
                          <a:effectLst/>
                          <a:latin typeface="+mn-ea"/>
                          <a:ea typeface="+mn-ea"/>
                          <a:cs typeface="Meiryo UI" panose="020B0604030504040204" pitchFamily="50" charset="-128"/>
                        </a:rPr>
                        <a:t>*1</a:t>
                      </a:r>
                      <a:endParaRPr lang="ja-JP" altLang="en-US"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半角数字記号：</a:t>
                      </a:r>
                      <a:r>
                        <a:rPr lang="en-US" altLang="ja-JP" sz="1000" b="0" i="0" u="none" strike="noStrike" dirty="0">
                          <a:solidFill>
                            <a:schemeClr val="tx1"/>
                          </a:solidFill>
                          <a:effectLst/>
                          <a:latin typeface="+mn-ea"/>
                          <a:ea typeface="+mn-ea"/>
                          <a:cs typeface="Meiryo UI" panose="020B0604030504040204" pitchFamily="50" charset="-128"/>
                        </a:rPr>
                        <a:t>12</a:t>
                      </a:r>
                      <a:r>
                        <a:rPr lang="ja-JP" altLang="en-US" sz="1000" b="0" i="0" u="none" strike="noStrike" dirty="0">
                          <a:solidFill>
                            <a:schemeClr val="tx1"/>
                          </a:solidFill>
                          <a:effectLst/>
                          <a:latin typeface="+mn-ea"/>
                          <a:ea typeface="+mn-ea"/>
                          <a:cs typeface="Meiryo UI" panose="020B0604030504040204" pitchFamily="50" charset="-128"/>
                        </a:rPr>
                        <a:t>桁 </a:t>
                      </a:r>
                      <a:r>
                        <a:rPr lang="en-US" altLang="ja-JP" sz="1000" b="0" i="0" u="none" strike="noStrike" dirty="0">
                          <a:solidFill>
                            <a:schemeClr val="tx1"/>
                          </a:solidFill>
                          <a:effectLst/>
                          <a:latin typeface="+mn-ea"/>
                          <a:ea typeface="+mn-ea"/>
                          <a:cs typeface="Meiryo UI" panose="020B0604030504040204" pitchFamily="50" charset="-128"/>
                        </a:rPr>
                        <a:t>*2</a:t>
                      </a: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
        <p:nvSpPr>
          <p:cNvPr id="28" name="テキスト ボックス 27"/>
          <p:cNvSpPr txBox="1"/>
          <p:nvPr/>
        </p:nvSpPr>
        <p:spPr>
          <a:xfrm>
            <a:off x="8369822" y="6432024"/>
            <a:ext cx="3863627" cy="710067"/>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注）*</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：オーダ番号の昇順にレコードを表示する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：電話番号はハイフンあり</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なしの両方のケースが存在する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：移転元事業者に対する１番号取得事業者の電話番号総数を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表示する</a:t>
            </a:r>
          </a:p>
        </p:txBody>
      </p:sp>
      <p:sp>
        <p:nvSpPr>
          <p:cNvPr id="30" name="テキスト ボックス 29"/>
          <p:cNvSpPr txBox="1"/>
          <p:nvPr/>
        </p:nvSpPr>
        <p:spPr>
          <a:xfrm>
            <a:off x="686300" y="2675054"/>
            <a:ext cx="6887510" cy="402291"/>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■双方向番ポ（オーダ流通システムへの申込み）の場合の表示イメージ（２／２）</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工事結果情報流通（番ポ工事）（事業者情報）および工事結果情報流通（番ポ工事）（工事結果情報）を受信時</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テキスト ボックス 39"/>
          <p:cNvSpPr txBox="1"/>
          <p:nvPr/>
        </p:nvSpPr>
        <p:spPr>
          <a:xfrm>
            <a:off x="8369822" y="8070717"/>
            <a:ext cx="3863627" cy="402291"/>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注）*</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：電話番号の昇順にレコードを表示する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：電話番号はハイフンあり</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なしの両方のケースが存在する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0922494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3385822330"/>
              </p:ext>
            </p:extLst>
          </p:nvPr>
        </p:nvGraphicFramePr>
        <p:xfrm>
          <a:off x="330156" y="2222575"/>
          <a:ext cx="12224653" cy="6768752"/>
        </p:xfrm>
        <a:graphic>
          <a:graphicData uri="http://schemas.openxmlformats.org/drawingml/2006/table">
            <a:tbl>
              <a:tblPr/>
              <a:tblGrid>
                <a:gridCol w="12224653">
                  <a:extLst>
                    <a:ext uri="{9D8B030D-6E8A-4147-A177-3AD203B41FA5}">
                      <a16:colId xmlns:a16="http://schemas.microsoft.com/office/drawing/2014/main" val="20000"/>
                    </a:ext>
                  </a:extLst>
                </a:gridCol>
              </a:tblGrid>
              <a:tr h="343304">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ctr" defTabSz="990600" rtl="0" eaLnBrk="1" fontAlgn="base" latinLnBrk="0" hangingPunct="1">
                        <a:lnSpc>
                          <a:spcPct val="110000"/>
                        </a:lnSpc>
                        <a:spcBef>
                          <a:spcPct val="0"/>
                        </a:spcBef>
                        <a:spcAft>
                          <a:spcPct val="0"/>
                        </a:spcAft>
                        <a:buClrTx/>
                        <a:buSzTx/>
                        <a:buFont typeface="+mj-lt"/>
                        <a:buNone/>
                        <a:tabLst/>
                        <a:defRPr/>
                      </a:pPr>
                      <a:r>
                        <a:rPr lang="ja-JP" altLang="en-US" sz="1050" dirty="0">
                          <a:solidFill>
                            <a:prstClr val="black"/>
                          </a:solidFill>
                          <a:latin typeface="Meiryo UI"/>
                          <a:ea typeface="Meiryo UI"/>
                        </a:rPr>
                        <a:t>番ポ工事結果情報（４／４）</a:t>
                      </a: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10000"/>
                  </a:ext>
                </a:extLst>
              </a:tr>
              <a:tr h="6425448">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228600" marR="0" lvl="0" indent="-228600" algn="l" defTabSz="990600" rtl="0" eaLnBrk="1" fontAlgn="base" latinLnBrk="0" hangingPunct="1">
                        <a:lnSpc>
                          <a:spcPct val="110000"/>
                        </a:lnSpc>
                        <a:spcBef>
                          <a:spcPct val="0"/>
                        </a:spcBef>
                        <a:spcAft>
                          <a:spcPct val="0"/>
                        </a:spcAft>
                        <a:buClrTx/>
                        <a:buSzTx/>
                        <a:buFont typeface="+mj-lt"/>
                        <a:buAutoNum type="arabicPeriod"/>
                        <a:tabLst/>
                      </a:pPr>
                      <a:endParaRPr kumimoji="1" lang="ja-JP"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6" name="図 5"/>
          <p:cNvPicPr>
            <a:picLocks noChangeAspect="1"/>
          </p:cNvPicPr>
          <p:nvPr/>
        </p:nvPicPr>
        <p:blipFill>
          <a:blip r:embed="rId2"/>
          <a:stretch>
            <a:fillRect/>
          </a:stretch>
        </p:blipFill>
        <p:spPr>
          <a:xfrm>
            <a:off x="558749" y="3180058"/>
            <a:ext cx="7463017" cy="5076926"/>
          </a:xfrm>
          <a:prstGeom prst="rect">
            <a:avLst/>
          </a:prstGeom>
          <a:ln>
            <a:solidFill>
              <a:schemeClr val="tx1"/>
            </a:solidFill>
          </a:ln>
        </p:spPr>
      </p:pic>
      <p:sp>
        <p:nvSpPr>
          <p:cNvPr id="13" name="コンテンツ プレースホルダー 5"/>
          <p:cNvSpPr txBox="1">
            <a:spLocks/>
          </p:cNvSpPr>
          <p:nvPr/>
        </p:nvSpPr>
        <p:spPr>
          <a:xfrm>
            <a:off x="190110" y="648108"/>
            <a:ext cx="12456000" cy="1238400"/>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７</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】【C】</a:t>
            </a:r>
            <a:r>
              <a:rPr lang="ja-JP" altLang="en-US" dirty="0">
                <a:latin typeface="+mn-ea"/>
                <a:ea typeface="+mn-ea"/>
              </a:rPr>
              <a:t>番ポ工事結果情報画面を新規に作成し、</a:t>
            </a:r>
            <a:r>
              <a:rPr lang="en-US" altLang="ja-JP" dirty="0">
                <a:latin typeface="+mn-ea"/>
                <a:ea typeface="+mn-ea"/>
              </a:rPr>
              <a:t>BB-CASTAR</a:t>
            </a:r>
            <a:r>
              <a:rPr lang="ja-JP" altLang="en-US" dirty="0">
                <a:latin typeface="+mn-ea"/>
                <a:ea typeface="+mn-ea"/>
              </a:rPr>
              <a:t>から受信した着信試験用の電話番号、番号取得事業者の連絡先情報等、事業者単位の番ポ工事結果の全件表示を可能とする（最大</a:t>
            </a:r>
            <a:r>
              <a:rPr lang="en-US" altLang="ja-JP" dirty="0">
                <a:latin typeface="+mn-ea"/>
                <a:ea typeface="+mn-ea"/>
              </a:rPr>
              <a:t>300</a:t>
            </a:r>
            <a:r>
              <a:rPr lang="ja-JP" altLang="en-US" dirty="0">
                <a:latin typeface="+mn-ea"/>
                <a:ea typeface="+mn-ea"/>
              </a:rPr>
              <a:t>電番）</a:t>
            </a:r>
          </a:p>
          <a:p>
            <a:r>
              <a:rPr lang="ja-JP" altLang="en-US" dirty="0">
                <a:latin typeface="+mn-ea"/>
                <a:ea typeface="+mn-ea"/>
              </a:rPr>
              <a:t>　　・</a:t>
            </a:r>
            <a:r>
              <a:rPr lang="en-US" altLang="ja-JP" dirty="0">
                <a:latin typeface="+mn-ea"/>
                <a:ea typeface="+mn-ea"/>
              </a:rPr>
              <a:t>BB-CASTAR</a:t>
            </a:r>
            <a:r>
              <a:rPr lang="ja-JP" altLang="en-US" dirty="0">
                <a:latin typeface="+mn-ea"/>
                <a:ea typeface="+mn-ea"/>
              </a:rPr>
              <a:t>から流通する工事結果情報流通（番ポ工事）（事業者情報）および工事結果情報流通（番ポ工事）（工事結果情報）の流通内容を表示可能とする</a:t>
            </a:r>
            <a:endParaRPr lang="en-US" altLang="ja-JP" dirty="0">
              <a:latin typeface="+mn-ea"/>
              <a:ea typeface="+mn-ea"/>
            </a:endParaRPr>
          </a:p>
          <a:p>
            <a:r>
              <a:rPr lang="ja-JP" altLang="en-US" dirty="0">
                <a:latin typeface="+mn-ea"/>
                <a:ea typeface="+mn-ea"/>
              </a:rPr>
              <a:t>　　　新規に作成する番ポ工事結果情報画面のイメージを以下に示す</a:t>
            </a: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12</a:t>
            </a:fld>
            <a:endParaRPr lang="en-US" altLang="ja-JP" dirty="0"/>
          </a:p>
        </p:txBody>
      </p:sp>
      <p:graphicFrame>
        <p:nvGraphicFramePr>
          <p:cNvPr id="15" name="表 14">
            <a:extLst>
              <a:ext uri="{FF2B5EF4-FFF2-40B4-BE49-F238E27FC236}">
                <a16:creationId xmlns:a16="http://schemas.microsoft.com/office/drawing/2014/main" id="{57C7C714-1C63-4FEF-BD7C-0B043822FED8}"/>
              </a:ext>
            </a:extLst>
          </p:cNvPr>
          <p:cNvGraphicFramePr>
            <a:graphicFrameLocks noGrp="1"/>
          </p:cNvGraphicFramePr>
          <p:nvPr/>
        </p:nvGraphicFramePr>
        <p:xfrm>
          <a:off x="10751739" y="2270952"/>
          <a:ext cx="1702368" cy="251460"/>
        </p:xfrm>
        <a:graphic>
          <a:graphicData uri="http://schemas.openxmlformats.org/drawingml/2006/table">
            <a:tbl>
              <a:tblPr firstRow="1" bandRow="1">
                <a:tableStyleId>{5C22544A-7EE6-4342-B048-85BDC9FD1C3A}</a:tableStyleId>
              </a:tblPr>
              <a:tblGrid>
                <a:gridCol w="1162368">
                  <a:extLst>
                    <a:ext uri="{9D8B030D-6E8A-4147-A177-3AD203B41FA5}">
                      <a16:colId xmlns:a16="http://schemas.microsoft.com/office/drawing/2014/main" val="2711046327"/>
                    </a:ext>
                  </a:extLst>
                </a:gridCol>
                <a:gridCol w="540000">
                  <a:extLst>
                    <a:ext uri="{9D8B030D-6E8A-4147-A177-3AD203B41FA5}">
                      <a16:colId xmlns:a16="http://schemas.microsoft.com/office/drawing/2014/main" val="1787347452"/>
                    </a:ext>
                  </a:extLst>
                </a:gridCol>
              </a:tblGrid>
              <a:tr h="148879">
                <a:tc>
                  <a:txBody>
                    <a:bodyPr/>
                    <a:lstStyle/>
                    <a:p>
                      <a:r>
                        <a:rPr kumimoji="1" lang="ja-JP" altLang="en-US" sz="1050" b="0" baseline="0" dirty="0">
                          <a:solidFill>
                            <a:schemeClr val="tx1"/>
                          </a:solidFill>
                          <a:latin typeface="+mn-ea"/>
                        </a:rPr>
                        <a:t>画面遷移図項番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50" b="0" baseline="0" dirty="0">
                          <a:solidFill>
                            <a:schemeClr val="tx1"/>
                          </a:solidFill>
                          <a:latin typeface="+mn-ea"/>
                        </a:rPr>
                        <a:t>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3636121"/>
                  </a:ext>
                </a:extLst>
              </a:tr>
            </a:tbl>
          </a:graphicData>
        </a:graphic>
      </p:graphicFrame>
      <p:sp>
        <p:nvSpPr>
          <p:cNvPr id="17" name="AutoShape 81">
            <a:extLst>
              <a:ext uri="{FF2B5EF4-FFF2-40B4-BE49-F238E27FC236}">
                <a16:creationId xmlns:a16="http://schemas.microsoft.com/office/drawing/2014/main" id="{A9B90A21-AC3E-1D4D-E757-663E99245A2F}"/>
              </a:ext>
            </a:extLst>
          </p:cNvPr>
          <p:cNvSpPr>
            <a:spLocks/>
          </p:cNvSpPr>
          <p:nvPr/>
        </p:nvSpPr>
        <p:spPr bwMode="auto">
          <a:xfrm>
            <a:off x="8201001" y="2900881"/>
            <a:ext cx="4224532" cy="4023594"/>
          </a:xfrm>
          <a:prstGeom prst="borderCallout2">
            <a:avLst>
              <a:gd name="adj1" fmla="val 12471"/>
              <a:gd name="adj2" fmla="val -297"/>
              <a:gd name="adj3" fmla="val 13394"/>
              <a:gd name="adj4" fmla="val -9145"/>
              <a:gd name="adj5" fmla="val 22359"/>
              <a:gd name="adj6" fmla="val -30660"/>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番ポ工事結果情報</a:t>
            </a:r>
            <a:r>
              <a:rPr lang="en-US" altLang="ja-JP" sz="1000" dirty="0">
                <a:solidFill>
                  <a:prstClr val="black"/>
                </a:solidFill>
                <a:latin typeface="Meiryo UI"/>
                <a:ea typeface="Meiryo UI"/>
              </a:rPr>
              <a:t>】</a:t>
            </a: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defTabSz="649288"/>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p:txBody>
      </p:sp>
      <p:sp>
        <p:nvSpPr>
          <p:cNvPr id="19" name="正方形/長方形 18"/>
          <p:cNvSpPr/>
          <p:nvPr/>
        </p:nvSpPr>
        <p:spPr bwMode="auto">
          <a:xfrm>
            <a:off x="587325" y="3786603"/>
            <a:ext cx="7387548" cy="3687500"/>
          </a:xfrm>
          <a:prstGeom prst="rect">
            <a:avLst/>
          </a:prstGeom>
          <a:noFill/>
          <a:ln w="12700"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graphicFrame>
        <p:nvGraphicFramePr>
          <p:cNvPr id="22" name="表 21">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1808029920"/>
              </p:ext>
            </p:extLst>
          </p:nvPr>
        </p:nvGraphicFramePr>
        <p:xfrm>
          <a:off x="8278342" y="3114596"/>
          <a:ext cx="4080516" cy="3420000"/>
        </p:xfrm>
        <a:graphic>
          <a:graphicData uri="http://schemas.openxmlformats.org/drawingml/2006/table">
            <a:tbl>
              <a:tblPr/>
              <a:tblGrid>
                <a:gridCol w="312329">
                  <a:extLst>
                    <a:ext uri="{9D8B030D-6E8A-4147-A177-3AD203B41FA5}">
                      <a16:colId xmlns:a16="http://schemas.microsoft.com/office/drawing/2014/main" val="20000"/>
                    </a:ext>
                  </a:extLst>
                </a:gridCol>
                <a:gridCol w="1987598">
                  <a:extLst>
                    <a:ext uri="{9D8B030D-6E8A-4147-A177-3AD203B41FA5}">
                      <a16:colId xmlns:a16="http://schemas.microsoft.com/office/drawing/2014/main" val="20001"/>
                    </a:ext>
                  </a:extLst>
                </a:gridCol>
                <a:gridCol w="1780589">
                  <a:extLst>
                    <a:ext uri="{9D8B030D-6E8A-4147-A177-3AD203B41FA5}">
                      <a16:colId xmlns:a16="http://schemas.microsoft.com/office/drawing/2014/main" val="20002"/>
                    </a:ext>
                  </a:extLst>
                </a:gridCol>
              </a:tblGrid>
              <a:tr h="318668">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項目名</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詳細</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統合オーダＩＤ</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空白</a:t>
                      </a:r>
                      <a:endParaRPr lang="en-US" altLang="ja-JP" sz="1000" dirty="0">
                        <a:solidFill>
                          <a:schemeClr val="tx1"/>
                        </a:solidFill>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2</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移転元事業者</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全角：最大</a:t>
                      </a:r>
                      <a:r>
                        <a:rPr kumimoji="1" lang="en-US" altLang="ja-JP"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30</a:t>
                      </a: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3</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移転元事業者連絡先担当者</a:t>
                      </a:r>
                      <a:endParaRPr lang="en-US" altLang="ja-JP"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空白</a:t>
                      </a:r>
                      <a:endParaRPr kumimoji="1" lang="en-US" altLang="ja-JP"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8921381"/>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4</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移転元事業者連絡先電話番号</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空白</a:t>
                      </a:r>
                      <a:endParaRPr kumimoji="1" lang="en-US" altLang="ja-JP"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123320092"/>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5</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オーダ番号</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空白</a:t>
                      </a:r>
                      <a:endParaRPr lang="en-US" altLang="ja-JP" sz="1000" dirty="0">
                        <a:solidFill>
                          <a:schemeClr val="tx1"/>
                        </a:solidFill>
                        <a:latin typeface="+mn-ea"/>
                        <a:ea typeface="+mn-ea"/>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1025170"/>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6</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dirty="0">
                          <a:solidFill>
                            <a:schemeClr val="tx1"/>
                          </a:solidFill>
                          <a:latin typeface="+mn-ea"/>
                          <a:ea typeface="+mn-ea"/>
                        </a:rPr>
                        <a:t>番号取得事業者</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000" dirty="0">
                          <a:solidFill>
                            <a:schemeClr val="tx1"/>
                          </a:solidFill>
                          <a:latin typeface="+mn-ea"/>
                          <a:ea typeface="+mn-ea"/>
                        </a:rPr>
                        <a:t>全角：最大</a:t>
                      </a:r>
                      <a:r>
                        <a:rPr lang="en-US" altLang="ja-JP" sz="1000" dirty="0">
                          <a:solidFill>
                            <a:schemeClr val="tx1"/>
                          </a:solidFill>
                          <a:latin typeface="+mn-ea"/>
                          <a:ea typeface="+mn-ea"/>
                        </a:rPr>
                        <a:t>30</a:t>
                      </a:r>
                      <a:r>
                        <a:rPr lang="ja-JP" altLang="en-US" sz="1000" dirty="0">
                          <a:solidFill>
                            <a:schemeClr val="tx1"/>
                          </a:solidFill>
                          <a:latin typeface="+mn-ea"/>
                          <a:ea typeface="+mn-ea"/>
                        </a:rPr>
                        <a:t>桁</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7855954"/>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7</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dirty="0">
                          <a:solidFill>
                            <a:schemeClr val="tx1"/>
                          </a:solidFill>
                          <a:latin typeface="+mn-ea"/>
                          <a:ea typeface="+mn-ea"/>
                        </a:rPr>
                        <a:t>番号取得事業者連絡先担当者</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空白</a:t>
                      </a:r>
                      <a:endParaRPr kumimoji="1" lang="en-US" altLang="ja-JP"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33052304"/>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8</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dirty="0">
                          <a:solidFill>
                            <a:schemeClr val="tx1"/>
                          </a:solidFill>
                          <a:latin typeface="+mn-ea"/>
                          <a:ea typeface="+mn-ea"/>
                        </a:rPr>
                        <a:t>番号取得事業者</a:t>
                      </a:r>
                      <a:r>
                        <a:rPr lang="zh-TW" altLang="en-US" sz="1000" dirty="0">
                          <a:solidFill>
                            <a:schemeClr val="tx1"/>
                          </a:solidFill>
                          <a:latin typeface="+mn-ea"/>
                          <a:ea typeface="+mn-ea"/>
                        </a:rPr>
                        <a:t>連絡先電話番号</a:t>
                      </a:r>
                      <a:endParaRPr lang="ja-JP" altLang="en-US" sz="1000" dirty="0">
                        <a:solidFill>
                          <a:schemeClr val="tx1"/>
                        </a:solidFill>
                        <a:latin typeface="+mn-ea"/>
                        <a:ea typeface="+mn-ea"/>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空白</a:t>
                      </a:r>
                      <a:endParaRPr kumimoji="1" lang="en-US" altLang="ja-JP"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9872670"/>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9</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電話番号</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空白</a:t>
                      </a:r>
                      <a:endParaRPr kumimoji="1" lang="en-US" altLang="ja-JP"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2972461"/>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10</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mn-ea"/>
                          <a:ea typeface="+mn-ea"/>
                          <a:cs typeface="Meiryo UI" panose="020B0604030504040204" pitchFamily="50" charset="-128"/>
                        </a:rPr>
                        <a:t>回線数</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空白</a:t>
                      </a:r>
                      <a:endParaRPr kumimoji="1" lang="en-US" altLang="ja-JP"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960925"/>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ENUM</a:t>
                      </a: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切替工事</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rPr>
                        <a:t>空白</a:t>
                      </a:r>
                      <a:endParaRPr kumimoji="1" lang="en-US" altLang="ja-JP" sz="1000" b="0" i="0" u="none" strike="noStrike" kern="1200" cap="none" spc="0" normalizeH="0" baseline="0" noProof="0" dirty="0">
                        <a:ln>
                          <a:noFill/>
                        </a:ln>
                        <a:solidFill>
                          <a:schemeClr val="tx1"/>
                        </a:solidFill>
                        <a:effectLst/>
                        <a:uLnTx/>
                        <a:uFillTx/>
                        <a:latin typeface="Meiryo UI"/>
                        <a:ea typeface="Meiryo UI"/>
                        <a:cs typeface="Meiryo UI" panose="020B0604030504040204" pitchFamily="50" charset="-128"/>
                      </a:endParaRP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7842832"/>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12</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番ポ工事結果受信日時 </a:t>
                      </a:r>
                      <a:r>
                        <a:rPr lang="en-US" altLang="ja-JP" sz="1000" b="0" i="0" u="none" strike="noStrike" dirty="0">
                          <a:solidFill>
                            <a:schemeClr val="tx1"/>
                          </a:solidFill>
                          <a:effectLst/>
                          <a:latin typeface="+mn-ea"/>
                          <a:ea typeface="+mn-ea"/>
                          <a:cs typeface="Meiryo UI" panose="020B0604030504040204" pitchFamily="50" charset="-128"/>
                        </a:rPr>
                        <a:t>*1</a:t>
                      </a:r>
                      <a:endParaRPr lang="ja-JP" altLang="en-US"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kumimoji="1" lang="en-US" altLang="ja-JP"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YYYY/MM/DD HH:MM</a:t>
                      </a:r>
                      <a:r>
                        <a:rPr kumimoji="1" lang="ja-JP" altLang="en-US" sz="1000" b="0" i="0" u="none" strike="noStrike" kern="1200" cap="none" spc="0" normalizeH="0" baseline="0" noProof="0" dirty="0">
                          <a:ln>
                            <a:noFill/>
                          </a:ln>
                          <a:solidFill>
                            <a:schemeClr val="tx1"/>
                          </a:solidFill>
                          <a:effectLst/>
                          <a:uLnTx/>
                          <a:uFillTx/>
                          <a:latin typeface="+mn-ea"/>
                          <a:ea typeface="+mn-ea"/>
                          <a:cs typeface="Meiryo UI" panose="020B0604030504040204" pitchFamily="50" charset="-128"/>
                        </a:rPr>
                        <a:t>形式</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816964"/>
                  </a:ext>
                </a:extLst>
              </a:tr>
              <a:tr h="238564">
                <a:tc>
                  <a:txBody>
                    <a:bodyPr/>
                    <a:lstStyle/>
                    <a:p>
                      <a:pPr algn="r" rtl="0" fontAlgn="ctr"/>
                      <a:r>
                        <a:rPr lang="en-US" altLang="ja-JP" sz="1000" b="0" i="0" u="none" strike="noStrike" dirty="0">
                          <a:solidFill>
                            <a:schemeClr val="tx1"/>
                          </a:solidFill>
                          <a:effectLst/>
                          <a:latin typeface="+mn-ea"/>
                          <a:ea typeface="+mn-ea"/>
                          <a:cs typeface="Meiryo UI" panose="020B0604030504040204" pitchFamily="50" charset="-128"/>
                        </a:rPr>
                        <a:t>13</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番ポ工事結果</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完了</a:t>
                      </a:r>
                    </a:p>
                  </a:txBody>
                  <a:tcPr marL="45720" marR="4572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500844"/>
                  </a:ext>
                </a:extLst>
              </a:tr>
            </a:tbl>
          </a:graphicData>
        </a:graphic>
      </p:graphicFrame>
      <p:sp>
        <p:nvSpPr>
          <p:cNvPr id="28" name="テキスト ボックス 27"/>
          <p:cNvSpPr txBox="1"/>
          <p:nvPr/>
        </p:nvSpPr>
        <p:spPr>
          <a:xfrm>
            <a:off x="8369822" y="6580461"/>
            <a:ext cx="3863627" cy="248402"/>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注）*</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：番ポ工事結果受信日時の昇順に表示する</a:t>
            </a:r>
          </a:p>
        </p:txBody>
      </p:sp>
      <p:sp>
        <p:nvSpPr>
          <p:cNvPr id="18" name="テキスト ボックス 17"/>
          <p:cNvSpPr txBox="1"/>
          <p:nvPr/>
        </p:nvSpPr>
        <p:spPr>
          <a:xfrm>
            <a:off x="686300" y="2675054"/>
            <a:ext cx="6146548" cy="402291"/>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■双方向番ポ開始前に申し込まれた片方向番ポ（番ポシステムへの申込み）の場合の表示イメージ</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工事結果情報流通（番ポ工事）（工事結果情報）のみ受信時</a:t>
            </a:r>
          </a:p>
        </p:txBody>
      </p:sp>
    </p:spTree>
    <p:extLst>
      <p:ext uri="{BB962C8B-B14F-4D97-AF65-F5344CB8AC3E}">
        <p14:creationId xmlns:p14="http://schemas.microsoft.com/office/powerpoint/2010/main" val="268654636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2602314807"/>
              </p:ext>
            </p:extLst>
          </p:nvPr>
        </p:nvGraphicFramePr>
        <p:xfrm>
          <a:off x="330156" y="2222575"/>
          <a:ext cx="12224653" cy="6768752"/>
        </p:xfrm>
        <a:graphic>
          <a:graphicData uri="http://schemas.openxmlformats.org/drawingml/2006/table">
            <a:tbl>
              <a:tblPr/>
              <a:tblGrid>
                <a:gridCol w="12224653">
                  <a:extLst>
                    <a:ext uri="{9D8B030D-6E8A-4147-A177-3AD203B41FA5}">
                      <a16:colId xmlns:a16="http://schemas.microsoft.com/office/drawing/2014/main" val="20000"/>
                    </a:ext>
                  </a:extLst>
                </a:gridCol>
              </a:tblGrid>
              <a:tr h="343304">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ctr" defTabSz="990600" rtl="0" eaLnBrk="1" fontAlgn="base" latinLnBrk="0" hangingPunct="1">
                        <a:lnSpc>
                          <a:spcPct val="110000"/>
                        </a:lnSpc>
                        <a:spcBef>
                          <a:spcPct val="0"/>
                        </a:spcBef>
                        <a:spcAft>
                          <a:spcPct val="0"/>
                        </a:spcAft>
                        <a:buClrTx/>
                        <a:buSzTx/>
                        <a:buFontTx/>
                        <a:buNone/>
                        <a:tabLst/>
                        <a:defRPr/>
                      </a:pPr>
                      <a:r>
                        <a:rPr lang="ja-JP" altLang="en-US" sz="1050" dirty="0">
                          <a:solidFill>
                            <a:prstClr val="black"/>
                          </a:solidFill>
                          <a:latin typeface="Meiryo UI"/>
                          <a:ea typeface="Meiryo UI"/>
                        </a:rPr>
                        <a:t>工事情報更新画面</a:t>
                      </a: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10000"/>
                  </a:ext>
                </a:extLst>
              </a:tr>
              <a:tr h="6425448">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l" defTabSz="990600" rtl="0" eaLnBrk="1" fontAlgn="base" latinLnBrk="0" hangingPunct="1">
                        <a:lnSpc>
                          <a:spcPct val="110000"/>
                        </a:lnSpc>
                        <a:spcBef>
                          <a:spcPct val="0"/>
                        </a:spcBef>
                        <a:spcAft>
                          <a:spcPct val="0"/>
                        </a:spcAft>
                        <a:buClrTx/>
                        <a:buSzTx/>
                        <a:buFontTx/>
                        <a:buNone/>
                        <a:tabLst/>
                      </a:pPr>
                      <a:endParaRPr kumimoji="1" lang="ja-JP"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23" name="図 22"/>
          <p:cNvPicPr>
            <a:picLocks noChangeAspect="1"/>
          </p:cNvPicPr>
          <p:nvPr/>
        </p:nvPicPr>
        <p:blipFill>
          <a:blip r:embed="rId2"/>
          <a:stretch>
            <a:fillRect/>
          </a:stretch>
        </p:blipFill>
        <p:spPr>
          <a:xfrm>
            <a:off x="535060" y="2858479"/>
            <a:ext cx="7559402" cy="5477658"/>
          </a:xfrm>
          <a:prstGeom prst="rect">
            <a:avLst/>
          </a:prstGeom>
        </p:spPr>
      </p:pic>
      <p:sp>
        <p:nvSpPr>
          <p:cNvPr id="13" name="コンテンツ プレースホルダー 5"/>
          <p:cNvSpPr txBox="1">
            <a:spLocks/>
          </p:cNvSpPr>
          <p:nvPr/>
        </p:nvSpPr>
        <p:spPr>
          <a:xfrm>
            <a:off x="190110" y="648108"/>
            <a:ext cx="12456000" cy="1238400"/>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８</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】【D】</a:t>
            </a:r>
            <a:r>
              <a:rPr lang="ja-JP" altLang="en-US" dirty="0">
                <a:latin typeface="+mn-ea"/>
                <a:ea typeface="+mn-ea"/>
              </a:rPr>
              <a:t>所内ＳＯ工事結果、所内ＳＯ工事結果確認ステータスの手動更新条件について、</a:t>
            </a:r>
            <a:r>
              <a:rPr lang="en-US" altLang="ja-JP" dirty="0">
                <a:latin typeface="+mn-ea"/>
                <a:ea typeface="+mn-ea"/>
              </a:rPr>
              <a:t>BB-CASTAR</a:t>
            </a:r>
            <a:r>
              <a:rPr lang="ja-JP" altLang="en-US" dirty="0">
                <a:latin typeface="+mn-ea"/>
                <a:ea typeface="+mn-ea"/>
              </a:rPr>
              <a:t>から全事業者の工事結果情報流通（番ポ工事）（工事結果情報）を受信していない場合にワーニングメッセージを表示可能とする</a:t>
            </a:r>
          </a:p>
          <a:p>
            <a:r>
              <a:rPr lang="ja-JP" altLang="en-US" dirty="0">
                <a:latin typeface="+mn-ea"/>
                <a:ea typeface="+mn-ea"/>
              </a:rPr>
              <a:t>　　既存の進捗状況詳細画面／工事情報更新画面から、新規にポップアップで番ポ工事結果情報画面に遷移可能とする</a:t>
            </a:r>
          </a:p>
          <a:p>
            <a:endParaRPr lang="ja-JP" altLang="en-US" dirty="0">
              <a:latin typeface="+mn-ea"/>
              <a:ea typeface="+mn-ea"/>
            </a:endParaRPr>
          </a:p>
          <a:p>
            <a:endParaRPr lang="ja-JP" altLang="en-US" dirty="0">
              <a:latin typeface="+mn-ea"/>
              <a:ea typeface="+mn-ea"/>
            </a:endParaRP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13</a:t>
            </a:fld>
            <a:endParaRPr lang="en-US" altLang="ja-JP" dirty="0"/>
          </a:p>
        </p:txBody>
      </p:sp>
      <p:graphicFrame>
        <p:nvGraphicFramePr>
          <p:cNvPr id="15" name="表 14">
            <a:extLst>
              <a:ext uri="{FF2B5EF4-FFF2-40B4-BE49-F238E27FC236}">
                <a16:creationId xmlns:a16="http://schemas.microsoft.com/office/drawing/2014/main" id="{57C7C714-1C63-4FEF-BD7C-0B043822FED8}"/>
              </a:ext>
            </a:extLst>
          </p:cNvPr>
          <p:cNvGraphicFramePr>
            <a:graphicFrameLocks noGrp="1"/>
          </p:cNvGraphicFramePr>
          <p:nvPr/>
        </p:nvGraphicFramePr>
        <p:xfrm>
          <a:off x="10751739" y="2270952"/>
          <a:ext cx="1702368" cy="251460"/>
        </p:xfrm>
        <a:graphic>
          <a:graphicData uri="http://schemas.openxmlformats.org/drawingml/2006/table">
            <a:tbl>
              <a:tblPr firstRow="1" bandRow="1">
                <a:tableStyleId>{5C22544A-7EE6-4342-B048-85BDC9FD1C3A}</a:tableStyleId>
              </a:tblPr>
              <a:tblGrid>
                <a:gridCol w="1162368">
                  <a:extLst>
                    <a:ext uri="{9D8B030D-6E8A-4147-A177-3AD203B41FA5}">
                      <a16:colId xmlns:a16="http://schemas.microsoft.com/office/drawing/2014/main" val="2711046327"/>
                    </a:ext>
                  </a:extLst>
                </a:gridCol>
                <a:gridCol w="540000">
                  <a:extLst>
                    <a:ext uri="{9D8B030D-6E8A-4147-A177-3AD203B41FA5}">
                      <a16:colId xmlns:a16="http://schemas.microsoft.com/office/drawing/2014/main" val="1787347452"/>
                    </a:ext>
                  </a:extLst>
                </a:gridCol>
              </a:tblGrid>
              <a:tr h="148879">
                <a:tc>
                  <a:txBody>
                    <a:bodyPr/>
                    <a:lstStyle/>
                    <a:p>
                      <a:r>
                        <a:rPr kumimoji="1" lang="ja-JP" altLang="en-US" sz="1050" b="0" baseline="0" dirty="0">
                          <a:solidFill>
                            <a:schemeClr val="tx1"/>
                          </a:solidFill>
                          <a:latin typeface="+mn-ea"/>
                        </a:rPr>
                        <a:t>画面遷移図項番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b="0" baseline="0" dirty="0">
                          <a:solidFill>
                            <a:schemeClr val="tx1"/>
                          </a:solidFill>
                          <a:latin typeface="+mn-ea"/>
                        </a:rPr>
                        <a:t>4</a:t>
                      </a:r>
                      <a:endParaRPr kumimoji="1" lang="ja-JP" altLang="en-US" sz="1050" b="0" baseline="0" dirty="0">
                        <a:solidFill>
                          <a:schemeClr val="tx1"/>
                        </a:solidFill>
                        <a:latin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3636121"/>
                  </a:ext>
                </a:extLst>
              </a:tr>
            </a:tbl>
          </a:graphicData>
        </a:graphic>
      </p:graphicFrame>
      <p:sp>
        <p:nvSpPr>
          <p:cNvPr id="105" name="正方形/長方形 104"/>
          <p:cNvSpPr/>
          <p:nvPr/>
        </p:nvSpPr>
        <p:spPr bwMode="auto">
          <a:xfrm>
            <a:off x="610267" y="4094908"/>
            <a:ext cx="5656993" cy="2065325"/>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19" name="正方形/長方形 18"/>
          <p:cNvSpPr/>
          <p:nvPr/>
        </p:nvSpPr>
        <p:spPr bwMode="auto">
          <a:xfrm>
            <a:off x="6208591" y="3451346"/>
            <a:ext cx="576064" cy="210668"/>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26" name="正方形/長方形 25"/>
          <p:cNvSpPr/>
          <p:nvPr/>
        </p:nvSpPr>
        <p:spPr bwMode="auto">
          <a:xfrm>
            <a:off x="602682" y="6252266"/>
            <a:ext cx="7491780" cy="2573846"/>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27" name="正方形/長方形 26"/>
          <p:cNvSpPr/>
          <p:nvPr/>
        </p:nvSpPr>
        <p:spPr bwMode="auto">
          <a:xfrm>
            <a:off x="6784655" y="3451346"/>
            <a:ext cx="576064" cy="210668"/>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28" name="下矢印 18">
            <a:extLst>
              <a:ext uri="{FF2B5EF4-FFF2-40B4-BE49-F238E27FC236}">
                <a16:creationId xmlns:a16="http://schemas.microsoft.com/office/drawing/2014/main" id="{EDB497EE-6026-F5D3-7E58-1F39E02136CA}"/>
              </a:ext>
            </a:extLst>
          </p:cNvPr>
          <p:cNvSpPr/>
          <p:nvPr/>
        </p:nvSpPr>
        <p:spPr bwMode="auto">
          <a:xfrm rot="2257376">
            <a:off x="6110498" y="3677272"/>
            <a:ext cx="416006" cy="525496"/>
          </a:xfrm>
          <a:prstGeom prst="downArrow">
            <a:avLst/>
          </a:prstGeom>
          <a:solidFill>
            <a:schemeClr val="bg1"/>
          </a:soli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lnSpc>
                <a:spcPct val="100000"/>
              </a:lnSpc>
              <a:spcBef>
                <a:spcPts val="0"/>
              </a:spcBef>
            </a:pPr>
            <a:endParaRPr kumimoji="1" lang="ja-JP" altLang="en-US" sz="1000" dirty="0">
              <a:solidFill>
                <a:prstClr val="black"/>
              </a:solidFill>
              <a:latin typeface="Meiryo UI"/>
              <a:ea typeface="ＭＳ Ｐゴシック"/>
              <a:cs typeface="メイリオ" panose="020B0604030504040204" pitchFamily="50" charset="-128"/>
            </a:endParaRPr>
          </a:p>
        </p:txBody>
      </p:sp>
      <p:sp>
        <p:nvSpPr>
          <p:cNvPr id="29" name="下矢印 18">
            <a:extLst>
              <a:ext uri="{FF2B5EF4-FFF2-40B4-BE49-F238E27FC236}">
                <a16:creationId xmlns:a16="http://schemas.microsoft.com/office/drawing/2014/main" id="{EDB497EE-6026-F5D3-7E58-1F39E02136CA}"/>
              </a:ext>
            </a:extLst>
          </p:cNvPr>
          <p:cNvSpPr/>
          <p:nvPr/>
        </p:nvSpPr>
        <p:spPr bwMode="auto">
          <a:xfrm>
            <a:off x="6842869" y="3773846"/>
            <a:ext cx="416006" cy="2454419"/>
          </a:xfrm>
          <a:prstGeom prst="downArrow">
            <a:avLst/>
          </a:prstGeom>
          <a:solidFill>
            <a:schemeClr val="bg1"/>
          </a:soli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lnSpc>
                <a:spcPct val="100000"/>
              </a:lnSpc>
              <a:spcBef>
                <a:spcPts val="0"/>
              </a:spcBef>
            </a:pPr>
            <a:endParaRPr kumimoji="1" lang="ja-JP" altLang="en-US" sz="1000" dirty="0">
              <a:solidFill>
                <a:prstClr val="black"/>
              </a:solidFill>
              <a:latin typeface="Meiryo UI"/>
              <a:ea typeface="ＭＳ Ｐゴシック"/>
              <a:cs typeface="メイリオ" panose="020B0604030504040204" pitchFamily="50" charset="-128"/>
            </a:endParaRPr>
          </a:p>
        </p:txBody>
      </p:sp>
      <p:sp>
        <p:nvSpPr>
          <p:cNvPr id="16" name="正方形/長方形 15"/>
          <p:cNvSpPr/>
          <p:nvPr/>
        </p:nvSpPr>
        <p:spPr bwMode="auto">
          <a:xfrm>
            <a:off x="8798229" y="4548218"/>
            <a:ext cx="3015335" cy="396398"/>
          </a:xfrm>
          <a:prstGeom prst="rect">
            <a:avLst/>
          </a:prstGeom>
          <a:noFill/>
          <a:ln w="9525" cap="flat" cmpd="sng" algn="ctr">
            <a:solidFill>
              <a:schemeClr val="tx1"/>
            </a:solidFill>
            <a:prstDash val="solid"/>
            <a:round/>
            <a:headEnd type="triangle" w="sm" len="sm"/>
            <a:tailEnd type="none" w="sm" len="sm"/>
          </a:ln>
          <a:effectLst/>
        </p:spPr>
        <p:txBody>
          <a:bodyPr vert="horz" wrap="square" lIns="36000" tIns="36000" rIns="36000" bIns="36000" numCol="1" rtlCol="0" anchor="t" anchorCtr="0" compatLnSpc="1">
            <a:prstTxWarp prst="textNoShape">
              <a:avLst/>
            </a:prstTxWarp>
          </a:bodyPr>
          <a:lstStyle/>
          <a:p>
            <a:pPr algn="l" defTabSz="649288"/>
            <a:r>
              <a:rPr lang="ja-JP" altLang="en-US" sz="900" dirty="0">
                <a:latin typeface="+mn-ea"/>
                <a:ea typeface="+mn-ea"/>
                <a:cs typeface="Meiryo UI" panose="020B0604030504040204" pitchFamily="50" charset="-128"/>
              </a:rPr>
              <a:t>番ポ工事が完了していません。</a:t>
            </a:r>
          </a:p>
        </p:txBody>
      </p:sp>
      <p:pic>
        <p:nvPicPr>
          <p:cNvPr id="3" name="図 2"/>
          <p:cNvPicPr>
            <a:picLocks noChangeAspect="1"/>
          </p:cNvPicPr>
          <p:nvPr/>
        </p:nvPicPr>
        <p:blipFill>
          <a:blip r:embed="rId3"/>
          <a:stretch>
            <a:fillRect/>
          </a:stretch>
        </p:blipFill>
        <p:spPr>
          <a:xfrm>
            <a:off x="648367" y="4151989"/>
            <a:ext cx="5574509" cy="1936855"/>
          </a:xfrm>
          <a:prstGeom prst="rect">
            <a:avLst/>
          </a:prstGeom>
          <a:ln>
            <a:solidFill>
              <a:schemeClr val="tx1"/>
            </a:solidFill>
          </a:ln>
        </p:spPr>
      </p:pic>
      <p:sp>
        <p:nvSpPr>
          <p:cNvPr id="14" name="AutoShape 81">
            <a:extLst>
              <a:ext uri="{FF2B5EF4-FFF2-40B4-BE49-F238E27FC236}">
                <a16:creationId xmlns:a16="http://schemas.microsoft.com/office/drawing/2014/main" id="{A9B90A21-AC3E-1D4D-E757-663E99245A2F}"/>
              </a:ext>
            </a:extLst>
          </p:cNvPr>
          <p:cNvSpPr>
            <a:spLocks/>
          </p:cNvSpPr>
          <p:nvPr/>
        </p:nvSpPr>
        <p:spPr bwMode="auto">
          <a:xfrm>
            <a:off x="8592448" y="3394386"/>
            <a:ext cx="3832975" cy="2414326"/>
          </a:xfrm>
          <a:prstGeom prst="borderCallout2">
            <a:avLst>
              <a:gd name="adj1" fmla="val 12471"/>
              <a:gd name="adj2" fmla="val -297"/>
              <a:gd name="adj3" fmla="val 12910"/>
              <a:gd name="adj4" fmla="val -17842"/>
              <a:gd name="adj5" fmla="val 88638"/>
              <a:gd name="adj6" fmla="val -83792"/>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lvl="0" algn="l" defTabSz="649288">
              <a:defRPr/>
            </a:pPr>
            <a:r>
              <a:rPr kumimoji="1" lang="en-US" altLang="ja-JP" sz="1000" b="0" i="0" u="none" strike="noStrike" kern="1200" cap="none" spc="0" normalizeH="0" baseline="0" noProof="0" dirty="0">
                <a:ln>
                  <a:noFill/>
                </a:ln>
                <a:effectLst/>
                <a:uLnTx/>
                <a:uFillTx/>
                <a:latin typeface="Meiryo UI"/>
                <a:ea typeface="Meiryo UI"/>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双方向番ポ（オーダ流通システムへの申込み）</a:t>
            </a:r>
            <a:r>
              <a:rPr kumimoji="1" lang="ja-JP" altLang="en-US" sz="1000" b="0" i="0" u="none" strike="noStrike" kern="1200" cap="none" spc="0" normalizeH="0" baseline="0" noProof="0" dirty="0">
                <a:ln>
                  <a:noFill/>
                </a:ln>
                <a:effectLst/>
                <a:uLnTx/>
                <a:uFillTx/>
                <a:latin typeface="Meiryo UI"/>
                <a:ea typeface="Meiryo UI"/>
              </a:rPr>
              <a:t>の場合</a:t>
            </a:r>
            <a:r>
              <a:rPr kumimoji="1" lang="en-US" altLang="ja-JP" sz="1000" b="0" i="0" u="none" strike="noStrike" kern="1200" cap="none" spc="0" normalizeH="0" baseline="0" noProof="0" dirty="0">
                <a:ln>
                  <a:noFill/>
                </a:ln>
                <a:effectLst/>
                <a:uLnTx/>
                <a:uFillTx/>
                <a:latin typeface="Meiryo UI"/>
                <a:ea typeface="Meiryo UI"/>
              </a:rPr>
              <a:t>】</a:t>
            </a:r>
          </a:p>
          <a:p>
            <a:pPr lvl="0" algn="l" defTabSz="649288">
              <a:defRPr/>
            </a:pPr>
            <a:r>
              <a:rPr lang="ja-JP" altLang="en-US" sz="1000" dirty="0">
                <a:latin typeface="Meiryo UI"/>
                <a:ea typeface="Meiryo UI"/>
              </a:rPr>
              <a:t>・オーダステータス「所内ＳＯ工事結果」または「所内ＳＯ工事結果確認」において、工事情報更新画面で「入力値確認」ボタン押下または「更新」ボタン押下時</a:t>
            </a:r>
            <a:r>
              <a:rPr kumimoji="1" lang="ja-JP" altLang="en-US" sz="1000" b="0" i="0" u="none" strike="noStrike" kern="1200" cap="none" spc="0" normalizeH="0" baseline="0" noProof="0" dirty="0" err="1">
                <a:ln>
                  <a:noFill/>
                </a:ln>
                <a:effectLst/>
                <a:uLnTx/>
                <a:uFillTx/>
                <a:latin typeface="Meiryo UI"/>
                <a:ea typeface="Meiryo UI"/>
              </a:rPr>
              <a:t>、</a:t>
            </a:r>
            <a:r>
              <a:rPr kumimoji="1" lang="ja-JP" altLang="en-US" sz="1000" b="0" i="0" u="none" strike="noStrike" kern="1200" cap="none" spc="0" normalizeH="0" baseline="0" noProof="0" dirty="0">
                <a:ln>
                  <a:noFill/>
                </a:ln>
                <a:effectLst/>
                <a:uLnTx/>
                <a:uFillTx/>
                <a:latin typeface="Meiryo UI"/>
                <a:ea typeface="Meiryo UI"/>
              </a:rPr>
              <a:t>全事業者の番ポ工事結果情報が受信出来ていない場合、以下のワーニングメッセージを表示する</a:t>
            </a: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effectLst/>
                <a:uLnTx/>
                <a:uFillTx/>
                <a:latin typeface="Meiryo UI"/>
                <a:ea typeface="Meiryo UI"/>
              </a:rPr>
              <a:t>メッセージ内容</a:t>
            </a: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lvl="0" algn="l" defTabSz="649288">
              <a:defRPr/>
            </a:pPr>
            <a:r>
              <a:rPr lang="en-US" altLang="ja-JP" sz="1000" dirty="0">
                <a:latin typeface="Meiryo UI"/>
                <a:ea typeface="Meiryo UI"/>
              </a:rPr>
              <a:t>【</a:t>
            </a:r>
            <a:r>
              <a:rPr lang="ja-JP" altLang="en-US" sz="1000" dirty="0">
                <a:latin typeface="Meiryo UI"/>
                <a:ea typeface="Meiryo UI"/>
              </a:rPr>
              <a:t>双方向番ポ開始前に申し込まれた片方向番ポの場合</a:t>
            </a:r>
            <a:r>
              <a:rPr lang="en-US" altLang="ja-JP" sz="1000" dirty="0">
                <a:latin typeface="Meiryo UI"/>
                <a:ea typeface="Meiryo UI"/>
              </a:rPr>
              <a:t>】</a:t>
            </a:r>
          </a:p>
          <a:p>
            <a:pPr lvl="0" algn="l" defTabSz="649288">
              <a:defRPr/>
            </a:pPr>
            <a:r>
              <a:rPr lang="ja-JP" altLang="en-US" sz="1000" dirty="0">
                <a:latin typeface="Meiryo UI"/>
                <a:ea typeface="Meiryo UI"/>
              </a:rPr>
              <a:t>・</a:t>
            </a:r>
            <a:r>
              <a:rPr lang="en-US" altLang="ja-JP" sz="1000" dirty="0">
                <a:latin typeface="Meiryo UI"/>
                <a:ea typeface="Meiryo UI"/>
              </a:rPr>
              <a:t>BB-CASTAR</a:t>
            </a:r>
            <a:r>
              <a:rPr lang="ja-JP" altLang="en-US" sz="1000" dirty="0">
                <a:latin typeface="Meiryo UI"/>
                <a:ea typeface="Meiryo UI"/>
              </a:rPr>
              <a:t>から工事結果情報流通（番ポ工事）（事業者情報）が流通せず、工事の全件完了をシステムで判断できないため、上記チェックは行わずワーニングメッセージを表示しない</a:t>
            </a: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algn="l" defTabSz="649288">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defTabSz="649288"/>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effectLst/>
              <a:uLnTx/>
              <a:uFillTx/>
              <a:latin typeface="Meiryo UI"/>
              <a:ea typeface="Meiryo UI"/>
            </a:endParaRPr>
          </a:p>
        </p:txBody>
      </p:sp>
      <p:pic>
        <p:nvPicPr>
          <p:cNvPr id="4" name="図 3"/>
          <p:cNvPicPr>
            <a:picLocks noChangeAspect="1"/>
          </p:cNvPicPr>
          <p:nvPr/>
        </p:nvPicPr>
        <p:blipFill>
          <a:blip r:embed="rId4"/>
          <a:stretch>
            <a:fillRect/>
          </a:stretch>
        </p:blipFill>
        <p:spPr>
          <a:xfrm>
            <a:off x="633127" y="6316837"/>
            <a:ext cx="7422625" cy="2453289"/>
          </a:xfrm>
          <a:prstGeom prst="rect">
            <a:avLst/>
          </a:prstGeom>
        </p:spPr>
      </p:pic>
      <p:sp>
        <p:nvSpPr>
          <p:cNvPr id="20" name="楕円 19">
            <a:extLst>
              <a:ext uri="{FF2B5EF4-FFF2-40B4-BE49-F238E27FC236}">
                <a16:creationId xmlns:a16="http://schemas.microsoft.com/office/drawing/2014/main" id="{8B6EF22B-758E-BC48-CE43-24AF8706F096}"/>
              </a:ext>
            </a:extLst>
          </p:cNvPr>
          <p:cNvSpPr/>
          <p:nvPr/>
        </p:nvSpPr>
        <p:spPr bwMode="auto">
          <a:xfrm>
            <a:off x="290481" y="5077501"/>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21" name="楕円 20">
            <a:extLst>
              <a:ext uri="{FF2B5EF4-FFF2-40B4-BE49-F238E27FC236}">
                <a16:creationId xmlns:a16="http://schemas.microsoft.com/office/drawing/2014/main" id="{8B6EF22B-758E-BC48-CE43-24AF8706F096}"/>
              </a:ext>
            </a:extLst>
          </p:cNvPr>
          <p:cNvSpPr/>
          <p:nvPr/>
        </p:nvSpPr>
        <p:spPr bwMode="auto">
          <a:xfrm>
            <a:off x="290481" y="7667753"/>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7" name="楕円 6">
            <a:extLst>
              <a:ext uri="{FF2B5EF4-FFF2-40B4-BE49-F238E27FC236}">
                <a16:creationId xmlns:a16="http://schemas.microsoft.com/office/drawing/2014/main" id="{3EB4E9E9-0631-61AE-DEE3-F27739E88FBB}"/>
              </a:ext>
            </a:extLst>
          </p:cNvPr>
          <p:cNvSpPr/>
          <p:nvPr/>
        </p:nvSpPr>
        <p:spPr bwMode="auto">
          <a:xfrm>
            <a:off x="8182797" y="5117525"/>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Tree>
    <p:extLst>
      <p:ext uri="{BB962C8B-B14F-4D97-AF65-F5344CB8AC3E}">
        <p14:creationId xmlns:p14="http://schemas.microsoft.com/office/powerpoint/2010/main" val="122482775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ー 5"/>
          <p:cNvSpPr txBox="1">
            <a:spLocks/>
          </p:cNvSpPr>
          <p:nvPr/>
        </p:nvSpPr>
        <p:spPr>
          <a:xfrm>
            <a:off x="190110" y="648108"/>
            <a:ext cx="12456000" cy="1238400"/>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９</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】【E】</a:t>
            </a:r>
            <a:r>
              <a:rPr lang="ja-JP" altLang="en-US" dirty="0">
                <a:latin typeface="+mn-ea"/>
                <a:ea typeface="+mn-ea"/>
              </a:rPr>
              <a:t>進捗状況照会 詳細画面／工事情報更新画面から表示するステータス更新履歴画面のメッセージを</a:t>
            </a:r>
            <a:r>
              <a:rPr lang="en-US" altLang="ja-JP" dirty="0">
                <a:latin typeface="+mn-ea"/>
                <a:ea typeface="+mn-ea"/>
              </a:rPr>
              <a:t>BB-CASTAR</a:t>
            </a:r>
            <a:r>
              <a:rPr lang="ja-JP" altLang="en-US" dirty="0">
                <a:latin typeface="+mn-ea"/>
                <a:ea typeface="+mn-ea"/>
              </a:rPr>
              <a:t>向かいのメッセージに変更する</a:t>
            </a:r>
          </a:p>
          <a:p>
            <a:r>
              <a:rPr lang="ja-JP" altLang="en-US" dirty="0">
                <a:latin typeface="+mn-ea"/>
                <a:ea typeface="+mn-ea"/>
              </a:rPr>
              <a:t>　　ステータス更新履歴画面のイメージを以下に示す</a:t>
            </a: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14</a:t>
            </a:fld>
            <a:endParaRPr lang="en-US" altLang="ja-JP" dirty="0"/>
          </a:p>
        </p:txBody>
      </p:sp>
      <p:pic>
        <p:nvPicPr>
          <p:cNvPr id="18" name="図 17"/>
          <p:cNvPicPr>
            <a:picLocks noChangeAspect="1"/>
          </p:cNvPicPr>
          <p:nvPr/>
        </p:nvPicPr>
        <p:blipFill>
          <a:blip r:embed="rId3"/>
          <a:stretch>
            <a:fillRect/>
          </a:stretch>
        </p:blipFill>
        <p:spPr>
          <a:xfrm>
            <a:off x="863026" y="3104786"/>
            <a:ext cx="4543399" cy="2330961"/>
          </a:xfrm>
          <a:prstGeom prst="rect">
            <a:avLst/>
          </a:prstGeom>
        </p:spPr>
      </p:pic>
      <p:graphicFrame>
        <p:nvGraphicFramePr>
          <p:cNvPr id="19" name="表 18"/>
          <p:cNvGraphicFramePr>
            <a:graphicFrameLocks noGrp="1"/>
          </p:cNvGraphicFramePr>
          <p:nvPr>
            <p:extLst>
              <p:ext uri="{D42A27DB-BD31-4B8C-83A1-F6EECF244321}">
                <p14:modId xmlns:p14="http://schemas.microsoft.com/office/powerpoint/2010/main" val="2379550079"/>
              </p:ext>
            </p:extLst>
          </p:nvPr>
        </p:nvGraphicFramePr>
        <p:xfrm>
          <a:off x="330156" y="2222575"/>
          <a:ext cx="12224653" cy="6768752"/>
        </p:xfrm>
        <a:graphic>
          <a:graphicData uri="http://schemas.openxmlformats.org/drawingml/2006/table">
            <a:tbl>
              <a:tblPr/>
              <a:tblGrid>
                <a:gridCol w="12224653">
                  <a:extLst>
                    <a:ext uri="{9D8B030D-6E8A-4147-A177-3AD203B41FA5}">
                      <a16:colId xmlns:a16="http://schemas.microsoft.com/office/drawing/2014/main" val="20000"/>
                    </a:ext>
                  </a:extLst>
                </a:gridCol>
              </a:tblGrid>
              <a:tr h="343304">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ctr" defTabSz="990600" rtl="0" eaLnBrk="1" fontAlgn="base" latinLnBrk="0" hangingPunct="1">
                        <a:lnSpc>
                          <a:spcPct val="110000"/>
                        </a:lnSpc>
                        <a:spcBef>
                          <a:spcPct val="0"/>
                        </a:spcBef>
                        <a:spcAft>
                          <a:spcPct val="0"/>
                        </a:spcAft>
                        <a:buClrTx/>
                        <a:buSzTx/>
                        <a:buFontTx/>
                        <a:buNone/>
                        <a:tabLst/>
                        <a:defRPr/>
                      </a:pPr>
                      <a:r>
                        <a:rPr lang="ja-JP" altLang="en-US" sz="1050" dirty="0">
                          <a:solidFill>
                            <a:prstClr val="black"/>
                          </a:solidFill>
                          <a:latin typeface="Meiryo UI"/>
                          <a:ea typeface="Meiryo UI"/>
                        </a:rPr>
                        <a:t>ステータス更新履歴画面（１／２）</a:t>
                      </a: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10000"/>
                  </a:ext>
                </a:extLst>
              </a:tr>
              <a:tr h="6425448">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l" defTabSz="990600" rtl="0" eaLnBrk="1" fontAlgn="base" latinLnBrk="0" hangingPunct="1">
                        <a:lnSpc>
                          <a:spcPct val="110000"/>
                        </a:lnSpc>
                        <a:spcBef>
                          <a:spcPct val="0"/>
                        </a:spcBef>
                        <a:spcAft>
                          <a:spcPct val="0"/>
                        </a:spcAft>
                        <a:buClrTx/>
                        <a:buSzTx/>
                        <a:buFontTx/>
                        <a:buNone/>
                        <a:tabLst/>
                      </a:pPr>
                      <a:endParaRPr kumimoji="1" lang="ja-JP"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20" name="図 19"/>
          <p:cNvPicPr>
            <a:picLocks noChangeAspect="1"/>
          </p:cNvPicPr>
          <p:nvPr/>
        </p:nvPicPr>
        <p:blipFill>
          <a:blip r:embed="rId4"/>
          <a:stretch>
            <a:fillRect/>
          </a:stretch>
        </p:blipFill>
        <p:spPr>
          <a:xfrm>
            <a:off x="894823" y="5655928"/>
            <a:ext cx="4511604" cy="2865677"/>
          </a:xfrm>
          <a:prstGeom prst="rect">
            <a:avLst/>
          </a:prstGeom>
        </p:spPr>
      </p:pic>
      <p:graphicFrame>
        <p:nvGraphicFramePr>
          <p:cNvPr id="21" name="表 20">
            <a:extLst>
              <a:ext uri="{FF2B5EF4-FFF2-40B4-BE49-F238E27FC236}">
                <a16:creationId xmlns:a16="http://schemas.microsoft.com/office/drawing/2014/main" id="{57C7C714-1C63-4FEF-BD7C-0B043822FED8}"/>
              </a:ext>
            </a:extLst>
          </p:cNvPr>
          <p:cNvGraphicFramePr>
            <a:graphicFrameLocks noGrp="1"/>
          </p:cNvGraphicFramePr>
          <p:nvPr/>
        </p:nvGraphicFramePr>
        <p:xfrm>
          <a:off x="10751739" y="2270952"/>
          <a:ext cx="1702368" cy="251460"/>
        </p:xfrm>
        <a:graphic>
          <a:graphicData uri="http://schemas.openxmlformats.org/drawingml/2006/table">
            <a:tbl>
              <a:tblPr firstRow="1" bandRow="1">
                <a:tableStyleId>{5C22544A-7EE6-4342-B048-85BDC9FD1C3A}</a:tableStyleId>
              </a:tblPr>
              <a:tblGrid>
                <a:gridCol w="1162368">
                  <a:extLst>
                    <a:ext uri="{9D8B030D-6E8A-4147-A177-3AD203B41FA5}">
                      <a16:colId xmlns:a16="http://schemas.microsoft.com/office/drawing/2014/main" val="2711046327"/>
                    </a:ext>
                  </a:extLst>
                </a:gridCol>
                <a:gridCol w="540000">
                  <a:extLst>
                    <a:ext uri="{9D8B030D-6E8A-4147-A177-3AD203B41FA5}">
                      <a16:colId xmlns:a16="http://schemas.microsoft.com/office/drawing/2014/main" val="1787347452"/>
                    </a:ext>
                  </a:extLst>
                </a:gridCol>
              </a:tblGrid>
              <a:tr h="148879">
                <a:tc>
                  <a:txBody>
                    <a:bodyPr/>
                    <a:lstStyle/>
                    <a:p>
                      <a:r>
                        <a:rPr kumimoji="1" lang="ja-JP" altLang="en-US" sz="1050" b="0" baseline="0" dirty="0">
                          <a:solidFill>
                            <a:schemeClr val="tx1"/>
                          </a:solidFill>
                          <a:latin typeface="+mn-ea"/>
                        </a:rPr>
                        <a:t>画面遷移図項番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b="0" baseline="0" dirty="0">
                          <a:solidFill>
                            <a:schemeClr val="tx1"/>
                          </a:solidFill>
                          <a:latin typeface="+mn-ea"/>
                        </a:rPr>
                        <a:t>7</a:t>
                      </a:r>
                      <a:endParaRPr kumimoji="1" lang="ja-JP" altLang="en-US" sz="1050" b="0" baseline="0" dirty="0">
                        <a:solidFill>
                          <a:schemeClr val="tx1"/>
                        </a:solidFill>
                        <a:latin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3636121"/>
                  </a:ext>
                </a:extLst>
              </a:tr>
            </a:tbl>
          </a:graphicData>
        </a:graphic>
      </p:graphicFrame>
      <p:sp>
        <p:nvSpPr>
          <p:cNvPr id="23" name="正方形/長方形 22"/>
          <p:cNvSpPr/>
          <p:nvPr/>
        </p:nvSpPr>
        <p:spPr bwMode="auto">
          <a:xfrm>
            <a:off x="975369" y="4506217"/>
            <a:ext cx="4141987" cy="234809"/>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25" name="正方形/長方形 24"/>
          <p:cNvSpPr/>
          <p:nvPr/>
        </p:nvSpPr>
        <p:spPr bwMode="auto">
          <a:xfrm>
            <a:off x="975369" y="6693874"/>
            <a:ext cx="4141987" cy="934088"/>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cxnSp>
        <p:nvCxnSpPr>
          <p:cNvPr id="27" name="カギ線コネクタ 26"/>
          <p:cNvCxnSpPr>
            <a:stCxn id="23" idx="3"/>
            <a:endCxn id="25" idx="3"/>
          </p:cNvCxnSpPr>
          <p:nvPr/>
        </p:nvCxnSpPr>
        <p:spPr bwMode="auto">
          <a:xfrm>
            <a:off x="5117356" y="4623622"/>
            <a:ext cx="12700" cy="2537296"/>
          </a:xfrm>
          <a:prstGeom prst="bentConnector3">
            <a:avLst>
              <a:gd name="adj1" fmla="val 1800000"/>
            </a:avLst>
          </a:prstGeom>
          <a:solidFill>
            <a:srgbClr val="FFFFCC"/>
          </a:solidFill>
          <a:ln w="12700" cap="flat" cmpd="sng" algn="ctr">
            <a:solidFill>
              <a:srgbClr val="FF0000"/>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 name="AutoShape 81">
            <a:extLst>
              <a:ext uri="{FF2B5EF4-FFF2-40B4-BE49-F238E27FC236}">
                <a16:creationId xmlns:a16="http://schemas.microsoft.com/office/drawing/2014/main" id="{A9B90A21-AC3E-1D4D-E757-663E99245A2F}"/>
              </a:ext>
            </a:extLst>
          </p:cNvPr>
          <p:cNvSpPr>
            <a:spLocks/>
          </p:cNvSpPr>
          <p:nvPr/>
        </p:nvSpPr>
        <p:spPr bwMode="auto">
          <a:xfrm>
            <a:off x="6472808" y="5167671"/>
            <a:ext cx="5952725" cy="2801281"/>
          </a:xfrm>
          <a:prstGeom prst="borderCallout2">
            <a:avLst>
              <a:gd name="adj1" fmla="val 12471"/>
              <a:gd name="adj2" fmla="val -297"/>
              <a:gd name="adj3" fmla="val 13090"/>
              <a:gd name="adj4" fmla="val -4851"/>
              <a:gd name="adj5" fmla="val 60473"/>
              <a:gd name="adj6" fmla="val -18754"/>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既存：番ポ工事依頼</a:t>
            </a:r>
            <a:r>
              <a:rPr lang="en-US" altLang="ja-JP" sz="1000" dirty="0">
                <a:solidFill>
                  <a:prstClr val="black"/>
                </a:solidFill>
                <a:latin typeface="Meiryo UI"/>
                <a:ea typeface="Meiryo UI"/>
              </a:rPr>
              <a:t>】</a:t>
            </a: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変更：番ポ工事依頼</a:t>
            </a:r>
            <a:r>
              <a:rPr lang="en-US" altLang="ja-JP" sz="1000" dirty="0">
                <a:solidFill>
                  <a:prstClr val="black"/>
                </a:solidFill>
                <a:latin typeface="Meiryo UI"/>
                <a:ea typeface="Meiryo UI"/>
              </a:rPr>
              <a:t>】</a:t>
            </a: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defTabSz="649288"/>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p:txBody>
      </p:sp>
      <p:sp>
        <p:nvSpPr>
          <p:cNvPr id="29" name="テキスト ボックス 28"/>
          <p:cNvSpPr txBox="1"/>
          <p:nvPr/>
        </p:nvSpPr>
        <p:spPr>
          <a:xfrm>
            <a:off x="686300" y="2856384"/>
            <a:ext cx="1177995" cy="248402"/>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■既存メッセージ</a:t>
            </a:r>
          </a:p>
        </p:txBody>
      </p:sp>
      <p:sp>
        <p:nvSpPr>
          <p:cNvPr id="31" name="テキスト ボックス 30"/>
          <p:cNvSpPr txBox="1"/>
          <p:nvPr/>
        </p:nvSpPr>
        <p:spPr>
          <a:xfrm>
            <a:off x="686300" y="5436984"/>
            <a:ext cx="1250003" cy="248402"/>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■変更メッセージ</a:t>
            </a:r>
          </a:p>
        </p:txBody>
      </p:sp>
      <p:graphicFrame>
        <p:nvGraphicFramePr>
          <p:cNvPr id="32" name="表 31">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3028924480"/>
              </p:ext>
            </p:extLst>
          </p:nvPr>
        </p:nvGraphicFramePr>
        <p:xfrm>
          <a:off x="6688832" y="6467509"/>
          <a:ext cx="5616623" cy="1073735"/>
        </p:xfrm>
        <a:graphic>
          <a:graphicData uri="http://schemas.openxmlformats.org/drawingml/2006/table">
            <a:tbl>
              <a:tblPr/>
              <a:tblGrid>
                <a:gridCol w="360040">
                  <a:extLst>
                    <a:ext uri="{9D8B030D-6E8A-4147-A177-3AD203B41FA5}">
                      <a16:colId xmlns:a16="http://schemas.microsoft.com/office/drawing/2014/main" val="20000"/>
                    </a:ext>
                  </a:extLst>
                </a:gridCol>
                <a:gridCol w="2267870">
                  <a:extLst>
                    <a:ext uri="{9D8B030D-6E8A-4147-A177-3AD203B41FA5}">
                      <a16:colId xmlns:a16="http://schemas.microsoft.com/office/drawing/2014/main" val="20001"/>
                    </a:ext>
                  </a:extLst>
                </a:gridCol>
                <a:gridCol w="1620562">
                  <a:extLst>
                    <a:ext uri="{9D8B030D-6E8A-4147-A177-3AD203B41FA5}">
                      <a16:colId xmlns:a16="http://schemas.microsoft.com/office/drawing/2014/main" val="20002"/>
                    </a:ext>
                  </a:extLst>
                </a:gridCol>
                <a:gridCol w="1368151">
                  <a:extLst>
                    <a:ext uri="{9D8B030D-6E8A-4147-A177-3AD203B41FA5}">
                      <a16:colId xmlns:a16="http://schemas.microsoft.com/office/drawing/2014/main" val="2764351464"/>
                    </a:ext>
                  </a:extLst>
                </a:gridCol>
              </a:tblGrid>
              <a:tr h="318668">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ステータス</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送受信</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marL="0" marR="0" indent="0" algn="ctr"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cs typeface="Meiryo UI" panose="020B0604030504040204" pitchFamily="50" charset="-128"/>
                        </a:rPr>
                        <a:t>備考</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ja-JP" altLang="en-US"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ＢＢ－ＣＡＳＴＡＲ：番ポ工事依頼</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2</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：ＢＢ－ＣＡＳＴＡＲ・番ポ工事依頼</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2735249"/>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3</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：ＢＢ－ＣＡＳＴＡＲ・番ポ工事結果</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dirty="0">
                          <a:latin typeface="+mn-ea"/>
                          <a:ea typeface="+mn-ea"/>
                          <a:cs typeface="Meiryo UI" panose="020B0604030504040204" pitchFamily="50" charset="-128"/>
                        </a:rPr>
                        <a:t>*1</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graphicFrame>
        <p:nvGraphicFramePr>
          <p:cNvPr id="33" name="表 32">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1043078035"/>
              </p:ext>
            </p:extLst>
          </p:nvPr>
        </p:nvGraphicFramePr>
        <p:xfrm>
          <a:off x="6688832" y="5382554"/>
          <a:ext cx="5616623" cy="759410"/>
        </p:xfrm>
        <a:graphic>
          <a:graphicData uri="http://schemas.openxmlformats.org/drawingml/2006/table">
            <a:tbl>
              <a:tblPr/>
              <a:tblGrid>
                <a:gridCol w="360040">
                  <a:extLst>
                    <a:ext uri="{9D8B030D-6E8A-4147-A177-3AD203B41FA5}">
                      <a16:colId xmlns:a16="http://schemas.microsoft.com/office/drawing/2014/main" val="20000"/>
                    </a:ext>
                  </a:extLst>
                </a:gridCol>
                <a:gridCol w="2267870">
                  <a:extLst>
                    <a:ext uri="{9D8B030D-6E8A-4147-A177-3AD203B41FA5}">
                      <a16:colId xmlns:a16="http://schemas.microsoft.com/office/drawing/2014/main" val="20001"/>
                    </a:ext>
                  </a:extLst>
                </a:gridCol>
                <a:gridCol w="1620562">
                  <a:extLst>
                    <a:ext uri="{9D8B030D-6E8A-4147-A177-3AD203B41FA5}">
                      <a16:colId xmlns:a16="http://schemas.microsoft.com/office/drawing/2014/main" val="20002"/>
                    </a:ext>
                  </a:extLst>
                </a:gridCol>
                <a:gridCol w="1368151">
                  <a:extLst>
                    <a:ext uri="{9D8B030D-6E8A-4147-A177-3AD203B41FA5}">
                      <a16:colId xmlns:a16="http://schemas.microsoft.com/office/drawing/2014/main" val="2764351464"/>
                    </a:ext>
                  </a:extLst>
                </a:gridCol>
              </a:tblGrid>
              <a:tr h="318668">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ステータス</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送受信</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marL="0" marR="0" indent="0" algn="ctr"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cs typeface="Meiryo UI" panose="020B0604030504040204" pitchFamily="50" charset="-128"/>
                        </a:rPr>
                        <a:t>備考</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ja-JP" altLang="en-US"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ＨＨＣ：番ポ工事依頼</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2</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：ＫＡＭ・</a:t>
                      </a:r>
                      <a:r>
                        <a:rPr lang="ja-JP" altLang="en-US" sz="1000" dirty="0">
                          <a:effectLst/>
                        </a:rPr>
                        <a:t>番ポ工事依頼</a:t>
                      </a:r>
                      <a:endParaRPr lang="en-US" altLang="ja-JP"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901381227"/>
                  </a:ext>
                </a:extLst>
              </a:tr>
            </a:tbl>
          </a:graphicData>
        </a:graphic>
      </p:graphicFrame>
      <p:sp>
        <p:nvSpPr>
          <p:cNvPr id="34" name="テキスト ボックス 33"/>
          <p:cNvSpPr txBox="1"/>
          <p:nvPr/>
        </p:nvSpPr>
        <p:spPr>
          <a:xfrm>
            <a:off x="6843326" y="7505194"/>
            <a:ext cx="5462129" cy="402291"/>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注）*</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：双方向番ポ（オーダ流通システムへの申込み）の場合、番ポ工事依頼の１行表示に対して</a:t>
            </a: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番ポ工事結果は「事業者情報」および「工事結果情報」の複数行表示される</a:t>
            </a:r>
            <a:endParaRPr lang="ja-JP" altLang="en-US"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テキスト ボックス 34"/>
          <p:cNvSpPr txBox="1"/>
          <p:nvPr/>
        </p:nvSpPr>
        <p:spPr>
          <a:xfrm>
            <a:off x="496144" y="2640360"/>
            <a:ext cx="3240360" cy="248402"/>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（ひかり電話工事依頼／番ポ工事依頼が自動更新の場合）</a:t>
            </a:r>
          </a:p>
        </p:txBody>
      </p:sp>
      <p:sp>
        <p:nvSpPr>
          <p:cNvPr id="26" name="AutoShape 81">
            <a:extLst>
              <a:ext uri="{FF2B5EF4-FFF2-40B4-BE49-F238E27FC236}">
                <a16:creationId xmlns:a16="http://schemas.microsoft.com/office/drawing/2014/main" id="{A9B90A21-AC3E-1D4D-E757-663E99245A2F}"/>
              </a:ext>
            </a:extLst>
          </p:cNvPr>
          <p:cNvSpPr>
            <a:spLocks/>
          </p:cNvSpPr>
          <p:nvPr/>
        </p:nvSpPr>
        <p:spPr bwMode="auto">
          <a:xfrm>
            <a:off x="6472808" y="3076609"/>
            <a:ext cx="5952725" cy="1386812"/>
          </a:xfrm>
          <a:prstGeom prst="borderCallout2">
            <a:avLst>
              <a:gd name="adj1" fmla="val 12471"/>
              <a:gd name="adj2" fmla="val -297"/>
              <a:gd name="adj3" fmla="val 12750"/>
              <a:gd name="adj4" fmla="val -6931"/>
              <a:gd name="adj5" fmla="val 116013"/>
              <a:gd name="adj6" fmla="val -16833"/>
            </a:avLst>
          </a:prstGeom>
          <a:noFill/>
          <a:ln w="9525" algn="ctr">
            <a:solidFill>
              <a:srgbClr val="3466FF"/>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lvl="0" algn="l" defTabSz="649288">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既存：ひかり電話工事依頼</a:t>
            </a: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　</a:t>
            </a: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本開発における修正なし</a:t>
            </a: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defTabSz="649288"/>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p:txBody>
      </p:sp>
      <p:graphicFrame>
        <p:nvGraphicFramePr>
          <p:cNvPr id="30" name="表 29">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1892810260"/>
              </p:ext>
            </p:extLst>
          </p:nvPr>
        </p:nvGraphicFramePr>
        <p:xfrm>
          <a:off x="6688832" y="3291491"/>
          <a:ext cx="5616623" cy="1009999"/>
        </p:xfrm>
        <a:graphic>
          <a:graphicData uri="http://schemas.openxmlformats.org/drawingml/2006/table">
            <a:tbl>
              <a:tblPr/>
              <a:tblGrid>
                <a:gridCol w="360040">
                  <a:extLst>
                    <a:ext uri="{9D8B030D-6E8A-4147-A177-3AD203B41FA5}">
                      <a16:colId xmlns:a16="http://schemas.microsoft.com/office/drawing/2014/main" val="20000"/>
                    </a:ext>
                  </a:extLst>
                </a:gridCol>
                <a:gridCol w="2267870">
                  <a:extLst>
                    <a:ext uri="{9D8B030D-6E8A-4147-A177-3AD203B41FA5}">
                      <a16:colId xmlns:a16="http://schemas.microsoft.com/office/drawing/2014/main" val="20001"/>
                    </a:ext>
                  </a:extLst>
                </a:gridCol>
                <a:gridCol w="1620562">
                  <a:extLst>
                    <a:ext uri="{9D8B030D-6E8A-4147-A177-3AD203B41FA5}">
                      <a16:colId xmlns:a16="http://schemas.microsoft.com/office/drawing/2014/main" val="20002"/>
                    </a:ext>
                  </a:extLst>
                </a:gridCol>
                <a:gridCol w="1368151">
                  <a:extLst>
                    <a:ext uri="{9D8B030D-6E8A-4147-A177-3AD203B41FA5}">
                      <a16:colId xmlns:a16="http://schemas.microsoft.com/office/drawing/2014/main" val="2764351464"/>
                    </a:ext>
                  </a:extLst>
                </a:gridCol>
              </a:tblGrid>
              <a:tr h="339753">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ステータス</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送受信</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marL="0" marR="0" indent="0" algn="ctr"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cs typeface="Meiryo UI" panose="020B0604030504040204" pitchFamily="50" charset="-128"/>
                        </a:rPr>
                        <a:t>備考</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335123">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：ＢＢ－ＣＡＳＴＡＲ・ひかり電話工事依頼</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35123">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2</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：ＢＢ－ＣＡＳＴＡＲ・ひかり電話工事結果</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901381227"/>
                  </a:ext>
                </a:extLst>
              </a:tr>
            </a:tbl>
          </a:graphicData>
        </a:graphic>
      </p:graphicFrame>
      <p:sp>
        <p:nvSpPr>
          <p:cNvPr id="36" name="正方形/長方形 35"/>
          <p:cNvSpPr/>
          <p:nvPr/>
        </p:nvSpPr>
        <p:spPr bwMode="auto">
          <a:xfrm>
            <a:off x="975369" y="4139557"/>
            <a:ext cx="4141987" cy="323864"/>
          </a:xfrm>
          <a:prstGeom prst="rect">
            <a:avLst/>
          </a:prstGeom>
          <a:noFill/>
          <a:ln w="28575" cap="flat" cmpd="sng" algn="ctr">
            <a:solidFill>
              <a:srgbClr val="3466FF"/>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37" name="正方形/長方形 36"/>
          <p:cNvSpPr/>
          <p:nvPr/>
        </p:nvSpPr>
        <p:spPr bwMode="auto">
          <a:xfrm>
            <a:off x="975369" y="6302940"/>
            <a:ext cx="4141987" cy="371883"/>
          </a:xfrm>
          <a:prstGeom prst="rect">
            <a:avLst/>
          </a:prstGeom>
          <a:noFill/>
          <a:ln w="28575" cap="flat" cmpd="sng" algn="ctr">
            <a:solidFill>
              <a:srgbClr val="3466FF"/>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cxnSp>
        <p:nvCxnSpPr>
          <p:cNvPr id="38" name="カギ線コネクタ 37"/>
          <p:cNvCxnSpPr>
            <a:stCxn id="36" idx="3"/>
            <a:endCxn id="37" idx="3"/>
          </p:cNvCxnSpPr>
          <p:nvPr/>
        </p:nvCxnSpPr>
        <p:spPr bwMode="auto">
          <a:xfrm>
            <a:off x="5117356" y="4301489"/>
            <a:ext cx="12700" cy="2187393"/>
          </a:xfrm>
          <a:prstGeom prst="bentConnector3">
            <a:avLst>
              <a:gd name="adj1" fmla="val 2850000"/>
            </a:avLst>
          </a:prstGeom>
          <a:solidFill>
            <a:srgbClr val="FFFFCC"/>
          </a:solidFill>
          <a:ln w="12700" cap="flat" cmpd="sng" algn="ctr">
            <a:solidFill>
              <a:srgbClr val="3466FF"/>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1" name="楕円 40">
            <a:extLst>
              <a:ext uri="{FF2B5EF4-FFF2-40B4-BE49-F238E27FC236}">
                <a16:creationId xmlns:a16="http://schemas.microsoft.com/office/drawing/2014/main" id="{8B6EF22B-758E-BC48-CE43-24AF8706F096}"/>
              </a:ext>
            </a:extLst>
          </p:cNvPr>
          <p:cNvSpPr/>
          <p:nvPr/>
        </p:nvSpPr>
        <p:spPr bwMode="auto">
          <a:xfrm>
            <a:off x="6275965" y="2839340"/>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39" name="楕円 38">
            <a:extLst>
              <a:ext uri="{FF2B5EF4-FFF2-40B4-BE49-F238E27FC236}">
                <a16:creationId xmlns:a16="http://schemas.microsoft.com/office/drawing/2014/main" id="{8B6EF22B-758E-BC48-CE43-24AF8706F096}"/>
              </a:ext>
            </a:extLst>
          </p:cNvPr>
          <p:cNvSpPr/>
          <p:nvPr/>
        </p:nvSpPr>
        <p:spPr bwMode="auto">
          <a:xfrm>
            <a:off x="4987339" y="2290889"/>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42" name="楕円 41">
            <a:extLst>
              <a:ext uri="{FF2B5EF4-FFF2-40B4-BE49-F238E27FC236}">
                <a16:creationId xmlns:a16="http://schemas.microsoft.com/office/drawing/2014/main" id="{277D5E8F-CED0-20AB-3B96-C89F2C8A4A8C}"/>
              </a:ext>
            </a:extLst>
          </p:cNvPr>
          <p:cNvSpPr/>
          <p:nvPr/>
        </p:nvSpPr>
        <p:spPr bwMode="auto">
          <a:xfrm>
            <a:off x="6407012" y="7534168"/>
            <a:ext cx="393686" cy="186186"/>
          </a:xfrm>
          <a:prstGeom prst="ellipse">
            <a:avLst/>
          </a:prstGeom>
          <a:solidFill>
            <a:srgbClr val="CCECFF"/>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詳細化</a:t>
            </a:r>
          </a:p>
        </p:txBody>
      </p:sp>
      <p:sp>
        <p:nvSpPr>
          <p:cNvPr id="43" name="楕円 42">
            <a:extLst>
              <a:ext uri="{FF2B5EF4-FFF2-40B4-BE49-F238E27FC236}">
                <a16:creationId xmlns:a16="http://schemas.microsoft.com/office/drawing/2014/main" id="{277D5E8F-CED0-20AB-3B96-C89F2C8A4A8C}"/>
              </a:ext>
            </a:extLst>
          </p:cNvPr>
          <p:cNvSpPr/>
          <p:nvPr/>
        </p:nvSpPr>
        <p:spPr bwMode="auto">
          <a:xfrm>
            <a:off x="133313" y="2687754"/>
            <a:ext cx="393686" cy="186186"/>
          </a:xfrm>
          <a:prstGeom prst="ellipse">
            <a:avLst/>
          </a:prstGeom>
          <a:solidFill>
            <a:srgbClr val="CCECFF"/>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詳細化</a:t>
            </a:r>
          </a:p>
        </p:txBody>
      </p:sp>
    </p:spTree>
    <p:extLst>
      <p:ext uri="{BB962C8B-B14F-4D97-AF65-F5344CB8AC3E}">
        <p14:creationId xmlns:p14="http://schemas.microsoft.com/office/powerpoint/2010/main" val="228096840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stretch>
            <a:fillRect/>
          </a:stretch>
        </p:blipFill>
        <p:spPr>
          <a:xfrm>
            <a:off x="880910" y="3110764"/>
            <a:ext cx="4534158" cy="2326220"/>
          </a:xfrm>
          <a:prstGeom prst="rect">
            <a:avLst/>
          </a:prstGeom>
        </p:spPr>
      </p:pic>
      <p:graphicFrame>
        <p:nvGraphicFramePr>
          <p:cNvPr id="17" name="表 16"/>
          <p:cNvGraphicFramePr>
            <a:graphicFrameLocks noGrp="1"/>
          </p:cNvGraphicFramePr>
          <p:nvPr>
            <p:extLst>
              <p:ext uri="{D42A27DB-BD31-4B8C-83A1-F6EECF244321}">
                <p14:modId xmlns:p14="http://schemas.microsoft.com/office/powerpoint/2010/main" val="3717640999"/>
              </p:ext>
            </p:extLst>
          </p:nvPr>
        </p:nvGraphicFramePr>
        <p:xfrm>
          <a:off x="330156" y="2222575"/>
          <a:ext cx="12224653" cy="6768752"/>
        </p:xfrm>
        <a:graphic>
          <a:graphicData uri="http://schemas.openxmlformats.org/drawingml/2006/table">
            <a:tbl>
              <a:tblPr/>
              <a:tblGrid>
                <a:gridCol w="12224653">
                  <a:extLst>
                    <a:ext uri="{9D8B030D-6E8A-4147-A177-3AD203B41FA5}">
                      <a16:colId xmlns:a16="http://schemas.microsoft.com/office/drawing/2014/main" val="20000"/>
                    </a:ext>
                  </a:extLst>
                </a:gridCol>
              </a:tblGrid>
              <a:tr h="343304">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ctr" defTabSz="990600" rtl="0" eaLnBrk="1" fontAlgn="base" latinLnBrk="0" hangingPunct="1">
                        <a:lnSpc>
                          <a:spcPct val="110000"/>
                        </a:lnSpc>
                        <a:spcBef>
                          <a:spcPct val="0"/>
                        </a:spcBef>
                        <a:spcAft>
                          <a:spcPct val="0"/>
                        </a:spcAft>
                        <a:buClrTx/>
                        <a:buSzTx/>
                        <a:buFontTx/>
                        <a:buNone/>
                        <a:tabLst/>
                        <a:defRPr/>
                      </a:pPr>
                      <a:r>
                        <a:rPr lang="ja-JP" altLang="en-US" sz="1050" dirty="0">
                          <a:solidFill>
                            <a:prstClr val="black"/>
                          </a:solidFill>
                          <a:latin typeface="Meiryo UI"/>
                          <a:ea typeface="Meiryo UI"/>
                        </a:rPr>
                        <a:t>ステータス更新履歴画面（２／２）</a:t>
                      </a: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10000"/>
                  </a:ext>
                </a:extLst>
              </a:tr>
              <a:tr h="6425448">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l" defTabSz="990600" rtl="0" eaLnBrk="1" fontAlgn="base" latinLnBrk="0" hangingPunct="1">
                        <a:lnSpc>
                          <a:spcPct val="110000"/>
                        </a:lnSpc>
                        <a:spcBef>
                          <a:spcPct val="0"/>
                        </a:spcBef>
                        <a:spcAft>
                          <a:spcPct val="0"/>
                        </a:spcAft>
                        <a:buClrTx/>
                        <a:buSzTx/>
                        <a:buFontTx/>
                        <a:buNone/>
                        <a:tabLst/>
                      </a:pPr>
                      <a:endParaRPr kumimoji="1" lang="ja-JP"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3" name="図 2"/>
          <p:cNvPicPr>
            <a:picLocks noChangeAspect="1"/>
          </p:cNvPicPr>
          <p:nvPr/>
        </p:nvPicPr>
        <p:blipFill>
          <a:blip r:embed="rId4"/>
          <a:stretch>
            <a:fillRect/>
          </a:stretch>
        </p:blipFill>
        <p:spPr>
          <a:xfrm>
            <a:off x="880910" y="5671520"/>
            <a:ext cx="4525515" cy="2783044"/>
          </a:xfrm>
          <a:prstGeom prst="rect">
            <a:avLst/>
          </a:prstGeom>
        </p:spPr>
      </p:pic>
      <p:sp>
        <p:nvSpPr>
          <p:cNvPr id="13" name="コンテンツ プレースホルダー 5"/>
          <p:cNvSpPr txBox="1">
            <a:spLocks/>
          </p:cNvSpPr>
          <p:nvPr/>
        </p:nvSpPr>
        <p:spPr>
          <a:xfrm>
            <a:off x="190110" y="648108"/>
            <a:ext cx="12456000" cy="1238400"/>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１０</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】【E】</a:t>
            </a:r>
            <a:r>
              <a:rPr lang="ja-JP" altLang="en-US" dirty="0">
                <a:latin typeface="+mn-ea"/>
                <a:ea typeface="+mn-ea"/>
              </a:rPr>
              <a:t>進捗状況照会 詳細画面／工事情報更新画面から表示するステータス更新履歴画面のメッセージを</a:t>
            </a:r>
            <a:r>
              <a:rPr lang="en-US" altLang="ja-JP" dirty="0">
                <a:latin typeface="+mn-ea"/>
                <a:ea typeface="+mn-ea"/>
              </a:rPr>
              <a:t>BB-CASTAR</a:t>
            </a:r>
            <a:r>
              <a:rPr lang="ja-JP" altLang="en-US" dirty="0">
                <a:latin typeface="+mn-ea"/>
                <a:ea typeface="+mn-ea"/>
              </a:rPr>
              <a:t>向かいのメッセージに変更する</a:t>
            </a:r>
          </a:p>
          <a:p>
            <a:r>
              <a:rPr lang="ja-JP" altLang="en-US" dirty="0">
                <a:latin typeface="+mn-ea"/>
                <a:ea typeface="+mn-ea"/>
              </a:rPr>
              <a:t>　　ステータス更新履歴画面のイメージを以下に示す</a:t>
            </a: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15</a:t>
            </a:fld>
            <a:endParaRPr lang="en-US" altLang="ja-JP" dirty="0"/>
          </a:p>
        </p:txBody>
      </p:sp>
      <p:graphicFrame>
        <p:nvGraphicFramePr>
          <p:cNvPr id="20" name="表 19">
            <a:extLst>
              <a:ext uri="{FF2B5EF4-FFF2-40B4-BE49-F238E27FC236}">
                <a16:creationId xmlns:a16="http://schemas.microsoft.com/office/drawing/2014/main" id="{57C7C714-1C63-4FEF-BD7C-0B043822FED8}"/>
              </a:ext>
            </a:extLst>
          </p:cNvPr>
          <p:cNvGraphicFramePr>
            <a:graphicFrameLocks noGrp="1"/>
          </p:cNvGraphicFramePr>
          <p:nvPr/>
        </p:nvGraphicFramePr>
        <p:xfrm>
          <a:off x="10751739" y="2270952"/>
          <a:ext cx="1702368" cy="251460"/>
        </p:xfrm>
        <a:graphic>
          <a:graphicData uri="http://schemas.openxmlformats.org/drawingml/2006/table">
            <a:tbl>
              <a:tblPr firstRow="1" bandRow="1">
                <a:tableStyleId>{5C22544A-7EE6-4342-B048-85BDC9FD1C3A}</a:tableStyleId>
              </a:tblPr>
              <a:tblGrid>
                <a:gridCol w="1162368">
                  <a:extLst>
                    <a:ext uri="{9D8B030D-6E8A-4147-A177-3AD203B41FA5}">
                      <a16:colId xmlns:a16="http://schemas.microsoft.com/office/drawing/2014/main" val="2711046327"/>
                    </a:ext>
                  </a:extLst>
                </a:gridCol>
                <a:gridCol w="540000">
                  <a:extLst>
                    <a:ext uri="{9D8B030D-6E8A-4147-A177-3AD203B41FA5}">
                      <a16:colId xmlns:a16="http://schemas.microsoft.com/office/drawing/2014/main" val="1787347452"/>
                    </a:ext>
                  </a:extLst>
                </a:gridCol>
              </a:tblGrid>
              <a:tr h="148879">
                <a:tc>
                  <a:txBody>
                    <a:bodyPr/>
                    <a:lstStyle/>
                    <a:p>
                      <a:r>
                        <a:rPr kumimoji="1" lang="ja-JP" altLang="en-US" sz="1050" b="0" baseline="0" dirty="0">
                          <a:solidFill>
                            <a:schemeClr val="tx1"/>
                          </a:solidFill>
                          <a:latin typeface="+mn-ea"/>
                        </a:rPr>
                        <a:t>画面遷移図項番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b="0" baseline="0" dirty="0">
                          <a:solidFill>
                            <a:schemeClr val="tx1"/>
                          </a:solidFill>
                          <a:latin typeface="+mn-ea"/>
                        </a:rPr>
                        <a:t>7</a:t>
                      </a:r>
                      <a:endParaRPr kumimoji="1" lang="ja-JP" altLang="en-US" sz="1050" b="0" baseline="0" dirty="0">
                        <a:solidFill>
                          <a:schemeClr val="tx1"/>
                        </a:solidFill>
                        <a:latin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3636121"/>
                  </a:ext>
                </a:extLst>
              </a:tr>
            </a:tbl>
          </a:graphicData>
        </a:graphic>
      </p:graphicFrame>
      <p:sp>
        <p:nvSpPr>
          <p:cNvPr id="21" name="正方形/長方形 20"/>
          <p:cNvSpPr/>
          <p:nvPr/>
        </p:nvSpPr>
        <p:spPr bwMode="auto">
          <a:xfrm>
            <a:off x="975369" y="4317233"/>
            <a:ext cx="4141987" cy="416871"/>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22" name="正方形/長方形 21"/>
          <p:cNvSpPr/>
          <p:nvPr/>
        </p:nvSpPr>
        <p:spPr bwMode="auto">
          <a:xfrm>
            <a:off x="975369" y="6809204"/>
            <a:ext cx="4141987" cy="950100"/>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cxnSp>
        <p:nvCxnSpPr>
          <p:cNvPr id="25" name="カギ線コネクタ 24"/>
          <p:cNvCxnSpPr>
            <a:stCxn id="21" idx="3"/>
            <a:endCxn id="22" idx="3"/>
          </p:cNvCxnSpPr>
          <p:nvPr/>
        </p:nvCxnSpPr>
        <p:spPr bwMode="auto">
          <a:xfrm>
            <a:off x="5117356" y="4642245"/>
            <a:ext cx="12700" cy="2874903"/>
          </a:xfrm>
          <a:prstGeom prst="bentConnector3">
            <a:avLst>
              <a:gd name="adj1" fmla="val 1800000"/>
            </a:avLst>
          </a:prstGeom>
          <a:solidFill>
            <a:srgbClr val="FFFFCC"/>
          </a:solidFill>
          <a:ln w="12700" cap="flat" cmpd="sng" algn="ctr">
            <a:solidFill>
              <a:srgbClr val="FF0000"/>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 name="AutoShape 81">
            <a:extLst>
              <a:ext uri="{FF2B5EF4-FFF2-40B4-BE49-F238E27FC236}">
                <a16:creationId xmlns:a16="http://schemas.microsoft.com/office/drawing/2014/main" id="{A9B90A21-AC3E-1D4D-E757-663E99245A2F}"/>
              </a:ext>
            </a:extLst>
          </p:cNvPr>
          <p:cNvSpPr>
            <a:spLocks/>
          </p:cNvSpPr>
          <p:nvPr/>
        </p:nvSpPr>
        <p:spPr bwMode="auto">
          <a:xfrm>
            <a:off x="6472808" y="5048162"/>
            <a:ext cx="5952725" cy="3712878"/>
          </a:xfrm>
          <a:prstGeom prst="borderCallout2">
            <a:avLst>
              <a:gd name="adj1" fmla="val 12471"/>
              <a:gd name="adj2" fmla="val -297"/>
              <a:gd name="adj3" fmla="val 12579"/>
              <a:gd name="adj4" fmla="val -3944"/>
              <a:gd name="adj5" fmla="val 56781"/>
              <a:gd name="adj6" fmla="val -18861"/>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既存：番ポ工事依頼</a:t>
            </a:r>
            <a:r>
              <a:rPr lang="en-US" altLang="ja-JP" sz="1000" dirty="0">
                <a:solidFill>
                  <a:prstClr val="black"/>
                </a:solidFill>
                <a:latin typeface="Meiryo UI"/>
                <a:ea typeface="Meiryo UI"/>
              </a:rPr>
              <a:t>】</a:t>
            </a: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algn="l" defTabSz="649288">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変更：番ポ工事依頼</a:t>
            </a:r>
            <a:r>
              <a:rPr lang="en-US" altLang="ja-JP" sz="1000" dirty="0">
                <a:solidFill>
                  <a:prstClr val="black"/>
                </a:solidFill>
                <a:latin typeface="Meiryo UI"/>
                <a:ea typeface="Meiryo UI"/>
              </a:rPr>
              <a:t>】</a:t>
            </a: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defTabSz="649288"/>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p:txBody>
      </p:sp>
      <p:sp>
        <p:nvSpPr>
          <p:cNvPr id="29" name="テキスト ボックス 28"/>
          <p:cNvSpPr txBox="1"/>
          <p:nvPr/>
        </p:nvSpPr>
        <p:spPr>
          <a:xfrm>
            <a:off x="686300" y="2856384"/>
            <a:ext cx="1177995" cy="248402"/>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■既存メッセージ</a:t>
            </a:r>
          </a:p>
        </p:txBody>
      </p:sp>
      <p:sp>
        <p:nvSpPr>
          <p:cNvPr id="30" name="テキスト ボックス 29"/>
          <p:cNvSpPr txBox="1"/>
          <p:nvPr/>
        </p:nvSpPr>
        <p:spPr>
          <a:xfrm>
            <a:off x="686300" y="5436984"/>
            <a:ext cx="1250003" cy="248402"/>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■変更メッセージ</a:t>
            </a:r>
          </a:p>
        </p:txBody>
      </p:sp>
      <p:graphicFrame>
        <p:nvGraphicFramePr>
          <p:cNvPr id="34" name="表 33">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3367262560"/>
              </p:ext>
            </p:extLst>
          </p:nvPr>
        </p:nvGraphicFramePr>
        <p:xfrm>
          <a:off x="6688832" y="5263045"/>
          <a:ext cx="5616623" cy="1073735"/>
        </p:xfrm>
        <a:graphic>
          <a:graphicData uri="http://schemas.openxmlformats.org/drawingml/2006/table">
            <a:tbl>
              <a:tblPr/>
              <a:tblGrid>
                <a:gridCol w="360040">
                  <a:extLst>
                    <a:ext uri="{9D8B030D-6E8A-4147-A177-3AD203B41FA5}">
                      <a16:colId xmlns:a16="http://schemas.microsoft.com/office/drawing/2014/main" val="20000"/>
                    </a:ext>
                  </a:extLst>
                </a:gridCol>
                <a:gridCol w="2267870">
                  <a:extLst>
                    <a:ext uri="{9D8B030D-6E8A-4147-A177-3AD203B41FA5}">
                      <a16:colId xmlns:a16="http://schemas.microsoft.com/office/drawing/2014/main" val="20001"/>
                    </a:ext>
                  </a:extLst>
                </a:gridCol>
                <a:gridCol w="1620562">
                  <a:extLst>
                    <a:ext uri="{9D8B030D-6E8A-4147-A177-3AD203B41FA5}">
                      <a16:colId xmlns:a16="http://schemas.microsoft.com/office/drawing/2014/main" val="20002"/>
                    </a:ext>
                  </a:extLst>
                </a:gridCol>
                <a:gridCol w="1368151">
                  <a:extLst>
                    <a:ext uri="{9D8B030D-6E8A-4147-A177-3AD203B41FA5}">
                      <a16:colId xmlns:a16="http://schemas.microsoft.com/office/drawing/2014/main" val="2764351464"/>
                    </a:ext>
                  </a:extLst>
                </a:gridCol>
              </a:tblGrid>
              <a:tr h="318668">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ステータス</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送受信</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marL="0" marR="0" indent="0" algn="ctr"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cs typeface="Meiryo UI" panose="020B0604030504040204" pitchFamily="50" charset="-128"/>
                        </a:rPr>
                        <a:t>備考</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：所内ＳＯ工事結果・番ポ工事依頼</a:t>
                      </a:r>
                      <a:endParaRPr lang="en-US" altLang="ja-JP" sz="1000" b="0" i="0" u="none" strike="noStrike" dirty="0">
                        <a:solidFill>
                          <a:schemeClr val="tx1"/>
                        </a:solidFill>
                        <a:effectLst/>
                        <a:latin typeface="+mn-ea"/>
                        <a:ea typeface="+mn-ea"/>
                        <a:cs typeface="Meiryo UI" panose="020B0604030504040204" pitchFamily="50" charset="-128"/>
                      </a:endParaRPr>
                    </a:p>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dirty="0">
                          <a:latin typeface="+mn-ea"/>
                          <a:ea typeface="+mn-ea"/>
                          <a:cs typeface="Meiryo UI" panose="020B0604030504040204" pitchFamily="50" charset="-128"/>
                        </a:rPr>
                        <a:t>番ポ工事依頼ボタン押下時に表示</a:t>
                      </a:r>
                      <a:r>
                        <a:rPr lang="ja-JP" altLang="en-US" sz="1000" baseline="0" dirty="0">
                          <a:latin typeface="+mn-ea"/>
                          <a:ea typeface="+mn-ea"/>
                          <a:cs typeface="Meiryo UI" panose="020B0604030504040204" pitchFamily="50" charset="-128"/>
                        </a:rPr>
                        <a:t> </a:t>
                      </a:r>
                      <a:r>
                        <a:rPr lang="en-US" altLang="ja-JP" sz="1000" baseline="0" dirty="0">
                          <a:latin typeface="+mn-ea"/>
                          <a:ea typeface="+mn-ea"/>
                          <a:cs typeface="Meiryo UI" panose="020B0604030504040204" pitchFamily="50" charset="-128"/>
                        </a:rPr>
                        <a:t>*1</a:t>
                      </a: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2</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ja-JP" altLang="en-US"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ＨＨＣ：番ポ工事依頼</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901381227"/>
                  </a:ext>
                </a:extLst>
              </a:tr>
              <a:tr h="220371">
                <a:tc>
                  <a:txBody>
                    <a:bodyPr/>
                    <a:lstStyle/>
                    <a:p>
                      <a:pPr marL="0" marR="0" indent="0" algn="r"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mn-ea"/>
                          <a:ea typeface="+mn-ea"/>
                          <a:cs typeface="Meiryo UI" panose="020B0604030504040204" pitchFamily="50" charset="-128"/>
                        </a:rPr>
                        <a:t>3</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：ＫＡＭ・</a:t>
                      </a:r>
                      <a:r>
                        <a:rPr lang="ja-JP" altLang="en-US" sz="1000" dirty="0">
                          <a:effectLst/>
                        </a:rPr>
                        <a:t>番ポ工事依頼</a:t>
                      </a:r>
                      <a:endParaRPr lang="en-US" altLang="ja-JP"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52693569"/>
                  </a:ext>
                </a:extLst>
              </a:tr>
            </a:tbl>
          </a:graphicData>
        </a:graphic>
      </p:graphicFrame>
      <p:sp>
        <p:nvSpPr>
          <p:cNvPr id="35" name="テキスト ボックス 34"/>
          <p:cNvSpPr txBox="1"/>
          <p:nvPr/>
        </p:nvSpPr>
        <p:spPr>
          <a:xfrm>
            <a:off x="6843326" y="8000916"/>
            <a:ext cx="5462129" cy="710067"/>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注）*</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：工事情報更新画面から「番ポ工事依頼」ボタンを押下した場合に表示される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（バッチ処理による番ポ工事依頼が実施された場合は表示されない）</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：双方向番ポ（オーダ流通システムへの申込み）の場合、番ポ工事依頼の１行表示に対して</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番ポ工事結果は「事業者情報」および「工事結果情報」の複数行表示される</a:t>
            </a:r>
          </a:p>
        </p:txBody>
      </p:sp>
      <p:sp>
        <p:nvSpPr>
          <p:cNvPr id="39" name="テキスト ボックス 38"/>
          <p:cNvSpPr txBox="1"/>
          <p:nvPr/>
        </p:nvSpPr>
        <p:spPr>
          <a:xfrm>
            <a:off x="496144" y="2640360"/>
            <a:ext cx="3384376" cy="248402"/>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（ひかり電話工事依頼／番ポ工事依頼が手動更新の場合）</a:t>
            </a:r>
          </a:p>
        </p:txBody>
      </p:sp>
      <p:sp>
        <p:nvSpPr>
          <p:cNvPr id="27" name="AutoShape 81">
            <a:extLst>
              <a:ext uri="{FF2B5EF4-FFF2-40B4-BE49-F238E27FC236}">
                <a16:creationId xmlns:a16="http://schemas.microsoft.com/office/drawing/2014/main" id="{A9B90A21-AC3E-1D4D-E757-663E99245A2F}"/>
              </a:ext>
            </a:extLst>
          </p:cNvPr>
          <p:cNvSpPr>
            <a:spLocks/>
          </p:cNvSpPr>
          <p:nvPr/>
        </p:nvSpPr>
        <p:spPr bwMode="auto">
          <a:xfrm>
            <a:off x="6472808" y="2928392"/>
            <a:ext cx="5952725" cy="1556712"/>
          </a:xfrm>
          <a:prstGeom prst="borderCallout2">
            <a:avLst>
              <a:gd name="adj1" fmla="val 12471"/>
              <a:gd name="adj2" fmla="val -297"/>
              <a:gd name="adj3" fmla="val 12750"/>
              <a:gd name="adj4" fmla="val -6931"/>
              <a:gd name="adj5" fmla="val 110409"/>
              <a:gd name="adj6" fmla="val -16726"/>
            </a:avLst>
          </a:prstGeom>
          <a:noFill/>
          <a:ln w="9525" algn="ctr">
            <a:solidFill>
              <a:srgbClr val="3466FF"/>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既存：ひかり電話工事依頼</a:t>
            </a: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　</a:t>
            </a: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本開発における修正なし</a:t>
            </a: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defTabSz="649288"/>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p:txBody>
      </p:sp>
      <p:graphicFrame>
        <p:nvGraphicFramePr>
          <p:cNvPr id="28" name="表 27">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2352754163"/>
              </p:ext>
            </p:extLst>
          </p:nvPr>
        </p:nvGraphicFramePr>
        <p:xfrm>
          <a:off x="6688832" y="3143274"/>
          <a:ext cx="5616623" cy="947318"/>
        </p:xfrm>
        <a:graphic>
          <a:graphicData uri="http://schemas.openxmlformats.org/drawingml/2006/table">
            <a:tbl>
              <a:tblPr/>
              <a:tblGrid>
                <a:gridCol w="360040">
                  <a:extLst>
                    <a:ext uri="{9D8B030D-6E8A-4147-A177-3AD203B41FA5}">
                      <a16:colId xmlns:a16="http://schemas.microsoft.com/office/drawing/2014/main" val="20000"/>
                    </a:ext>
                  </a:extLst>
                </a:gridCol>
                <a:gridCol w="2267870">
                  <a:extLst>
                    <a:ext uri="{9D8B030D-6E8A-4147-A177-3AD203B41FA5}">
                      <a16:colId xmlns:a16="http://schemas.microsoft.com/office/drawing/2014/main" val="20001"/>
                    </a:ext>
                  </a:extLst>
                </a:gridCol>
                <a:gridCol w="1620562">
                  <a:extLst>
                    <a:ext uri="{9D8B030D-6E8A-4147-A177-3AD203B41FA5}">
                      <a16:colId xmlns:a16="http://schemas.microsoft.com/office/drawing/2014/main" val="20002"/>
                    </a:ext>
                  </a:extLst>
                </a:gridCol>
                <a:gridCol w="1368151">
                  <a:extLst>
                    <a:ext uri="{9D8B030D-6E8A-4147-A177-3AD203B41FA5}">
                      <a16:colId xmlns:a16="http://schemas.microsoft.com/office/drawing/2014/main" val="2764351464"/>
                    </a:ext>
                  </a:extLst>
                </a:gridCol>
              </a:tblGrid>
              <a:tr h="318668">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ステータス</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送受信</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marL="0" marR="0" indent="0" algn="ctr"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cs typeface="Meiryo UI" panose="020B0604030504040204" pitchFamily="50" charset="-128"/>
                        </a:rPr>
                        <a:t>備考</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：所内ＳＯ工事結果・ひかり電話工事依頼</a:t>
                      </a:r>
                      <a:endParaRPr lang="en-US" altLang="ja-JP"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dirty="0">
                          <a:latin typeface="+mn-ea"/>
                          <a:ea typeface="+mn-ea"/>
                          <a:cs typeface="Meiryo UI" panose="020B0604030504040204" pitchFamily="50" charset="-128"/>
                        </a:rPr>
                        <a:t>ひかり電話工事依頼ボタン押下時に表示 </a:t>
                      </a:r>
                      <a:r>
                        <a:rPr lang="en-US" altLang="ja-JP" sz="1000" dirty="0">
                          <a:latin typeface="+mn-ea"/>
                          <a:ea typeface="+mn-ea"/>
                          <a:cs typeface="Meiryo UI" panose="020B0604030504040204" pitchFamily="50" charset="-128"/>
                        </a:rPr>
                        <a:t>*1</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277729290"/>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2</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：ＢＢ－ＣＡＳＴＡＲ・ひかり電話工事結果</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
        <p:nvSpPr>
          <p:cNvPr id="31" name="正方形/長方形 30"/>
          <p:cNvSpPr/>
          <p:nvPr/>
        </p:nvSpPr>
        <p:spPr bwMode="auto">
          <a:xfrm>
            <a:off x="975369" y="3919617"/>
            <a:ext cx="4141987" cy="366729"/>
          </a:xfrm>
          <a:prstGeom prst="rect">
            <a:avLst/>
          </a:prstGeom>
          <a:noFill/>
          <a:ln w="28575" cap="flat" cmpd="sng" algn="ctr">
            <a:solidFill>
              <a:srgbClr val="3466FF"/>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32" name="正方形/長方形 31"/>
          <p:cNvSpPr/>
          <p:nvPr/>
        </p:nvSpPr>
        <p:spPr bwMode="auto">
          <a:xfrm>
            <a:off x="975369" y="6433633"/>
            <a:ext cx="4141987" cy="345091"/>
          </a:xfrm>
          <a:prstGeom prst="rect">
            <a:avLst/>
          </a:prstGeom>
          <a:noFill/>
          <a:ln w="28575" cap="flat" cmpd="sng" algn="ctr">
            <a:solidFill>
              <a:srgbClr val="3466FF"/>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cxnSp>
        <p:nvCxnSpPr>
          <p:cNvPr id="36" name="カギ線コネクタ 35"/>
          <p:cNvCxnSpPr>
            <a:stCxn id="31" idx="3"/>
            <a:endCxn id="32" idx="3"/>
          </p:cNvCxnSpPr>
          <p:nvPr/>
        </p:nvCxnSpPr>
        <p:spPr bwMode="auto">
          <a:xfrm>
            <a:off x="5117356" y="4134707"/>
            <a:ext cx="12700" cy="2531150"/>
          </a:xfrm>
          <a:prstGeom prst="bentConnector3">
            <a:avLst>
              <a:gd name="adj1" fmla="val 2825000"/>
            </a:avLst>
          </a:prstGeom>
          <a:solidFill>
            <a:srgbClr val="FFFFCC"/>
          </a:solidFill>
          <a:ln w="12700" cap="flat" cmpd="sng" algn="ctr">
            <a:solidFill>
              <a:srgbClr val="3466FF"/>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 name="テキスト ボックス 36"/>
          <p:cNvSpPr txBox="1"/>
          <p:nvPr/>
        </p:nvSpPr>
        <p:spPr>
          <a:xfrm>
            <a:off x="6843326" y="4082812"/>
            <a:ext cx="5462129" cy="402291"/>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注）*</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：工事情報更新画面から「ひかり電話工事依頼」ボタンを押下した場合に表示される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　　　　　（バッチ処理によるひかり電話工事依頼が実施された場合は表示されない）</a:t>
            </a:r>
          </a:p>
        </p:txBody>
      </p:sp>
      <p:sp>
        <p:nvSpPr>
          <p:cNvPr id="42" name="楕円 41">
            <a:extLst>
              <a:ext uri="{FF2B5EF4-FFF2-40B4-BE49-F238E27FC236}">
                <a16:creationId xmlns:a16="http://schemas.microsoft.com/office/drawing/2014/main" id="{8B6EF22B-758E-BC48-CE43-24AF8706F096}"/>
              </a:ext>
            </a:extLst>
          </p:cNvPr>
          <p:cNvSpPr/>
          <p:nvPr/>
        </p:nvSpPr>
        <p:spPr bwMode="auto">
          <a:xfrm>
            <a:off x="6276096" y="2730470"/>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38" name="楕円 37">
            <a:extLst>
              <a:ext uri="{FF2B5EF4-FFF2-40B4-BE49-F238E27FC236}">
                <a16:creationId xmlns:a16="http://schemas.microsoft.com/office/drawing/2014/main" id="{8B6EF22B-758E-BC48-CE43-24AF8706F096}"/>
              </a:ext>
            </a:extLst>
          </p:cNvPr>
          <p:cNvSpPr/>
          <p:nvPr/>
        </p:nvSpPr>
        <p:spPr bwMode="auto">
          <a:xfrm>
            <a:off x="4987339" y="2290889"/>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41" name="楕円 40">
            <a:extLst>
              <a:ext uri="{FF2B5EF4-FFF2-40B4-BE49-F238E27FC236}">
                <a16:creationId xmlns:a16="http://schemas.microsoft.com/office/drawing/2014/main" id="{277D5E8F-CED0-20AB-3B96-C89F2C8A4A8C}"/>
              </a:ext>
            </a:extLst>
          </p:cNvPr>
          <p:cNvSpPr/>
          <p:nvPr/>
        </p:nvSpPr>
        <p:spPr bwMode="auto">
          <a:xfrm>
            <a:off x="6663432" y="8305669"/>
            <a:ext cx="393686" cy="186186"/>
          </a:xfrm>
          <a:prstGeom prst="ellipse">
            <a:avLst/>
          </a:prstGeom>
          <a:solidFill>
            <a:srgbClr val="CCECFF"/>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詳細化</a:t>
            </a:r>
          </a:p>
        </p:txBody>
      </p:sp>
      <p:sp>
        <p:nvSpPr>
          <p:cNvPr id="43" name="楕円 42">
            <a:extLst>
              <a:ext uri="{FF2B5EF4-FFF2-40B4-BE49-F238E27FC236}">
                <a16:creationId xmlns:a16="http://schemas.microsoft.com/office/drawing/2014/main" id="{277D5E8F-CED0-20AB-3B96-C89F2C8A4A8C}"/>
              </a:ext>
            </a:extLst>
          </p:cNvPr>
          <p:cNvSpPr/>
          <p:nvPr/>
        </p:nvSpPr>
        <p:spPr bwMode="auto">
          <a:xfrm>
            <a:off x="133313" y="2687754"/>
            <a:ext cx="393686" cy="186186"/>
          </a:xfrm>
          <a:prstGeom prst="ellipse">
            <a:avLst/>
          </a:prstGeom>
          <a:solidFill>
            <a:srgbClr val="CCECFF"/>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詳細化</a:t>
            </a:r>
          </a:p>
        </p:txBody>
      </p:sp>
      <p:graphicFrame>
        <p:nvGraphicFramePr>
          <p:cNvPr id="33" name="表 32">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1950780825"/>
              </p:ext>
            </p:extLst>
          </p:nvPr>
        </p:nvGraphicFramePr>
        <p:xfrm>
          <a:off x="6688832" y="6648425"/>
          <a:ext cx="5616623" cy="1167689"/>
        </p:xfrm>
        <a:graphic>
          <a:graphicData uri="http://schemas.openxmlformats.org/drawingml/2006/table">
            <a:tbl>
              <a:tblPr/>
              <a:tblGrid>
                <a:gridCol w="360040">
                  <a:extLst>
                    <a:ext uri="{9D8B030D-6E8A-4147-A177-3AD203B41FA5}">
                      <a16:colId xmlns:a16="http://schemas.microsoft.com/office/drawing/2014/main" val="20000"/>
                    </a:ext>
                  </a:extLst>
                </a:gridCol>
                <a:gridCol w="2267870">
                  <a:extLst>
                    <a:ext uri="{9D8B030D-6E8A-4147-A177-3AD203B41FA5}">
                      <a16:colId xmlns:a16="http://schemas.microsoft.com/office/drawing/2014/main" val="20001"/>
                    </a:ext>
                  </a:extLst>
                </a:gridCol>
                <a:gridCol w="1620562">
                  <a:extLst>
                    <a:ext uri="{9D8B030D-6E8A-4147-A177-3AD203B41FA5}">
                      <a16:colId xmlns:a16="http://schemas.microsoft.com/office/drawing/2014/main" val="20002"/>
                    </a:ext>
                  </a:extLst>
                </a:gridCol>
                <a:gridCol w="1368151">
                  <a:extLst>
                    <a:ext uri="{9D8B030D-6E8A-4147-A177-3AD203B41FA5}">
                      <a16:colId xmlns:a16="http://schemas.microsoft.com/office/drawing/2014/main" val="2764351464"/>
                    </a:ext>
                  </a:extLst>
                </a:gridCol>
              </a:tblGrid>
              <a:tr h="318668">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ステータス</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送受信</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marL="0" marR="0" indent="0" algn="ctr" defTabSz="122191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cs typeface="Meiryo UI" panose="020B0604030504040204" pitchFamily="50" charset="-128"/>
                        </a:rPr>
                        <a:t>備考</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：所内ＳＯ工事結果・番ポ工事依頼</a:t>
                      </a:r>
                      <a:endParaRPr lang="en-US" altLang="ja-JP" sz="1000" b="0" i="0" u="none" strike="noStrike" dirty="0">
                        <a:solidFill>
                          <a:schemeClr val="tx1"/>
                        </a:solidFill>
                        <a:effectLst/>
                        <a:latin typeface="+mn-ea"/>
                        <a:ea typeface="+mn-ea"/>
                        <a:cs typeface="Meiryo UI" panose="020B0604030504040204" pitchFamily="50" charset="-128"/>
                      </a:endParaRPr>
                    </a:p>
                    <a:p>
                      <a:pPr marL="0" marR="0" indent="0" algn="l" defTabSz="1221913" rtl="0" eaLnBrk="1" fontAlgn="ctr" latinLnBrk="0" hangingPunct="1">
                        <a:lnSpc>
                          <a:spcPct val="100000"/>
                        </a:lnSpc>
                        <a:spcBef>
                          <a:spcPts val="0"/>
                        </a:spcBef>
                        <a:spcAft>
                          <a:spcPts val="0"/>
                        </a:spcAft>
                        <a:buClrTx/>
                        <a:buSzTx/>
                        <a:buFontTx/>
                        <a:buNone/>
                        <a:tabLst/>
                        <a:defRPr/>
                      </a:pPr>
                      <a:endParaRPr lang="ja-JP" altLang="en-US"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ja-JP" altLang="en-US" sz="1000" dirty="0">
                          <a:latin typeface="+mn-ea"/>
                          <a:ea typeface="+mn-ea"/>
                          <a:cs typeface="Meiryo UI" panose="020B0604030504040204" pitchFamily="50" charset="-128"/>
                        </a:rPr>
                        <a:t>番ポ工事依頼ボタン押下時に表示 </a:t>
                      </a:r>
                      <a:r>
                        <a:rPr lang="en-US" altLang="ja-JP" sz="1000" dirty="0">
                          <a:latin typeface="+mn-ea"/>
                          <a:ea typeface="+mn-ea"/>
                          <a:cs typeface="Meiryo UI" panose="020B0604030504040204" pitchFamily="50" charset="-128"/>
                        </a:rPr>
                        <a:t>*1</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0841659"/>
                  </a:ext>
                </a:extLst>
              </a:tr>
              <a:tr h="220371">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2</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ja-JP" altLang="en-US" sz="1000" b="0" i="0" u="none" strike="noStrike" dirty="0">
                        <a:solidFill>
                          <a:schemeClr val="tx1"/>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ＢＢ－ＣＡＳＴＡＲ：番ポ工事依頼</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20371">
                <a:tc>
                  <a:txBody>
                    <a:bodyPr/>
                    <a:lstStyle/>
                    <a:p>
                      <a:pPr algn="r" rtl="0" fontAlgn="ctr"/>
                      <a:r>
                        <a:rPr lang="en-US" altLang="ja-JP" sz="1000" b="0" i="0" u="none" strike="noStrike" dirty="0" smtClean="0">
                          <a:solidFill>
                            <a:srgbClr val="000000"/>
                          </a:solidFill>
                          <a:effectLst/>
                          <a:latin typeface="+mn-ea"/>
                          <a:ea typeface="+mn-ea"/>
                          <a:cs typeface="Meiryo UI" panose="020B0604030504040204" pitchFamily="50" charset="-128"/>
                        </a:rPr>
                        <a:t>3</a:t>
                      </a:r>
                      <a:endParaRPr lang="en-US" altLang="ja-JP" sz="1000" b="0" i="0" u="none" strike="noStrike" dirty="0">
                        <a:solidFill>
                          <a:srgbClr val="000000"/>
                        </a:solidFill>
                        <a:effectLst/>
                        <a:latin typeface="+mn-ea"/>
                        <a:ea typeface="+mn-ea"/>
                        <a:cs typeface="Meiryo UI" panose="020B0604030504040204" pitchFamily="50" charset="-128"/>
                      </a:endParaRP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n-ea"/>
                          <a:ea typeface="+mn-ea"/>
                          <a:cs typeface="Meiryo UI" panose="020B0604030504040204" pitchFamily="50" charset="-128"/>
                        </a:rPr>
                        <a:t>2</a:t>
                      </a:r>
                      <a:r>
                        <a:rPr lang="ja-JP" altLang="en-US" sz="1000" b="0" i="0" u="none" strike="noStrike" dirty="0">
                          <a:solidFill>
                            <a:schemeClr val="tx1"/>
                          </a:solidFill>
                          <a:effectLst/>
                          <a:latin typeface="+mn-ea"/>
                          <a:ea typeface="+mn-ea"/>
                          <a:cs typeface="Meiryo UI" panose="020B0604030504040204" pitchFamily="50" charset="-128"/>
                        </a:rPr>
                        <a:t>：ＢＢ－ＣＡＳＴＡＲ・番ポ工事結果</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1221913" rtl="0" eaLnBrk="1" fontAlgn="ctr"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1221913" rtl="0" eaLnBrk="1" fontAlgn="ctr" latinLnBrk="0" hangingPunct="1">
                        <a:lnSpc>
                          <a:spcPct val="100000"/>
                        </a:lnSpc>
                        <a:spcBef>
                          <a:spcPts val="0"/>
                        </a:spcBef>
                        <a:spcAft>
                          <a:spcPts val="0"/>
                        </a:spcAft>
                        <a:buClrTx/>
                        <a:buSzTx/>
                        <a:buFontTx/>
                        <a:buNone/>
                        <a:tabLst/>
                        <a:defRPr/>
                      </a:pPr>
                      <a:r>
                        <a:rPr lang="en-US" altLang="ja-JP" sz="1000" dirty="0">
                          <a:latin typeface="+mn-ea"/>
                          <a:ea typeface="+mn-ea"/>
                          <a:cs typeface="Meiryo UI" panose="020B0604030504040204" pitchFamily="50" charset="-128"/>
                        </a:rPr>
                        <a:t>*2</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2735249"/>
                  </a:ext>
                </a:extLst>
              </a:tr>
            </a:tbl>
          </a:graphicData>
        </a:graphic>
      </p:graphicFrame>
      <p:sp>
        <p:nvSpPr>
          <p:cNvPr id="47" name="楕円 46">
            <a:extLst>
              <a:ext uri="{FF2B5EF4-FFF2-40B4-BE49-F238E27FC236}">
                <a16:creationId xmlns:a16="http://schemas.microsoft.com/office/drawing/2014/main" id="{8B6EF22B-758E-BC48-CE43-24AF8706F096}"/>
              </a:ext>
            </a:extLst>
          </p:cNvPr>
          <p:cNvSpPr/>
          <p:nvPr/>
        </p:nvSpPr>
        <p:spPr bwMode="auto">
          <a:xfrm>
            <a:off x="619429" y="4015757"/>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49" name="楕円 48">
            <a:extLst>
              <a:ext uri="{FF2B5EF4-FFF2-40B4-BE49-F238E27FC236}">
                <a16:creationId xmlns:a16="http://schemas.microsoft.com/office/drawing/2014/main" id="{8B6EF22B-758E-BC48-CE43-24AF8706F096}"/>
              </a:ext>
            </a:extLst>
          </p:cNvPr>
          <p:cNvSpPr/>
          <p:nvPr/>
        </p:nvSpPr>
        <p:spPr bwMode="auto">
          <a:xfrm>
            <a:off x="619429" y="6494529"/>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50" name="楕円 49">
            <a:extLst>
              <a:ext uri="{FF2B5EF4-FFF2-40B4-BE49-F238E27FC236}">
                <a16:creationId xmlns:a16="http://schemas.microsoft.com/office/drawing/2014/main" id="{8B6EF22B-758E-BC48-CE43-24AF8706F096}"/>
              </a:ext>
            </a:extLst>
          </p:cNvPr>
          <p:cNvSpPr/>
          <p:nvPr/>
        </p:nvSpPr>
        <p:spPr bwMode="auto">
          <a:xfrm>
            <a:off x="619429" y="7063042"/>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51" name="楕円 50">
            <a:extLst>
              <a:ext uri="{FF2B5EF4-FFF2-40B4-BE49-F238E27FC236}">
                <a16:creationId xmlns:a16="http://schemas.microsoft.com/office/drawing/2014/main" id="{8B6EF22B-758E-BC48-CE43-24AF8706F096}"/>
              </a:ext>
            </a:extLst>
          </p:cNvPr>
          <p:cNvSpPr/>
          <p:nvPr/>
        </p:nvSpPr>
        <p:spPr bwMode="auto">
          <a:xfrm>
            <a:off x="6418110" y="3692286"/>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
        <p:nvSpPr>
          <p:cNvPr id="52" name="楕円 51">
            <a:extLst>
              <a:ext uri="{FF2B5EF4-FFF2-40B4-BE49-F238E27FC236}">
                <a16:creationId xmlns:a16="http://schemas.microsoft.com/office/drawing/2014/main" id="{8B6EF22B-758E-BC48-CE43-24AF8706F096}"/>
              </a:ext>
            </a:extLst>
          </p:cNvPr>
          <p:cNvSpPr/>
          <p:nvPr/>
        </p:nvSpPr>
        <p:spPr bwMode="auto">
          <a:xfrm>
            <a:off x="6418110" y="7517148"/>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Tree>
    <p:extLst>
      <p:ext uri="{BB962C8B-B14F-4D97-AF65-F5344CB8AC3E}">
        <p14:creationId xmlns:p14="http://schemas.microsoft.com/office/powerpoint/2010/main" val="385105467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5">
            <a:extLst>
              <a:ext uri="{FF2B5EF4-FFF2-40B4-BE49-F238E27FC236}">
                <a16:creationId xmlns:a16="http://schemas.microsoft.com/office/drawing/2014/main" id="{6BAC7AB3-B24B-88ED-89A5-15DA2BAD6394}"/>
              </a:ext>
            </a:extLst>
          </p:cNvPr>
          <p:cNvSpPr>
            <a:spLocks noGrp="1"/>
          </p:cNvSpPr>
          <p:nvPr>
            <p:ph sz="quarter" idx="10"/>
          </p:nvPr>
        </p:nvSpPr>
        <p:spPr>
          <a:xfrm>
            <a:off x="190110" y="660140"/>
            <a:ext cx="12456000" cy="1284306"/>
          </a:xfrm>
        </p:spPr>
        <p:txBody>
          <a:bodyPr/>
          <a:lstStyle/>
          <a:p>
            <a:r>
              <a:rPr lang="ja-JP" altLang="en-US" u="sng" dirty="0">
                <a:latin typeface="+mn-ea"/>
                <a:ea typeface="+mn-ea"/>
              </a:rPr>
              <a:t>３．２．０３　オーダ制御　関連システム連携機能／</a:t>
            </a:r>
            <a:r>
              <a:rPr lang="ja-JP" altLang="en-US" u="sng" dirty="0"/>
              <a:t>３．２．０４　オーダ制御　インタフェースアダプタ機能</a:t>
            </a:r>
            <a:r>
              <a:rPr lang="ja-JP" altLang="en-US" u="sng" dirty="0">
                <a:latin typeface="+mn-ea"/>
                <a:ea typeface="+mn-ea"/>
              </a:rPr>
              <a:t>（１／９）</a:t>
            </a:r>
            <a:endParaRPr lang="en-US" altLang="ja-JP" u="sng" dirty="0">
              <a:latin typeface="+mn-ea"/>
              <a:ea typeface="+mn-ea"/>
            </a:endParaRPr>
          </a:p>
          <a:p>
            <a:pPr lvl="0"/>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ひかり電話ポートイン：有派遣工事、無派遣工事、メタル電話ポートイン</a:t>
            </a:r>
            <a:r>
              <a:rPr lang="en-US" altLang="ja-JP" u="sng" dirty="0">
                <a:latin typeface="+mn-ea"/>
                <a:ea typeface="+mn-ea"/>
              </a:rPr>
              <a:t>】</a:t>
            </a:r>
          </a:p>
          <a:p>
            <a:pPr lvl="0"/>
            <a:r>
              <a:rPr lang="ja-JP" altLang="en-US" dirty="0">
                <a:latin typeface="+mn-ea"/>
                <a:ea typeface="+mn-ea"/>
              </a:rPr>
              <a:t>　</a:t>
            </a:r>
            <a:r>
              <a:rPr lang="en-US" altLang="ja-JP" dirty="0">
                <a:latin typeface="+mn-ea"/>
                <a:ea typeface="+mn-ea"/>
              </a:rPr>
              <a:t>【</a:t>
            </a:r>
            <a:r>
              <a:rPr lang="ja-JP" altLang="en-US" dirty="0">
                <a:latin typeface="+mn-ea"/>
                <a:ea typeface="+mn-ea"/>
              </a:rPr>
              <a:t>ア</a:t>
            </a:r>
            <a:r>
              <a:rPr lang="en-US" altLang="ja-JP" dirty="0">
                <a:latin typeface="+mn-ea"/>
                <a:ea typeface="+mn-ea"/>
              </a:rPr>
              <a:t>】【</a:t>
            </a:r>
            <a:r>
              <a:rPr lang="ja-JP" altLang="en-US" dirty="0">
                <a:latin typeface="+mn-ea"/>
                <a:ea typeface="+mn-ea"/>
              </a:rPr>
              <a:t>イ</a:t>
            </a:r>
            <a:r>
              <a:rPr lang="en-US" altLang="ja-JP" dirty="0">
                <a:latin typeface="+mn-ea"/>
                <a:ea typeface="+mn-ea"/>
              </a:rPr>
              <a:t>】【</a:t>
            </a:r>
            <a:r>
              <a:rPr lang="ja-JP" altLang="en-US" dirty="0">
                <a:latin typeface="+mn-ea"/>
                <a:ea typeface="+mn-ea"/>
              </a:rPr>
              <a:t>オ</a:t>
            </a:r>
            <a:r>
              <a:rPr lang="en-US" altLang="ja-JP" dirty="0">
                <a:latin typeface="+mn-ea"/>
                <a:ea typeface="+mn-ea"/>
              </a:rPr>
              <a:t>】【A】</a:t>
            </a:r>
            <a:r>
              <a:rPr lang="ja-JP" altLang="en-US" dirty="0">
                <a:latin typeface="+mn-ea"/>
                <a:ea typeface="+mn-ea"/>
              </a:rPr>
              <a:t>設備連携へ送信するひかり電話工事（番ポ工事）依頼に以下の変更を行い、</a:t>
            </a:r>
            <a:r>
              <a:rPr lang="en-US" altLang="ja-JP" dirty="0">
                <a:latin typeface="+mn-ea"/>
                <a:ea typeface="+mn-ea"/>
              </a:rPr>
              <a:t>BB-CASTAR</a:t>
            </a:r>
            <a:r>
              <a:rPr lang="ja-JP" altLang="en-US" dirty="0">
                <a:latin typeface="+mn-ea"/>
                <a:ea typeface="+mn-ea"/>
              </a:rPr>
              <a:t>に（ひかり電話）工事依頼情報流通（番ポ工事）の送信可能とする</a:t>
            </a:r>
          </a:p>
          <a:p>
            <a:pPr lvl="0"/>
            <a:r>
              <a:rPr lang="ja-JP" altLang="en-US" dirty="0">
                <a:latin typeface="+mn-ea"/>
                <a:ea typeface="+mn-ea"/>
              </a:rPr>
              <a:t>　・電文</a:t>
            </a:r>
            <a:r>
              <a:rPr lang="en-US" altLang="ja-JP" dirty="0">
                <a:latin typeface="+mn-ea"/>
                <a:ea typeface="+mn-ea"/>
              </a:rPr>
              <a:t>ID</a:t>
            </a:r>
            <a:r>
              <a:rPr lang="ja-JP" altLang="en-US" dirty="0">
                <a:latin typeface="+mn-ea"/>
                <a:ea typeface="+mn-ea"/>
              </a:rPr>
              <a:t>に新規コードとして、番ポ工事を追加する</a:t>
            </a:r>
          </a:p>
          <a:p>
            <a:pPr lvl="0"/>
            <a:r>
              <a:rPr lang="ja-JP" altLang="en-US" dirty="0">
                <a:latin typeface="+mn-ea"/>
                <a:ea typeface="+mn-ea"/>
              </a:rPr>
              <a:t>　・新規項目として、代表電話番号を追加する</a:t>
            </a:r>
            <a:r>
              <a:rPr lang="en-US" altLang="ja-JP" dirty="0">
                <a:latin typeface="+mn-ea"/>
                <a:ea typeface="+mn-ea"/>
              </a:rPr>
              <a:t/>
            </a:r>
            <a:br>
              <a:rPr lang="en-US" altLang="ja-JP" dirty="0">
                <a:latin typeface="+mn-ea"/>
                <a:ea typeface="+mn-ea"/>
              </a:rPr>
            </a:br>
            <a:r>
              <a:rPr lang="ja-JP" altLang="en-US" dirty="0">
                <a:latin typeface="+mn-ea"/>
                <a:ea typeface="+mn-ea"/>
              </a:rPr>
              <a:t>　　変更対象のインタフェース一覧およびひかり電話工事（番ポ工事）依頼の追加・設定条件変更項目の内容を以下に示す</a:t>
            </a:r>
          </a:p>
        </p:txBody>
      </p:sp>
      <p:graphicFrame>
        <p:nvGraphicFramePr>
          <p:cNvPr id="10" name="表 9">
            <a:extLst>
              <a:ext uri="{FF2B5EF4-FFF2-40B4-BE49-F238E27FC236}">
                <a16:creationId xmlns:a16="http://schemas.microsoft.com/office/drawing/2014/main" id="{26609ACF-E21A-EC66-527C-67C0AB217F42}"/>
              </a:ext>
            </a:extLst>
          </p:cNvPr>
          <p:cNvGraphicFramePr>
            <a:graphicFrameLocks noGrp="1"/>
          </p:cNvGraphicFramePr>
          <p:nvPr>
            <p:extLst>
              <p:ext uri="{D42A27DB-BD31-4B8C-83A1-F6EECF244321}">
                <p14:modId xmlns:p14="http://schemas.microsoft.com/office/powerpoint/2010/main" val="1195582012"/>
              </p:ext>
            </p:extLst>
          </p:nvPr>
        </p:nvGraphicFramePr>
        <p:xfrm>
          <a:off x="304229" y="2543789"/>
          <a:ext cx="6848862" cy="673200"/>
        </p:xfrm>
        <a:graphic>
          <a:graphicData uri="http://schemas.openxmlformats.org/drawingml/2006/table">
            <a:tbl>
              <a:tblPr firstRow="1" bandRow="1">
                <a:tableStyleId>{5C22544A-7EE6-4342-B048-85BDC9FD1C3A}</a:tableStyleId>
              </a:tblPr>
              <a:tblGrid>
                <a:gridCol w="368862">
                  <a:extLst>
                    <a:ext uri="{9D8B030D-6E8A-4147-A177-3AD203B41FA5}">
                      <a16:colId xmlns:a16="http://schemas.microsoft.com/office/drawing/2014/main" val="577897162"/>
                    </a:ext>
                  </a:extLst>
                </a:gridCol>
                <a:gridCol w="1800000">
                  <a:extLst>
                    <a:ext uri="{9D8B030D-6E8A-4147-A177-3AD203B41FA5}">
                      <a16:colId xmlns:a16="http://schemas.microsoft.com/office/drawing/2014/main" val="3737558213"/>
                    </a:ext>
                  </a:extLst>
                </a:gridCol>
                <a:gridCol w="1800000">
                  <a:extLst>
                    <a:ext uri="{9D8B030D-6E8A-4147-A177-3AD203B41FA5}">
                      <a16:colId xmlns:a16="http://schemas.microsoft.com/office/drawing/2014/main" val="3538918581"/>
                    </a:ext>
                  </a:extLst>
                </a:gridCol>
                <a:gridCol w="2880000">
                  <a:extLst>
                    <a:ext uri="{9D8B030D-6E8A-4147-A177-3AD203B41FA5}">
                      <a16:colId xmlns:a16="http://schemas.microsoft.com/office/drawing/2014/main" val="2886814635"/>
                    </a:ext>
                  </a:extLst>
                </a:gridCol>
              </a:tblGrid>
              <a:tr h="112447">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項番</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grid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機能部間</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インタフェース名</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3846507720"/>
                  </a:ext>
                </a:extLst>
              </a:tr>
              <a:tr h="112447">
                <a:tc vMerge="1">
                  <a:txBody>
                    <a:bodyPr/>
                    <a:lstStyle/>
                    <a:p>
                      <a:endParaRPr kumimoji="1" lang="ja-JP" altLang="en-US"/>
                    </a:p>
                  </a:txBody>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流通元</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流通先</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vMerge="1">
                  <a:txBody>
                    <a:bodyPr/>
                    <a:lstStyle/>
                    <a:p>
                      <a:endParaRPr kumimoji="1" lang="ja-JP" altLang="en-US"/>
                    </a:p>
                  </a:txBody>
                  <a:tcPr/>
                </a:tc>
                <a:extLst>
                  <a:ext uri="{0D108BD9-81ED-4DB2-BD59-A6C34878D82A}">
                    <a16:rowId xmlns:a16="http://schemas.microsoft.com/office/drawing/2014/main" val="2222201602"/>
                  </a:ext>
                </a:extLst>
              </a:tr>
              <a:tr h="112447">
                <a:tc>
                  <a:txBody>
                    <a:bodyPr/>
                    <a:lstStyle/>
                    <a:p>
                      <a:pPr algn="r"/>
                      <a:r>
                        <a:rPr kumimoji="1" lang="en-US" altLang="ja-JP" sz="1000" baseline="0" dirty="0">
                          <a:latin typeface="Meiryo UI" panose="020B0604030504040204" pitchFamily="50" charset="-128"/>
                          <a:ea typeface="Meiryo UI" panose="020B0604030504040204" pitchFamily="50" charset="-128"/>
                        </a:rPr>
                        <a:t>1</a:t>
                      </a:r>
                      <a:endParaRPr kumimoji="1" lang="ja-JP" altLang="en-US" sz="1000" baseline="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オーダ制御</a:t>
                      </a:r>
                      <a:endParaRPr kumimoji="1" lang="en-US" altLang="ja-JP"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設備連携</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000" baseline="0" dirty="0">
                          <a:solidFill>
                            <a:schemeClr val="tx1"/>
                          </a:solidFill>
                          <a:latin typeface="Meiryo UI" panose="020B0604030504040204" pitchFamily="50" charset="-128"/>
                          <a:ea typeface="Meiryo UI" panose="020B0604030504040204" pitchFamily="50" charset="-128"/>
                        </a:rPr>
                        <a:t>ひかり電話工事（番ポ工事）依頼</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6338459"/>
                  </a:ext>
                </a:extLst>
              </a:tr>
            </a:tbl>
          </a:graphicData>
        </a:graphic>
      </p:graphicFrame>
      <p:sp>
        <p:nvSpPr>
          <p:cNvPr id="11" name="テキスト ボックス 10">
            <a:extLst>
              <a:ext uri="{FF2B5EF4-FFF2-40B4-BE49-F238E27FC236}">
                <a16:creationId xmlns:a16="http://schemas.microsoft.com/office/drawing/2014/main" id="{FFBEE66C-42AC-F966-9E2B-5CF82FAE98B1}"/>
              </a:ext>
            </a:extLst>
          </p:cNvPr>
          <p:cNvSpPr txBox="1"/>
          <p:nvPr/>
        </p:nvSpPr>
        <p:spPr>
          <a:xfrm>
            <a:off x="304229" y="2354532"/>
            <a:ext cx="1027525"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■対象インタフェース</a:t>
            </a:r>
          </a:p>
        </p:txBody>
      </p:sp>
      <p:sp>
        <p:nvSpPr>
          <p:cNvPr id="12" name="テキスト ボックス 11">
            <a:extLst>
              <a:ext uri="{FF2B5EF4-FFF2-40B4-BE49-F238E27FC236}">
                <a16:creationId xmlns:a16="http://schemas.microsoft.com/office/drawing/2014/main" id="{710F2752-6213-4CBF-CC0D-C6F6BF01FA21}"/>
              </a:ext>
            </a:extLst>
          </p:cNvPr>
          <p:cNvSpPr txBox="1"/>
          <p:nvPr/>
        </p:nvSpPr>
        <p:spPr>
          <a:xfrm>
            <a:off x="304229" y="3825237"/>
            <a:ext cx="4144725" cy="153888"/>
          </a:xfrm>
          <a:prstGeom prst="rect">
            <a:avLst/>
          </a:prstGeom>
          <a:noFill/>
        </p:spPr>
        <p:txBody>
          <a:bodyPr wrap="square" lIns="0" tIns="0" rIns="0" bIns="0" rtlCol="0" anchor="ctr" anchorCtr="0">
            <a:spAutoFit/>
          </a:bodyPr>
          <a:lstStyle/>
          <a:p>
            <a:pPr algn="l"/>
            <a:r>
              <a:rPr lang="ja-JP" altLang="en-US" sz="1000" dirty="0">
                <a:latin typeface="+mn-ea"/>
                <a:ea typeface="+mn-ea"/>
                <a:cs typeface="Meiryo UI" panose="020B0604030504040204" pitchFamily="50" charset="-128"/>
              </a:rPr>
              <a:t>■</a:t>
            </a:r>
            <a:r>
              <a:rPr kumimoji="1" lang="ja-JP" altLang="en-US" sz="1000" baseline="0" dirty="0">
                <a:latin typeface="+mn-ea"/>
                <a:ea typeface="+mn-ea"/>
              </a:rPr>
              <a:t>ひかり電話工事（番ポ工事）依頼</a:t>
            </a:r>
            <a:r>
              <a:rPr lang="ja-JP" altLang="en-US" sz="1000" dirty="0">
                <a:latin typeface="+mn-ea"/>
                <a:ea typeface="+mn-ea"/>
                <a:cs typeface="Meiryo UI" panose="020B0604030504040204" pitchFamily="50" charset="-128"/>
              </a:rPr>
              <a:t>（</a:t>
            </a:r>
            <a:r>
              <a:rPr lang="en-US" altLang="ja-JP" sz="1000" dirty="0">
                <a:latin typeface="+mn-ea"/>
                <a:ea typeface="+mn-ea"/>
                <a:cs typeface="Meiryo UI" panose="020B0604030504040204" pitchFamily="50" charset="-128"/>
              </a:rPr>
              <a:t>IN</a:t>
            </a:r>
            <a:r>
              <a:rPr lang="ja-JP" altLang="en-US" sz="1000" dirty="0">
                <a:latin typeface="+mn-ea"/>
                <a:ea typeface="+mn-ea"/>
                <a:cs typeface="Meiryo UI" panose="020B0604030504040204" pitchFamily="50" charset="-128"/>
              </a:rPr>
              <a:t>）の追加・設定条件変更項目</a:t>
            </a:r>
          </a:p>
        </p:txBody>
      </p:sp>
      <p:graphicFrame>
        <p:nvGraphicFramePr>
          <p:cNvPr id="13" name="表 12">
            <a:extLst>
              <a:ext uri="{FF2B5EF4-FFF2-40B4-BE49-F238E27FC236}">
                <a16:creationId xmlns:a16="http://schemas.microsoft.com/office/drawing/2014/main" id="{2087046B-E94F-ECB6-4696-E7A3E7F8A8D9}"/>
              </a:ext>
            </a:extLst>
          </p:cNvPr>
          <p:cNvGraphicFramePr>
            <a:graphicFrameLocks noGrp="1"/>
          </p:cNvGraphicFramePr>
          <p:nvPr>
            <p:extLst>
              <p:ext uri="{D42A27DB-BD31-4B8C-83A1-F6EECF244321}">
                <p14:modId xmlns:p14="http://schemas.microsoft.com/office/powerpoint/2010/main" val="2384455252"/>
              </p:ext>
            </p:extLst>
          </p:nvPr>
        </p:nvGraphicFramePr>
        <p:xfrm>
          <a:off x="304229" y="4043342"/>
          <a:ext cx="9671211" cy="2730288"/>
        </p:xfrm>
        <a:graphic>
          <a:graphicData uri="http://schemas.openxmlformats.org/drawingml/2006/table">
            <a:tbl>
              <a:tblPr firstRow="1" bandRow="1"/>
              <a:tblGrid>
                <a:gridCol w="400182">
                  <a:extLst>
                    <a:ext uri="{9D8B030D-6E8A-4147-A177-3AD203B41FA5}">
                      <a16:colId xmlns:a16="http://schemas.microsoft.com/office/drawing/2014/main" val="1538776126"/>
                    </a:ext>
                  </a:extLst>
                </a:gridCol>
                <a:gridCol w="1813296">
                  <a:extLst>
                    <a:ext uri="{9D8B030D-6E8A-4147-A177-3AD203B41FA5}">
                      <a16:colId xmlns:a16="http://schemas.microsoft.com/office/drawing/2014/main" val="1041818836"/>
                    </a:ext>
                  </a:extLst>
                </a:gridCol>
                <a:gridCol w="402450">
                  <a:extLst>
                    <a:ext uri="{9D8B030D-6E8A-4147-A177-3AD203B41FA5}">
                      <a16:colId xmlns:a16="http://schemas.microsoft.com/office/drawing/2014/main" val="4135359382"/>
                    </a:ext>
                  </a:extLst>
                </a:gridCol>
                <a:gridCol w="3471135">
                  <a:extLst>
                    <a:ext uri="{9D8B030D-6E8A-4147-A177-3AD203B41FA5}">
                      <a16:colId xmlns:a16="http://schemas.microsoft.com/office/drawing/2014/main" val="4265908979"/>
                    </a:ext>
                  </a:extLst>
                </a:gridCol>
                <a:gridCol w="577667">
                  <a:extLst>
                    <a:ext uri="{9D8B030D-6E8A-4147-A177-3AD203B41FA5}">
                      <a16:colId xmlns:a16="http://schemas.microsoft.com/office/drawing/2014/main" val="1431603539"/>
                    </a:ext>
                  </a:extLst>
                </a:gridCol>
                <a:gridCol w="602681">
                  <a:extLst>
                    <a:ext uri="{9D8B030D-6E8A-4147-A177-3AD203B41FA5}">
                      <a16:colId xmlns:a16="http://schemas.microsoft.com/office/drawing/2014/main" val="30332666"/>
                    </a:ext>
                  </a:extLst>
                </a:gridCol>
                <a:gridCol w="2403800">
                  <a:extLst>
                    <a:ext uri="{9D8B030D-6E8A-4147-A177-3AD203B41FA5}">
                      <a16:colId xmlns:a16="http://schemas.microsoft.com/office/drawing/2014/main" val="333746056"/>
                    </a:ext>
                  </a:extLst>
                </a:gridCol>
              </a:tblGrid>
              <a:tr h="112523">
                <a:tc rowSpan="2">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900" b="0" i="0" baseline="0" dirty="0">
                          <a:solidFill>
                            <a:schemeClr val="tx1"/>
                          </a:solidFill>
                          <a:latin typeface="Meiryo UI" panose="020B0604030504040204" pitchFamily="50" charset="-128"/>
                          <a:ea typeface="Meiryo UI" panose="020B0604030504040204" pitchFamily="50" charset="-128"/>
                        </a:rPr>
                        <a:t>項番</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2">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900" b="0" i="0" baseline="0" dirty="0">
                          <a:solidFill>
                            <a:schemeClr val="tx1"/>
                          </a:solidFill>
                          <a:latin typeface="Meiryo UI" panose="020B0604030504040204" pitchFamily="50" charset="-128"/>
                          <a:ea typeface="Meiryo UI" panose="020B0604030504040204" pitchFamily="50" charset="-128"/>
                        </a:rPr>
                        <a:t>項目名</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2">
                  <a:txBody>
                    <a:bodyPr/>
                    <a:lstStyle/>
                    <a:p>
                      <a:pPr algn="ctr"/>
                      <a:r>
                        <a:rPr kumimoji="1" lang="ja-JP" altLang="en-US" sz="900" b="0" i="0" baseline="0" dirty="0">
                          <a:solidFill>
                            <a:schemeClr val="tx1"/>
                          </a:solidFill>
                          <a:latin typeface="Meiryo UI" panose="020B0604030504040204" pitchFamily="50" charset="-128"/>
                          <a:ea typeface="Meiryo UI" panose="020B0604030504040204" pitchFamily="50" charset="-128"/>
                        </a:rPr>
                        <a:t>分類</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内容・設定例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設定 </a:t>
                      </a:r>
                      <a:r>
                        <a:rPr kumimoji="1" lang="en-US" altLang="ja-JP" sz="900" b="0" i="0" baseline="0" dirty="0">
                          <a:solidFill>
                            <a:schemeClr val="tx1"/>
                          </a:solidFill>
                          <a:latin typeface="Meiryo UI" panose="020B0604030504040204" pitchFamily="50" charset="-128"/>
                          <a:ea typeface="Meiryo UI" panose="020B0604030504040204" pitchFamily="50" charset="-128"/>
                        </a:rPr>
                        <a:t>*1</a:t>
                      </a: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設定</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備考</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extLst>
                  <a:ext uri="{0D108BD9-81ED-4DB2-BD59-A6C34878D82A}">
                    <a16:rowId xmlns:a16="http://schemas.microsoft.com/office/drawing/2014/main" val="244249017"/>
                  </a:ext>
                </a:extLst>
              </a:tr>
              <a:tr h="33756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ひかり電話工事</a:t>
                      </a:r>
                      <a:endParaRPr kumimoji="1" lang="en-US" altLang="ja-JP" sz="900" b="0" i="0" baseline="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baseline="0" dirty="0">
                          <a:solidFill>
                            <a:schemeClr val="tx1"/>
                          </a:solidFill>
                          <a:latin typeface="Meiryo UI" panose="020B0604030504040204" pitchFamily="50" charset="-128"/>
                          <a:ea typeface="Meiryo UI" panose="020B0604030504040204" pitchFamily="50" charset="-128"/>
                        </a:rPr>
                        <a:t>(</a:t>
                      </a:r>
                      <a:r>
                        <a:rPr kumimoji="1" lang="ja-JP" altLang="en-US" sz="900" b="0" i="0" baseline="0" dirty="0">
                          <a:solidFill>
                            <a:schemeClr val="tx1"/>
                          </a:solidFill>
                          <a:latin typeface="Meiryo UI" panose="020B0604030504040204" pitchFamily="50" charset="-128"/>
                          <a:ea typeface="Meiryo UI" panose="020B0604030504040204" pitchFamily="50" charset="-128"/>
                        </a:rPr>
                        <a:t>既存</a:t>
                      </a:r>
                      <a:r>
                        <a:rPr kumimoji="1" lang="en-US" altLang="ja-JP" sz="900" b="0" i="0" baseline="0" dirty="0">
                          <a:solidFill>
                            <a:schemeClr val="tx1"/>
                          </a:solidFill>
                          <a:latin typeface="Meiryo UI" panose="020B0604030504040204" pitchFamily="50" charset="-128"/>
                          <a:ea typeface="Meiryo UI" panose="020B0604030504040204" pitchFamily="50" charset="-128"/>
                        </a:rPr>
                        <a:t>)</a:t>
                      </a: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番ポ工事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2522241015"/>
                  </a:ext>
                </a:extLst>
              </a:tr>
              <a:tr h="784682">
                <a:tc>
                  <a:txBody>
                    <a:bodyPr/>
                    <a:lstStyle>
                      <a:lvl1pPr marL="0" algn="l" defTabSz="914400" rtl="0" eaLnBrk="1" latinLnBrk="0" hangingPunct="1">
                        <a:defRPr kumimoji="1" sz="1800" kern="1200">
                          <a:solidFill>
                            <a:schemeClr val="dk1"/>
                          </a:solidFill>
                          <a:latin typeface="Meiryo UI"/>
                          <a:ea typeface="ＭＳ Ｐゴシック"/>
                        </a:defRPr>
                      </a:lvl1pPr>
                      <a:lvl2pPr marL="457200" algn="l" defTabSz="914400" rtl="0" eaLnBrk="1" latinLnBrk="0" hangingPunct="1">
                        <a:defRPr kumimoji="1" sz="1800" kern="1200">
                          <a:solidFill>
                            <a:schemeClr val="dk1"/>
                          </a:solidFill>
                          <a:latin typeface="Meiryo UI"/>
                          <a:ea typeface="ＭＳ Ｐゴシック"/>
                        </a:defRPr>
                      </a:lvl2pPr>
                      <a:lvl3pPr marL="914400" algn="l" defTabSz="914400" rtl="0" eaLnBrk="1" latinLnBrk="0" hangingPunct="1">
                        <a:defRPr kumimoji="1" sz="1800" kern="1200">
                          <a:solidFill>
                            <a:schemeClr val="dk1"/>
                          </a:solidFill>
                          <a:latin typeface="Meiryo UI"/>
                          <a:ea typeface="ＭＳ Ｐゴシック"/>
                        </a:defRPr>
                      </a:lvl3pPr>
                      <a:lvl4pPr marL="1371600" algn="l" defTabSz="914400" rtl="0" eaLnBrk="1" latinLnBrk="0" hangingPunct="1">
                        <a:defRPr kumimoji="1" sz="1800" kern="1200">
                          <a:solidFill>
                            <a:schemeClr val="dk1"/>
                          </a:solidFill>
                          <a:latin typeface="Meiryo UI"/>
                          <a:ea typeface="ＭＳ Ｐゴシック"/>
                        </a:defRPr>
                      </a:lvl4pPr>
                      <a:lvl5pPr marL="1828800" algn="l" defTabSz="914400" rtl="0" eaLnBrk="1" latinLnBrk="0" hangingPunct="1">
                        <a:defRPr kumimoji="1" sz="1800" kern="1200">
                          <a:solidFill>
                            <a:schemeClr val="dk1"/>
                          </a:solidFill>
                          <a:latin typeface="Meiryo UI"/>
                          <a:ea typeface="ＭＳ Ｐゴシック"/>
                        </a:defRPr>
                      </a:lvl5pPr>
                      <a:lvl6pPr marL="2286000" algn="l" defTabSz="914400" rtl="0" eaLnBrk="1" latinLnBrk="0" hangingPunct="1">
                        <a:defRPr kumimoji="1" sz="1800" kern="1200">
                          <a:solidFill>
                            <a:schemeClr val="dk1"/>
                          </a:solidFill>
                          <a:latin typeface="Meiryo UI"/>
                          <a:ea typeface="ＭＳ Ｐゴシック"/>
                        </a:defRPr>
                      </a:lvl6pPr>
                      <a:lvl7pPr marL="2743200" algn="l" defTabSz="914400" rtl="0" eaLnBrk="1" latinLnBrk="0" hangingPunct="1">
                        <a:defRPr kumimoji="1" sz="1800" kern="1200">
                          <a:solidFill>
                            <a:schemeClr val="dk1"/>
                          </a:solidFill>
                          <a:latin typeface="Meiryo UI"/>
                          <a:ea typeface="ＭＳ Ｐゴシック"/>
                        </a:defRPr>
                      </a:lvl7pPr>
                      <a:lvl8pPr marL="3200400" algn="l" defTabSz="914400" rtl="0" eaLnBrk="1" latinLnBrk="0" hangingPunct="1">
                        <a:defRPr kumimoji="1" sz="1800" kern="1200">
                          <a:solidFill>
                            <a:schemeClr val="dk1"/>
                          </a:solidFill>
                          <a:latin typeface="Meiryo UI"/>
                          <a:ea typeface="ＭＳ Ｐゴシック"/>
                        </a:defRPr>
                      </a:lvl8pPr>
                      <a:lvl9pPr marL="3657600" algn="l" defTabSz="914400" rtl="0" eaLnBrk="1" latinLnBrk="0" hangingPunct="1">
                        <a:defRPr kumimoji="1" sz="1800" kern="1200">
                          <a:solidFill>
                            <a:schemeClr val="dk1"/>
                          </a:solidFill>
                          <a:latin typeface="Meiryo UI"/>
                          <a:ea typeface="ＭＳ Ｐゴシック"/>
                        </a:defRPr>
                      </a:lvl9p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1</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Meiryo UI"/>
                          <a:ea typeface="ＭＳ Ｐゴシック"/>
                        </a:defRPr>
                      </a:lvl1pPr>
                      <a:lvl2pPr marL="457200" algn="l" defTabSz="914400" rtl="0" eaLnBrk="1" latinLnBrk="0" hangingPunct="1">
                        <a:defRPr kumimoji="1" sz="1800" kern="1200">
                          <a:solidFill>
                            <a:schemeClr val="dk1"/>
                          </a:solidFill>
                          <a:latin typeface="Meiryo UI"/>
                          <a:ea typeface="ＭＳ Ｐゴシック"/>
                        </a:defRPr>
                      </a:lvl2pPr>
                      <a:lvl3pPr marL="914400" algn="l" defTabSz="914400" rtl="0" eaLnBrk="1" latinLnBrk="0" hangingPunct="1">
                        <a:defRPr kumimoji="1" sz="1800" kern="1200">
                          <a:solidFill>
                            <a:schemeClr val="dk1"/>
                          </a:solidFill>
                          <a:latin typeface="Meiryo UI"/>
                          <a:ea typeface="ＭＳ Ｐゴシック"/>
                        </a:defRPr>
                      </a:lvl3pPr>
                      <a:lvl4pPr marL="1371600" algn="l" defTabSz="914400" rtl="0" eaLnBrk="1" latinLnBrk="0" hangingPunct="1">
                        <a:defRPr kumimoji="1" sz="1800" kern="1200">
                          <a:solidFill>
                            <a:schemeClr val="dk1"/>
                          </a:solidFill>
                          <a:latin typeface="Meiryo UI"/>
                          <a:ea typeface="ＭＳ Ｐゴシック"/>
                        </a:defRPr>
                      </a:lvl4pPr>
                      <a:lvl5pPr marL="1828800" algn="l" defTabSz="914400" rtl="0" eaLnBrk="1" latinLnBrk="0" hangingPunct="1">
                        <a:defRPr kumimoji="1" sz="1800" kern="1200">
                          <a:solidFill>
                            <a:schemeClr val="dk1"/>
                          </a:solidFill>
                          <a:latin typeface="Meiryo UI"/>
                          <a:ea typeface="ＭＳ Ｐゴシック"/>
                        </a:defRPr>
                      </a:lvl5pPr>
                      <a:lvl6pPr marL="2286000" algn="l" defTabSz="914400" rtl="0" eaLnBrk="1" latinLnBrk="0" hangingPunct="1">
                        <a:defRPr kumimoji="1" sz="1800" kern="1200">
                          <a:solidFill>
                            <a:schemeClr val="dk1"/>
                          </a:solidFill>
                          <a:latin typeface="Meiryo UI"/>
                          <a:ea typeface="ＭＳ Ｐゴシック"/>
                        </a:defRPr>
                      </a:lvl6pPr>
                      <a:lvl7pPr marL="2743200" algn="l" defTabSz="914400" rtl="0" eaLnBrk="1" latinLnBrk="0" hangingPunct="1">
                        <a:defRPr kumimoji="1" sz="1800" kern="1200">
                          <a:solidFill>
                            <a:schemeClr val="dk1"/>
                          </a:solidFill>
                          <a:latin typeface="Meiryo UI"/>
                          <a:ea typeface="ＭＳ Ｐゴシック"/>
                        </a:defRPr>
                      </a:lvl7pPr>
                      <a:lvl8pPr marL="3200400" algn="l" defTabSz="914400" rtl="0" eaLnBrk="1" latinLnBrk="0" hangingPunct="1">
                        <a:defRPr kumimoji="1" sz="1800" kern="1200">
                          <a:solidFill>
                            <a:schemeClr val="dk1"/>
                          </a:solidFill>
                          <a:latin typeface="Meiryo UI"/>
                          <a:ea typeface="ＭＳ Ｐゴシック"/>
                        </a:defRPr>
                      </a:lvl8pPr>
                      <a:lvl9pPr marL="3657600" algn="l" defTabSz="914400" rtl="0" eaLnBrk="1" latinLnBrk="0" hangingPunct="1">
                        <a:defRPr kumimoji="1" sz="1800" kern="1200">
                          <a:solidFill>
                            <a:schemeClr val="dk1"/>
                          </a:solidFill>
                          <a:latin typeface="Meiryo UI"/>
                          <a:ea typeface="ＭＳ Ｐゴシック"/>
                        </a:defRPr>
                      </a:lvl9p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電文</a:t>
                      </a:r>
                      <a:r>
                        <a:rPr kumimoji="1" lang="en-US" altLang="ja-JP" sz="1000" b="0" i="0" baseline="0" dirty="0">
                          <a:solidFill>
                            <a:schemeClr val="tx1"/>
                          </a:solidFill>
                          <a:latin typeface="Meiryo UI" panose="020B0604030504040204" pitchFamily="50" charset="-128"/>
                          <a:ea typeface="Meiryo UI" panose="020B0604030504040204" pitchFamily="50" charset="-128"/>
                        </a:rPr>
                        <a:t>ID</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IN</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でそれぞれ工事内容を判定可能な値を設定する</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IN</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の設定値は以下とする</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3500</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：ひかり電話工事（既存）</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3520</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：番ポ工事（追加）</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4482639"/>
                  </a:ext>
                </a:extLst>
              </a:tr>
              <a:tr h="184093">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2</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統合</a:t>
                      </a:r>
                      <a:r>
                        <a:rPr kumimoji="1" lang="en-US" altLang="ja-JP" sz="1000" b="0" i="0" baseline="0" dirty="0">
                          <a:solidFill>
                            <a:schemeClr val="tx1"/>
                          </a:solidFill>
                          <a:latin typeface="Meiryo UI" panose="020B0604030504040204" pitchFamily="50" charset="-128"/>
                          <a:ea typeface="Meiryo UI" panose="020B0604030504040204" pitchFamily="50" charset="-128"/>
                        </a:rPr>
                        <a:t>SO</a:t>
                      </a:r>
                      <a:r>
                        <a:rPr kumimoji="1" lang="ja-JP" altLang="en-US" sz="1000" b="0" i="0" baseline="0" dirty="0">
                          <a:solidFill>
                            <a:schemeClr val="tx1"/>
                          </a:solidFill>
                          <a:latin typeface="Meiryo UI" panose="020B0604030504040204" pitchFamily="50" charset="-128"/>
                          <a:ea typeface="Meiryo UI" panose="020B0604030504040204" pitchFamily="50" charset="-128"/>
                        </a:rPr>
                        <a:t>番号</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ひかり</a:t>
                      </a:r>
                      <a:r>
                        <a:rPr kumimoji="1" lang="en-US" altLang="ja-JP" sz="900" b="0" i="0" baseline="0" dirty="0">
                          <a:solidFill>
                            <a:schemeClr val="tx1"/>
                          </a:solidFill>
                          <a:latin typeface="Meiryo UI" panose="020B0604030504040204" pitchFamily="50" charset="-128"/>
                          <a:ea typeface="Meiryo UI" panose="020B0604030504040204" pitchFamily="50" charset="-128"/>
                        </a:rPr>
                        <a:t>SO</a:t>
                      </a:r>
                      <a:r>
                        <a:rPr kumimoji="1" lang="ja-JP" altLang="en-US" sz="900" b="0" i="0" baseline="0" dirty="0">
                          <a:solidFill>
                            <a:schemeClr val="tx1"/>
                          </a:solidFill>
                          <a:latin typeface="Meiryo UI" panose="020B0604030504040204" pitchFamily="50" charset="-128"/>
                          <a:ea typeface="Meiryo UI" panose="020B0604030504040204" pitchFamily="50" charset="-128"/>
                        </a:rPr>
                        <a:t>の場合は統合</a:t>
                      </a:r>
                      <a:r>
                        <a:rPr kumimoji="1" lang="en-US" altLang="ja-JP" sz="900" b="0" i="0" baseline="0" dirty="0">
                          <a:solidFill>
                            <a:schemeClr val="tx1"/>
                          </a:solidFill>
                          <a:latin typeface="Meiryo UI" panose="020B0604030504040204" pitchFamily="50" charset="-128"/>
                          <a:ea typeface="Meiryo UI" panose="020B0604030504040204" pitchFamily="50" charset="-128"/>
                        </a:rPr>
                        <a:t>SO</a:t>
                      </a:r>
                      <a:r>
                        <a:rPr kumimoji="1" lang="ja-JP" altLang="en-US" sz="900" b="0" i="0" baseline="0" dirty="0">
                          <a:solidFill>
                            <a:schemeClr val="tx1"/>
                          </a:solidFill>
                          <a:latin typeface="Meiryo UI" panose="020B0604030504040204" pitchFamily="50" charset="-128"/>
                          <a:ea typeface="Meiryo UI" panose="020B0604030504040204" pitchFamily="50" charset="-128"/>
                        </a:rPr>
                        <a:t>番号、メタル</a:t>
                      </a:r>
                      <a:r>
                        <a:rPr kumimoji="1" lang="en-US" altLang="ja-JP" sz="900" b="0" i="0" baseline="0" dirty="0">
                          <a:solidFill>
                            <a:schemeClr val="tx1"/>
                          </a:solidFill>
                          <a:latin typeface="Meiryo UI" panose="020B0604030504040204" pitchFamily="50" charset="-128"/>
                          <a:ea typeface="Meiryo UI" panose="020B0604030504040204" pitchFamily="50" charset="-128"/>
                        </a:rPr>
                        <a:t>SO</a:t>
                      </a:r>
                      <a:r>
                        <a:rPr kumimoji="1" lang="ja-JP" altLang="en-US" sz="900" b="0" i="0" baseline="0" dirty="0">
                          <a:solidFill>
                            <a:schemeClr val="tx1"/>
                          </a:solidFill>
                          <a:latin typeface="Meiryo UI" panose="020B0604030504040204" pitchFamily="50" charset="-128"/>
                          <a:ea typeface="Meiryo UI" panose="020B0604030504040204" pitchFamily="50" charset="-128"/>
                        </a:rPr>
                        <a:t>の場合は</a:t>
                      </a:r>
                      <a:r>
                        <a:rPr kumimoji="1" lang="en-US" altLang="ja-JP" sz="900" b="0" i="0" baseline="0" dirty="0">
                          <a:solidFill>
                            <a:schemeClr val="tx1"/>
                          </a:solidFill>
                          <a:latin typeface="Meiryo UI" panose="020B0604030504040204" pitchFamily="50" charset="-128"/>
                          <a:ea typeface="Meiryo UI" panose="020B0604030504040204" pitchFamily="50" charset="-128"/>
                        </a:rPr>
                        <a:t>SO</a:t>
                      </a:r>
                      <a:r>
                        <a:rPr kumimoji="1" lang="ja-JP" altLang="en-US" sz="900" b="0" i="0" baseline="0" dirty="0">
                          <a:solidFill>
                            <a:schemeClr val="tx1"/>
                          </a:solidFill>
                          <a:latin typeface="Meiryo UI" panose="020B0604030504040204" pitchFamily="50" charset="-128"/>
                          <a:ea typeface="Meiryo UI" panose="020B0604030504040204" pitchFamily="50" charset="-128"/>
                        </a:rPr>
                        <a:t>番号＋電話番号で流通する</a:t>
                      </a:r>
                      <a:endParaRPr kumimoji="1" lang="en-US" altLang="ja-JP"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1495760"/>
                  </a:ext>
                </a:extLst>
              </a:tr>
              <a:tr h="184093">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3</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000" baseline="0" dirty="0">
                          <a:solidFill>
                            <a:schemeClr val="tx1"/>
                          </a:solidFill>
                          <a:latin typeface="Meiryo UI" panose="020B0604030504040204" pitchFamily="50" charset="-128"/>
                          <a:ea typeface="Meiryo UI" panose="020B0604030504040204" pitchFamily="50" charset="-128"/>
                        </a:rPr>
                        <a:t>支店コード</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ひかり</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の場合は必須で流通する</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メタル</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の場合は流通しない</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3556700"/>
                  </a:ext>
                </a:extLst>
              </a:tr>
              <a:tr h="184093">
                <a:tc>
                  <a:txBody>
                    <a:bodyPr/>
                    <a:lstStyle/>
                    <a:p>
                      <a:pPr algn="r"/>
                      <a:r>
                        <a:rPr kumimoji="1" lang="en-US" altLang="ja-JP" sz="1000" baseline="0" dirty="0">
                          <a:solidFill>
                            <a:schemeClr val="tx1"/>
                          </a:solidFill>
                          <a:latin typeface="Meiryo UI" panose="020B0604030504040204" pitchFamily="50" charset="-128"/>
                          <a:ea typeface="Meiryo UI" panose="020B0604030504040204" pitchFamily="50" charset="-128"/>
                        </a:rPr>
                        <a:t>4</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契約サービス</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000" b="0" i="0" baseline="0" dirty="0">
                          <a:solidFill>
                            <a:schemeClr val="tx1"/>
                          </a:solidFill>
                          <a:latin typeface="Meiryo UI" panose="020B0604030504040204" pitchFamily="50" charset="-128"/>
                          <a:ea typeface="Meiryo UI" panose="020B0604030504040204" pitchFamily="50" charset="-128"/>
                        </a:rPr>
                        <a:t>見出し</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extLst>
                  <a:ext uri="{0D108BD9-81ED-4DB2-BD59-A6C34878D82A}">
                    <a16:rowId xmlns:a16="http://schemas.microsoft.com/office/drawing/2014/main" val="915294299"/>
                  </a:ext>
                </a:extLst>
              </a:tr>
              <a:tr h="224400">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5</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　利用部門管理番号</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strike="sngStrike"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43582973"/>
                  </a:ext>
                </a:extLst>
              </a:tr>
              <a:tr h="184093">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6</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メタル</a:t>
                      </a:r>
                      <a:r>
                        <a:rPr kumimoji="1" lang="en-US" altLang="ja-JP" sz="1000" b="0" i="0" baseline="0" dirty="0">
                          <a:solidFill>
                            <a:schemeClr val="tx1"/>
                          </a:solidFill>
                          <a:latin typeface="Meiryo UI" panose="020B0604030504040204" pitchFamily="50" charset="-128"/>
                          <a:ea typeface="Meiryo UI" panose="020B0604030504040204" pitchFamily="50" charset="-128"/>
                        </a:rPr>
                        <a:t>SO</a:t>
                      </a:r>
                      <a:r>
                        <a:rPr kumimoji="1" lang="ja-JP" altLang="en-US" sz="1000" b="0" i="0" baseline="0" dirty="0">
                          <a:solidFill>
                            <a:schemeClr val="tx1"/>
                          </a:solidFill>
                          <a:latin typeface="Meiryo UI" panose="020B0604030504040204" pitchFamily="50" charset="-128"/>
                          <a:ea typeface="Meiryo UI" panose="020B0604030504040204" pitchFamily="50" charset="-128"/>
                        </a:rPr>
                        <a:t>情報</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新規</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000" b="0" i="0" baseline="0" dirty="0">
                          <a:solidFill>
                            <a:schemeClr val="tx1"/>
                          </a:solidFill>
                          <a:latin typeface="Meiryo UI" panose="020B0604030504040204" pitchFamily="50" charset="-128"/>
                          <a:ea typeface="Meiryo UI" panose="020B0604030504040204" pitchFamily="50" charset="-128"/>
                        </a:rPr>
                        <a:t>見出し</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メタル</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の場合は必須で流通する</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ひかり</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の場合は流通しない</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22914654"/>
                  </a:ext>
                </a:extLst>
              </a:tr>
              <a:tr h="225046">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7</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　代表電話番号</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eiryo UI" panose="020B0604030504040204" pitchFamily="50" charset="-128"/>
                          <a:ea typeface="Meiryo UI" panose="020B0604030504040204" pitchFamily="50" charset="-128"/>
                        </a:rPr>
                        <a:t>新規</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en-US" altLang="ja-JP" sz="1000" b="0" i="0" baseline="0" dirty="0">
                          <a:solidFill>
                            <a:schemeClr val="tx1"/>
                          </a:solidFill>
                          <a:latin typeface="Meiryo UI" panose="020B0604030504040204" pitchFamily="50" charset="-128"/>
                          <a:ea typeface="Meiryo UI" panose="020B0604030504040204" pitchFamily="50" charset="-128"/>
                        </a:rPr>
                        <a:t>CUSTOM</a:t>
                      </a:r>
                      <a:r>
                        <a:rPr kumimoji="1" lang="ja-JP" altLang="en-US" sz="1000" b="0" i="0" baseline="0" dirty="0">
                          <a:solidFill>
                            <a:schemeClr val="tx1"/>
                          </a:solidFill>
                          <a:latin typeface="Meiryo UI" panose="020B0604030504040204" pitchFamily="50" charset="-128"/>
                          <a:ea typeface="Meiryo UI" panose="020B0604030504040204" pitchFamily="50" charset="-128"/>
                        </a:rPr>
                        <a:t>からの</a:t>
                      </a:r>
                      <a:r>
                        <a:rPr kumimoji="1" lang="en-US" altLang="ja-JP" sz="1000" b="0" i="0" baseline="0" dirty="0">
                          <a:solidFill>
                            <a:schemeClr val="tx1"/>
                          </a:solidFill>
                          <a:latin typeface="Meiryo UI" panose="020B0604030504040204" pitchFamily="50" charset="-128"/>
                          <a:ea typeface="Meiryo UI" panose="020B0604030504040204" pitchFamily="50" charset="-128"/>
                        </a:rPr>
                        <a:t>SO</a:t>
                      </a:r>
                      <a:r>
                        <a:rPr kumimoji="1" lang="ja-JP" altLang="en-US" sz="1000" b="0" i="0" baseline="0" dirty="0">
                          <a:solidFill>
                            <a:schemeClr val="tx1"/>
                          </a:solidFill>
                          <a:latin typeface="Meiryo UI" panose="020B0604030504040204" pitchFamily="50" charset="-128"/>
                          <a:ea typeface="Meiryo UI" panose="020B0604030504040204" pitchFamily="50" charset="-128"/>
                        </a:rPr>
                        <a:t>情報で流通する代表電話番号</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ひかり</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の場合は流通しない</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メタル</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の場合は必須で流通する</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1716965"/>
                  </a:ext>
                </a:extLst>
              </a:tr>
            </a:tbl>
          </a:graphicData>
        </a:graphic>
      </p:graphicFrame>
      <p:sp>
        <p:nvSpPr>
          <p:cNvPr id="14" name="テキスト ボックス 13">
            <a:extLst>
              <a:ext uri="{FF2B5EF4-FFF2-40B4-BE49-F238E27FC236}">
                <a16:creationId xmlns:a16="http://schemas.microsoft.com/office/drawing/2014/main" id="{44168F66-9CF8-C094-D98F-55224E3274B2}"/>
              </a:ext>
            </a:extLst>
          </p:cNvPr>
          <p:cNvSpPr txBox="1"/>
          <p:nvPr/>
        </p:nvSpPr>
        <p:spPr>
          <a:xfrm>
            <a:off x="7153091" y="6837847"/>
            <a:ext cx="2946888" cy="248402"/>
          </a:xfrm>
          <a:prstGeom prst="rect">
            <a:avLst/>
          </a:prstGeom>
          <a:noFill/>
        </p:spPr>
        <p:txBody>
          <a:bodyPr wrap="none" lIns="36000" tIns="46800" rIns="36000" bIns="46800" rtlCol="0" anchor="ctr" anchorCtr="0">
            <a:spAutoFit/>
          </a:bodyPr>
          <a:lstStyle/>
          <a:p>
            <a:pPr algn="l"/>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凡例</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　◎：必須　○：条件付き必須　</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：設定なし　</a:t>
            </a:r>
          </a:p>
        </p:txBody>
      </p:sp>
      <p:sp>
        <p:nvSpPr>
          <p:cNvPr id="15" name="テキスト ボックス 14">
            <a:extLst>
              <a:ext uri="{FF2B5EF4-FFF2-40B4-BE49-F238E27FC236}">
                <a16:creationId xmlns:a16="http://schemas.microsoft.com/office/drawing/2014/main" id="{1942ADF4-4353-724C-8BCD-9D25862E4C07}"/>
              </a:ext>
            </a:extLst>
          </p:cNvPr>
          <p:cNvSpPr txBox="1"/>
          <p:nvPr/>
        </p:nvSpPr>
        <p:spPr>
          <a:xfrm>
            <a:off x="304229" y="6837847"/>
            <a:ext cx="7274077" cy="232747"/>
          </a:xfrm>
          <a:prstGeom prst="rect">
            <a:avLst/>
          </a:prstGeom>
          <a:noFill/>
        </p:spPr>
        <p:txBody>
          <a:bodyPr wrap="square" lIns="36000" tIns="36000" rIns="36000" bIns="36000" rtlCol="0">
            <a:spAutoFit/>
          </a:bodyPr>
          <a:lstStyle/>
          <a:p>
            <a:pPr marL="538163" indent="-538163" algn="l">
              <a:lnSpc>
                <a:spcPct val="110000"/>
              </a:lnSpc>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：ひかり電話工事（既存）はひかり</a:t>
            </a:r>
            <a:r>
              <a:rPr lang="en-US" altLang="ja-JP" sz="1000" dirty="0">
                <a:latin typeface="+mn-ea"/>
                <a:ea typeface="+mn-ea"/>
              </a:rPr>
              <a:t>SO</a:t>
            </a:r>
            <a:r>
              <a:rPr lang="ja-JP" altLang="en-US" sz="1000" dirty="0">
                <a:latin typeface="+mn-ea"/>
                <a:ea typeface="+mn-ea"/>
              </a:rPr>
              <a:t>で流通し、番ポ工事はひかり</a:t>
            </a:r>
            <a:r>
              <a:rPr lang="en-US" altLang="ja-JP" sz="1000" dirty="0">
                <a:latin typeface="+mn-ea"/>
                <a:ea typeface="+mn-ea"/>
              </a:rPr>
              <a:t>SO</a:t>
            </a:r>
            <a:r>
              <a:rPr lang="ja-JP" altLang="en-US" sz="1000" dirty="0">
                <a:latin typeface="+mn-ea"/>
                <a:ea typeface="+mn-ea"/>
              </a:rPr>
              <a:t>およびメタル</a:t>
            </a:r>
            <a:r>
              <a:rPr lang="en-US" altLang="ja-JP" sz="1000" dirty="0">
                <a:latin typeface="+mn-ea"/>
                <a:ea typeface="+mn-ea"/>
              </a:rPr>
              <a:t>SO</a:t>
            </a:r>
            <a:r>
              <a:rPr lang="ja-JP" altLang="en-US" sz="1000" dirty="0">
                <a:latin typeface="+mn-ea"/>
                <a:ea typeface="+mn-ea"/>
              </a:rPr>
              <a:t>で流通する</a:t>
            </a:r>
            <a:endParaRPr kumimoji="1" lang="en-US" altLang="ja-JP" sz="1000" baseline="0" dirty="0">
              <a:latin typeface="+mn-ea"/>
              <a:ea typeface="+mn-ea"/>
              <a:cs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44FD9852-C42E-A266-60F0-583E4BABD43C}"/>
              </a:ext>
            </a:extLst>
          </p:cNvPr>
          <p:cNvSpPr>
            <a:spLocks noGrp="1"/>
          </p:cNvSpPr>
          <p:nvPr>
            <p:ph type="sldNum" sz="quarter" idx="4"/>
          </p:nvPr>
        </p:nvSpPr>
        <p:spPr/>
        <p:txBody>
          <a:bodyPr/>
          <a:lstStyle/>
          <a:p>
            <a:r>
              <a:rPr lang="en-US" altLang="ja-JP"/>
              <a:t>01.2-</a:t>
            </a:r>
            <a:fld id="{4C5E2FD1-144F-442B-9A84-40AAF03513A2}" type="slidenum">
              <a:rPr lang="en-US" altLang="ja-JP" smtClean="0"/>
              <a:pPr/>
              <a:t>16</a:t>
            </a:fld>
            <a:endParaRPr lang="en-US" altLang="ja-JP" dirty="0"/>
          </a:p>
        </p:txBody>
      </p:sp>
    </p:spTree>
    <p:extLst>
      <p:ext uri="{BB962C8B-B14F-4D97-AF65-F5344CB8AC3E}">
        <p14:creationId xmlns:p14="http://schemas.microsoft.com/office/powerpoint/2010/main" val="220520801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5">
            <a:extLst>
              <a:ext uri="{FF2B5EF4-FFF2-40B4-BE49-F238E27FC236}">
                <a16:creationId xmlns:a16="http://schemas.microsoft.com/office/drawing/2014/main" id="{6BAC7AB3-B24B-88ED-89A5-15DA2BAD6394}"/>
              </a:ext>
            </a:extLst>
          </p:cNvPr>
          <p:cNvSpPr>
            <a:spLocks noGrp="1"/>
          </p:cNvSpPr>
          <p:nvPr>
            <p:ph sz="quarter" idx="10"/>
          </p:nvPr>
        </p:nvSpPr>
        <p:spPr>
          <a:xfrm>
            <a:off x="190110" y="660140"/>
            <a:ext cx="12456000" cy="1268944"/>
          </a:xfrm>
        </p:spPr>
        <p:txBody>
          <a:bodyPr/>
          <a:lstStyle/>
          <a:p>
            <a:r>
              <a:rPr lang="ja-JP" altLang="en-US" u="sng" dirty="0">
                <a:latin typeface="+mn-ea"/>
                <a:ea typeface="+mn-ea"/>
              </a:rPr>
              <a:t>３．２．０３　オーダ制御　関連システム連携機能／</a:t>
            </a:r>
            <a:r>
              <a:rPr lang="ja-JP" altLang="en-US" u="sng" dirty="0"/>
              <a:t>３．２．０４　オーダ制御　インタフェースアダプタ機能</a:t>
            </a:r>
            <a:r>
              <a:rPr lang="ja-JP" altLang="en-US" u="sng" dirty="0">
                <a:latin typeface="+mn-ea"/>
                <a:ea typeface="+mn-ea"/>
              </a:rPr>
              <a:t>（２／９）</a:t>
            </a:r>
            <a:endParaRPr lang="en-US" altLang="ja-JP" u="sng" dirty="0">
              <a:latin typeface="+mn-ea"/>
              <a:ea typeface="+mn-ea"/>
            </a:endParaRPr>
          </a:p>
          <a:p>
            <a:pPr lvl="0"/>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ひかり電話ポートイン：有派遣工事、無派遣工事、メタル電話ポートイン</a:t>
            </a:r>
            <a:r>
              <a:rPr lang="en-US" altLang="ja-JP" u="sng" dirty="0">
                <a:latin typeface="+mn-ea"/>
                <a:ea typeface="+mn-ea"/>
              </a:rPr>
              <a:t>】</a:t>
            </a:r>
          </a:p>
          <a:p>
            <a:pPr lvl="0"/>
            <a:r>
              <a:rPr lang="ja-JP" altLang="en-US" dirty="0">
                <a:latin typeface="+mn-ea"/>
                <a:ea typeface="+mn-ea"/>
              </a:rPr>
              <a:t>　</a:t>
            </a:r>
            <a:r>
              <a:rPr lang="en-US" altLang="ja-JP" dirty="0">
                <a:latin typeface="+mn-ea"/>
                <a:ea typeface="+mn-ea"/>
              </a:rPr>
              <a:t>【</a:t>
            </a:r>
            <a:r>
              <a:rPr lang="ja-JP" altLang="en-US" dirty="0">
                <a:latin typeface="+mn-ea"/>
                <a:ea typeface="+mn-ea"/>
              </a:rPr>
              <a:t>ア</a:t>
            </a:r>
            <a:r>
              <a:rPr lang="en-US" altLang="ja-JP" dirty="0">
                <a:latin typeface="+mn-ea"/>
                <a:ea typeface="+mn-ea"/>
              </a:rPr>
              <a:t>】【</a:t>
            </a:r>
            <a:r>
              <a:rPr lang="ja-JP" altLang="en-US" dirty="0">
                <a:latin typeface="+mn-ea"/>
                <a:ea typeface="+mn-ea"/>
              </a:rPr>
              <a:t>イ</a:t>
            </a:r>
            <a:r>
              <a:rPr lang="en-US" altLang="ja-JP" dirty="0">
                <a:latin typeface="+mn-ea"/>
                <a:ea typeface="+mn-ea"/>
              </a:rPr>
              <a:t>】【</a:t>
            </a:r>
            <a:r>
              <a:rPr lang="ja-JP" altLang="en-US" dirty="0">
                <a:latin typeface="+mn-ea"/>
                <a:ea typeface="+mn-ea"/>
              </a:rPr>
              <a:t>オ</a:t>
            </a:r>
            <a:r>
              <a:rPr lang="en-US" altLang="ja-JP" dirty="0">
                <a:latin typeface="+mn-ea"/>
                <a:ea typeface="+mn-ea"/>
              </a:rPr>
              <a:t>】【A】</a:t>
            </a:r>
            <a:r>
              <a:rPr lang="ja-JP" altLang="en-US" dirty="0">
                <a:latin typeface="+mn-ea"/>
                <a:ea typeface="+mn-ea"/>
              </a:rPr>
              <a:t>設備連携へ送信するひかり電話工事（番ポ工事）依頼に以下の変更を行い、</a:t>
            </a:r>
            <a:r>
              <a:rPr lang="en-US" altLang="ja-JP" dirty="0">
                <a:latin typeface="+mn-ea"/>
                <a:ea typeface="+mn-ea"/>
              </a:rPr>
              <a:t>BB-CASTAR</a:t>
            </a:r>
            <a:r>
              <a:rPr lang="ja-JP" altLang="en-US" dirty="0">
                <a:latin typeface="+mn-ea"/>
                <a:ea typeface="+mn-ea"/>
              </a:rPr>
              <a:t>に（ひかり電話）工事依頼情報流通（番ポ工事）の送信可能とする</a:t>
            </a:r>
          </a:p>
          <a:p>
            <a:pPr lvl="0"/>
            <a:r>
              <a:rPr lang="ja-JP" altLang="en-US" dirty="0">
                <a:latin typeface="+mn-ea"/>
                <a:ea typeface="+mn-ea"/>
              </a:rPr>
              <a:t>　・電文</a:t>
            </a:r>
            <a:r>
              <a:rPr lang="en-US" altLang="ja-JP" dirty="0">
                <a:latin typeface="+mn-ea"/>
                <a:ea typeface="+mn-ea"/>
              </a:rPr>
              <a:t>ID</a:t>
            </a:r>
            <a:r>
              <a:rPr lang="ja-JP" altLang="en-US" dirty="0">
                <a:latin typeface="+mn-ea"/>
                <a:ea typeface="+mn-ea"/>
              </a:rPr>
              <a:t>に新規コードとして、番ポ工事を追加する</a:t>
            </a:r>
          </a:p>
          <a:p>
            <a:pPr lvl="0"/>
            <a:r>
              <a:rPr lang="ja-JP" altLang="en-US" dirty="0">
                <a:latin typeface="+mn-ea"/>
                <a:ea typeface="+mn-ea"/>
              </a:rPr>
              <a:t>　・新規項目として、代表電話番号を追加する</a:t>
            </a:r>
            <a:r>
              <a:rPr lang="en-US" altLang="ja-JP" dirty="0">
                <a:latin typeface="+mn-ea"/>
                <a:ea typeface="+mn-ea"/>
              </a:rPr>
              <a:t/>
            </a:r>
            <a:br>
              <a:rPr lang="en-US" altLang="ja-JP" dirty="0">
                <a:latin typeface="+mn-ea"/>
                <a:ea typeface="+mn-ea"/>
              </a:rPr>
            </a:br>
            <a:r>
              <a:rPr lang="ja-JP" altLang="en-US" dirty="0">
                <a:latin typeface="+mn-ea"/>
                <a:ea typeface="+mn-ea"/>
              </a:rPr>
              <a:t>　　変更対象のインタフェース一覧およびひかり電話工事（番ポ工事）依頼の追加・設定条件変更項目の内容を以下に示す</a:t>
            </a:r>
          </a:p>
        </p:txBody>
      </p:sp>
      <p:graphicFrame>
        <p:nvGraphicFramePr>
          <p:cNvPr id="10" name="表 9">
            <a:extLst>
              <a:ext uri="{FF2B5EF4-FFF2-40B4-BE49-F238E27FC236}">
                <a16:creationId xmlns:a16="http://schemas.microsoft.com/office/drawing/2014/main" id="{26609ACF-E21A-EC66-527C-67C0AB217F42}"/>
              </a:ext>
            </a:extLst>
          </p:cNvPr>
          <p:cNvGraphicFramePr>
            <a:graphicFrameLocks noGrp="1"/>
          </p:cNvGraphicFramePr>
          <p:nvPr>
            <p:extLst>
              <p:ext uri="{D42A27DB-BD31-4B8C-83A1-F6EECF244321}">
                <p14:modId xmlns:p14="http://schemas.microsoft.com/office/powerpoint/2010/main" val="3156573523"/>
              </p:ext>
            </p:extLst>
          </p:nvPr>
        </p:nvGraphicFramePr>
        <p:xfrm>
          <a:off x="310224" y="2543789"/>
          <a:ext cx="6848862" cy="673200"/>
        </p:xfrm>
        <a:graphic>
          <a:graphicData uri="http://schemas.openxmlformats.org/drawingml/2006/table">
            <a:tbl>
              <a:tblPr firstRow="1" bandRow="1">
                <a:tableStyleId>{5C22544A-7EE6-4342-B048-85BDC9FD1C3A}</a:tableStyleId>
              </a:tblPr>
              <a:tblGrid>
                <a:gridCol w="368862">
                  <a:extLst>
                    <a:ext uri="{9D8B030D-6E8A-4147-A177-3AD203B41FA5}">
                      <a16:colId xmlns:a16="http://schemas.microsoft.com/office/drawing/2014/main" val="577897162"/>
                    </a:ext>
                  </a:extLst>
                </a:gridCol>
                <a:gridCol w="1800000">
                  <a:extLst>
                    <a:ext uri="{9D8B030D-6E8A-4147-A177-3AD203B41FA5}">
                      <a16:colId xmlns:a16="http://schemas.microsoft.com/office/drawing/2014/main" val="3737558213"/>
                    </a:ext>
                  </a:extLst>
                </a:gridCol>
                <a:gridCol w="1800000">
                  <a:extLst>
                    <a:ext uri="{9D8B030D-6E8A-4147-A177-3AD203B41FA5}">
                      <a16:colId xmlns:a16="http://schemas.microsoft.com/office/drawing/2014/main" val="3538918581"/>
                    </a:ext>
                  </a:extLst>
                </a:gridCol>
                <a:gridCol w="2880000">
                  <a:extLst>
                    <a:ext uri="{9D8B030D-6E8A-4147-A177-3AD203B41FA5}">
                      <a16:colId xmlns:a16="http://schemas.microsoft.com/office/drawing/2014/main" val="2886814635"/>
                    </a:ext>
                  </a:extLst>
                </a:gridCol>
              </a:tblGrid>
              <a:tr h="112447">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項番</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grid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機能部間</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インタフェース名</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3846507720"/>
                  </a:ext>
                </a:extLst>
              </a:tr>
              <a:tr h="112447">
                <a:tc vMerge="1">
                  <a:txBody>
                    <a:bodyPr/>
                    <a:lstStyle/>
                    <a:p>
                      <a:endParaRPr kumimoji="1" lang="ja-JP" altLang="en-US"/>
                    </a:p>
                  </a:txBody>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流通元</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流通先</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vMerge="1">
                  <a:txBody>
                    <a:bodyPr/>
                    <a:lstStyle/>
                    <a:p>
                      <a:endParaRPr kumimoji="1" lang="ja-JP" altLang="en-US"/>
                    </a:p>
                  </a:txBody>
                  <a:tcPr/>
                </a:tc>
                <a:extLst>
                  <a:ext uri="{0D108BD9-81ED-4DB2-BD59-A6C34878D82A}">
                    <a16:rowId xmlns:a16="http://schemas.microsoft.com/office/drawing/2014/main" val="2222201602"/>
                  </a:ext>
                </a:extLst>
              </a:tr>
              <a:tr h="112447">
                <a:tc>
                  <a:txBody>
                    <a:bodyPr/>
                    <a:lstStyle/>
                    <a:p>
                      <a:pPr algn="r"/>
                      <a:r>
                        <a:rPr kumimoji="1" lang="en-US" altLang="ja-JP" sz="1000" baseline="0" dirty="0">
                          <a:solidFill>
                            <a:schemeClr val="tx1"/>
                          </a:solidFill>
                          <a:latin typeface="Meiryo UI" panose="020B0604030504040204" pitchFamily="50" charset="-128"/>
                          <a:ea typeface="Meiryo UI" panose="020B0604030504040204" pitchFamily="50" charset="-128"/>
                        </a:rPr>
                        <a:t>1</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設備連携</a:t>
                      </a:r>
                      <a:endParaRPr kumimoji="1" lang="en-US" altLang="ja-JP"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オーダ制御</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000" baseline="0" dirty="0">
                          <a:solidFill>
                            <a:schemeClr val="tx1"/>
                          </a:solidFill>
                          <a:latin typeface="Meiryo UI" panose="020B0604030504040204" pitchFamily="50" charset="-128"/>
                          <a:ea typeface="Meiryo UI" panose="020B0604030504040204" pitchFamily="50" charset="-128"/>
                        </a:rPr>
                        <a:t>ひかり電話工事（番ポ工事）依頼の</a:t>
                      </a:r>
                      <a:r>
                        <a:rPr kumimoji="1" lang="en-US" altLang="ja-JP" sz="1000" baseline="0" dirty="0">
                          <a:solidFill>
                            <a:schemeClr val="tx1"/>
                          </a:solidFill>
                          <a:latin typeface="Meiryo UI" panose="020B0604030504040204" pitchFamily="50" charset="-128"/>
                          <a:ea typeface="Meiryo UI" panose="020B0604030504040204" pitchFamily="50" charset="-128"/>
                        </a:rPr>
                        <a:t>ACK</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6338459"/>
                  </a:ext>
                </a:extLst>
              </a:tr>
            </a:tbl>
          </a:graphicData>
        </a:graphic>
      </p:graphicFrame>
      <p:sp>
        <p:nvSpPr>
          <p:cNvPr id="11" name="テキスト ボックス 10">
            <a:extLst>
              <a:ext uri="{FF2B5EF4-FFF2-40B4-BE49-F238E27FC236}">
                <a16:creationId xmlns:a16="http://schemas.microsoft.com/office/drawing/2014/main" id="{FFBEE66C-42AC-F966-9E2B-5CF82FAE98B1}"/>
              </a:ext>
            </a:extLst>
          </p:cNvPr>
          <p:cNvSpPr txBox="1"/>
          <p:nvPr/>
        </p:nvSpPr>
        <p:spPr>
          <a:xfrm>
            <a:off x="310224" y="2354532"/>
            <a:ext cx="1027525"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■対象インタフェース</a:t>
            </a:r>
          </a:p>
        </p:txBody>
      </p:sp>
      <p:sp>
        <p:nvSpPr>
          <p:cNvPr id="12" name="テキスト ボックス 11">
            <a:extLst>
              <a:ext uri="{FF2B5EF4-FFF2-40B4-BE49-F238E27FC236}">
                <a16:creationId xmlns:a16="http://schemas.microsoft.com/office/drawing/2014/main" id="{710F2752-6213-4CBF-CC0D-C6F6BF01FA21}"/>
              </a:ext>
            </a:extLst>
          </p:cNvPr>
          <p:cNvSpPr txBox="1"/>
          <p:nvPr/>
        </p:nvSpPr>
        <p:spPr>
          <a:xfrm>
            <a:off x="304229" y="3831694"/>
            <a:ext cx="4958089"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a:t>
            </a:r>
            <a:r>
              <a:rPr lang="ja-JP" altLang="en-US" sz="1000" dirty="0">
                <a:latin typeface="+mn-lt"/>
                <a:ea typeface="Meiryo UI" panose="020B0604030504040204" pitchFamily="50" charset="-128"/>
                <a:cs typeface="Meiryo UI" panose="020B0604030504040204" pitchFamily="50" charset="-128"/>
              </a:rPr>
              <a:t>ひかり電話工事（番ポ工事）依頼の</a:t>
            </a:r>
            <a:r>
              <a:rPr lang="en-US" altLang="ja-JP" sz="1000" dirty="0">
                <a:latin typeface="+mn-lt"/>
                <a:ea typeface="Meiryo UI" panose="020B0604030504040204" pitchFamily="50" charset="-128"/>
                <a:cs typeface="Meiryo UI" panose="020B0604030504040204" pitchFamily="50" charset="-128"/>
              </a:rPr>
              <a:t>ACK </a:t>
            </a:r>
            <a:r>
              <a:rPr lang="ja-JP" altLang="en-US" sz="1000" dirty="0">
                <a:latin typeface="+mn-ea"/>
                <a:ea typeface="+mn-ea"/>
                <a:cs typeface="Meiryo UI" panose="020B0604030504040204" pitchFamily="50" charset="-128"/>
              </a:rPr>
              <a:t>（</a:t>
            </a:r>
            <a:r>
              <a:rPr lang="en-US" altLang="ja-JP" sz="1000" dirty="0">
                <a:latin typeface="+mn-ea"/>
                <a:ea typeface="+mn-ea"/>
                <a:cs typeface="Meiryo UI" panose="020B0604030504040204" pitchFamily="50" charset="-128"/>
              </a:rPr>
              <a:t>OUT</a:t>
            </a:r>
            <a:r>
              <a:rPr lang="ja-JP" altLang="en-US" sz="1000" dirty="0">
                <a:latin typeface="+mn-ea"/>
                <a:ea typeface="+mn-ea"/>
                <a:cs typeface="Meiryo UI" panose="020B0604030504040204" pitchFamily="50" charset="-128"/>
              </a:rPr>
              <a:t>）の追加・設定条件変更項目（１／２）</a:t>
            </a:r>
          </a:p>
        </p:txBody>
      </p:sp>
      <p:graphicFrame>
        <p:nvGraphicFramePr>
          <p:cNvPr id="5" name="表 4">
            <a:extLst>
              <a:ext uri="{FF2B5EF4-FFF2-40B4-BE49-F238E27FC236}">
                <a16:creationId xmlns:a16="http://schemas.microsoft.com/office/drawing/2014/main" id="{6256EEF7-F6DD-6BA7-FBB0-8EED554A9022}"/>
              </a:ext>
            </a:extLst>
          </p:cNvPr>
          <p:cNvGraphicFramePr>
            <a:graphicFrameLocks noGrp="1"/>
          </p:cNvGraphicFramePr>
          <p:nvPr>
            <p:extLst>
              <p:ext uri="{D42A27DB-BD31-4B8C-83A1-F6EECF244321}">
                <p14:modId xmlns:p14="http://schemas.microsoft.com/office/powerpoint/2010/main" val="924293838"/>
              </p:ext>
            </p:extLst>
          </p:nvPr>
        </p:nvGraphicFramePr>
        <p:xfrm>
          <a:off x="304229" y="4043342"/>
          <a:ext cx="9671211" cy="2730288"/>
        </p:xfrm>
        <a:graphic>
          <a:graphicData uri="http://schemas.openxmlformats.org/drawingml/2006/table">
            <a:tbl>
              <a:tblPr firstRow="1" bandRow="1"/>
              <a:tblGrid>
                <a:gridCol w="400182">
                  <a:extLst>
                    <a:ext uri="{9D8B030D-6E8A-4147-A177-3AD203B41FA5}">
                      <a16:colId xmlns:a16="http://schemas.microsoft.com/office/drawing/2014/main" val="1538776126"/>
                    </a:ext>
                  </a:extLst>
                </a:gridCol>
                <a:gridCol w="1813296">
                  <a:extLst>
                    <a:ext uri="{9D8B030D-6E8A-4147-A177-3AD203B41FA5}">
                      <a16:colId xmlns:a16="http://schemas.microsoft.com/office/drawing/2014/main" val="1041818836"/>
                    </a:ext>
                  </a:extLst>
                </a:gridCol>
                <a:gridCol w="402450">
                  <a:extLst>
                    <a:ext uri="{9D8B030D-6E8A-4147-A177-3AD203B41FA5}">
                      <a16:colId xmlns:a16="http://schemas.microsoft.com/office/drawing/2014/main" val="4135359382"/>
                    </a:ext>
                  </a:extLst>
                </a:gridCol>
                <a:gridCol w="3471135">
                  <a:extLst>
                    <a:ext uri="{9D8B030D-6E8A-4147-A177-3AD203B41FA5}">
                      <a16:colId xmlns:a16="http://schemas.microsoft.com/office/drawing/2014/main" val="4265908979"/>
                    </a:ext>
                  </a:extLst>
                </a:gridCol>
                <a:gridCol w="577667">
                  <a:extLst>
                    <a:ext uri="{9D8B030D-6E8A-4147-A177-3AD203B41FA5}">
                      <a16:colId xmlns:a16="http://schemas.microsoft.com/office/drawing/2014/main" val="1431603539"/>
                    </a:ext>
                  </a:extLst>
                </a:gridCol>
                <a:gridCol w="602681">
                  <a:extLst>
                    <a:ext uri="{9D8B030D-6E8A-4147-A177-3AD203B41FA5}">
                      <a16:colId xmlns:a16="http://schemas.microsoft.com/office/drawing/2014/main" val="30332666"/>
                    </a:ext>
                  </a:extLst>
                </a:gridCol>
                <a:gridCol w="2403800">
                  <a:extLst>
                    <a:ext uri="{9D8B030D-6E8A-4147-A177-3AD203B41FA5}">
                      <a16:colId xmlns:a16="http://schemas.microsoft.com/office/drawing/2014/main" val="333746056"/>
                    </a:ext>
                  </a:extLst>
                </a:gridCol>
              </a:tblGrid>
              <a:tr h="112523">
                <a:tc rowSpan="2">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900" b="0" i="0" baseline="0" dirty="0">
                          <a:solidFill>
                            <a:schemeClr val="tx1"/>
                          </a:solidFill>
                          <a:latin typeface="Meiryo UI" panose="020B0604030504040204" pitchFamily="50" charset="-128"/>
                          <a:ea typeface="Meiryo UI" panose="020B0604030504040204" pitchFamily="50" charset="-128"/>
                        </a:rPr>
                        <a:t>項番</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2">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900" b="0" i="0" baseline="0" dirty="0">
                          <a:solidFill>
                            <a:schemeClr val="tx1"/>
                          </a:solidFill>
                          <a:latin typeface="Meiryo UI" panose="020B0604030504040204" pitchFamily="50" charset="-128"/>
                          <a:ea typeface="Meiryo UI" panose="020B0604030504040204" pitchFamily="50" charset="-128"/>
                        </a:rPr>
                        <a:t>項目名</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2">
                  <a:txBody>
                    <a:bodyPr/>
                    <a:lstStyle/>
                    <a:p>
                      <a:pPr algn="ctr"/>
                      <a:r>
                        <a:rPr kumimoji="1" lang="ja-JP" altLang="en-US" sz="900" b="0" i="0" baseline="0" dirty="0">
                          <a:solidFill>
                            <a:schemeClr val="tx1"/>
                          </a:solidFill>
                          <a:latin typeface="Meiryo UI" panose="020B0604030504040204" pitchFamily="50" charset="-128"/>
                          <a:ea typeface="Meiryo UI" panose="020B0604030504040204" pitchFamily="50" charset="-128"/>
                        </a:rPr>
                        <a:t>分類</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内容・設定例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設定 </a:t>
                      </a:r>
                      <a:r>
                        <a:rPr kumimoji="1" lang="en-US" altLang="ja-JP" sz="900" b="0" i="0" baseline="0" dirty="0">
                          <a:solidFill>
                            <a:schemeClr val="tx1"/>
                          </a:solidFill>
                          <a:latin typeface="Meiryo UI" panose="020B0604030504040204" pitchFamily="50" charset="-128"/>
                          <a:ea typeface="Meiryo UI" panose="020B0604030504040204" pitchFamily="50" charset="-128"/>
                        </a:rPr>
                        <a:t>*1</a:t>
                      </a: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設定</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備考</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extLst>
                  <a:ext uri="{0D108BD9-81ED-4DB2-BD59-A6C34878D82A}">
                    <a16:rowId xmlns:a16="http://schemas.microsoft.com/office/drawing/2014/main" val="244249017"/>
                  </a:ext>
                </a:extLst>
              </a:tr>
              <a:tr h="33756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ひかり電話工事</a:t>
                      </a:r>
                      <a:endParaRPr kumimoji="1" lang="en-US" altLang="ja-JP" sz="900" b="0" i="0" baseline="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baseline="0" dirty="0">
                          <a:solidFill>
                            <a:schemeClr val="tx1"/>
                          </a:solidFill>
                          <a:latin typeface="Meiryo UI" panose="020B0604030504040204" pitchFamily="50" charset="-128"/>
                          <a:ea typeface="Meiryo UI" panose="020B0604030504040204" pitchFamily="50" charset="-128"/>
                        </a:rPr>
                        <a:t>(</a:t>
                      </a:r>
                      <a:r>
                        <a:rPr kumimoji="1" lang="ja-JP" altLang="en-US" sz="900" b="0" i="0" baseline="0" dirty="0">
                          <a:solidFill>
                            <a:schemeClr val="tx1"/>
                          </a:solidFill>
                          <a:latin typeface="Meiryo UI" panose="020B0604030504040204" pitchFamily="50" charset="-128"/>
                          <a:ea typeface="Meiryo UI" panose="020B0604030504040204" pitchFamily="50" charset="-128"/>
                        </a:rPr>
                        <a:t>既存</a:t>
                      </a:r>
                      <a:r>
                        <a:rPr kumimoji="1" lang="en-US" altLang="ja-JP" sz="900" b="0" i="0" baseline="0" dirty="0">
                          <a:solidFill>
                            <a:schemeClr val="tx1"/>
                          </a:solidFill>
                          <a:latin typeface="Meiryo UI" panose="020B0604030504040204" pitchFamily="50" charset="-128"/>
                          <a:ea typeface="Meiryo UI" panose="020B0604030504040204" pitchFamily="50" charset="-128"/>
                        </a:rPr>
                        <a:t>)</a:t>
                      </a: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番ポ工事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2522241015"/>
                  </a:ext>
                </a:extLst>
              </a:tr>
              <a:tr h="784682">
                <a:tc>
                  <a:txBody>
                    <a:bodyPr/>
                    <a:lstStyle>
                      <a:lvl1pPr marL="0" algn="l" defTabSz="914400" rtl="0" eaLnBrk="1" latinLnBrk="0" hangingPunct="1">
                        <a:defRPr kumimoji="1" sz="1800" kern="1200">
                          <a:solidFill>
                            <a:schemeClr val="dk1"/>
                          </a:solidFill>
                          <a:latin typeface="Meiryo UI"/>
                          <a:ea typeface="ＭＳ Ｐゴシック"/>
                        </a:defRPr>
                      </a:lvl1pPr>
                      <a:lvl2pPr marL="457200" algn="l" defTabSz="914400" rtl="0" eaLnBrk="1" latinLnBrk="0" hangingPunct="1">
                        <a:defRPr kumimoji="1" sz="1800" kern="1200">
                          <a:solidFill>
                            <a:schemeClr val="dk1"/>
                          </a:solidFill>
                          <a:latin typeface="Meiryo UI"/>
                          <a:ea typeface="ＭＳ Ｐゴシック"/>
                        </a:defRPr>
                      </a:lvl2pPr>
                      <a:lvl3pPr marL="914400" algn="l" defTabSz="914400" rtl="0" eaLnBrk="1" latinLnBrk="0" hangingPunct="1">
                        <a:defRPr kumimoji="1" sz="1800" kern="1200">
                          <a:solidFill>
                            <a:schemeClr val="dk1"/>
                          </a:solidFill>
                          <a:latin typeface="Meiryo UI"/>
                          <a:ea typeface="ＭＳ Ｐゴシック"/>
                        </a:defRPr>
                      </a:lvl3pPr>
                      <a:lvl4pPr marL="1371600" algn="l" defTabSz="914400" rtl="0" eaLnBrk="1" latinLnBrk="0" hangingPunct="1">
                        <a:defRPr kumimoji="1" sz="1800" kern="1200">
                          <a:solidFill>
                            <a:schemeClr val="dk1"/>
                          </a:solidFill>
                          <a:latin typeface="Meiryo UI"/>
                          <a:ea typeface="ＭＳ Ｐゴシック"/>
                        </a:defRPr>
                      </a:lvl4pPr>
                      <a:lvl5pPr marL="1828800" algn="l" defTabSz="914400" rtl="0" eaLnBrk="1" latinLnBrk="0" hangingPunct="1">
                        <a:defRPr kumimoji="1" sz="1800" kern="1200">
                          <a:solidFill>
                            <a:schemeClr val="dk1"/>
                          </a:solidFill>
                          <a:latin typeface="Meiryo UI"/>
                          <a:ea typeface="ＭＳ Ｐゴシック"/>
                        </a:defRPr>
                      </a:lvl5pPr>
                      <a:lvl6pPr marL="2286000" algn="l" defTabSz="914400" rtl="0" eaLnBrk="1" latinLnBrk="0" hangingPunct="1">
                        <a:defRPr kumimoji="1" sz="1800" kern="1200">
                          <a:solidFill>
                            <a:schemeClr val="dk1"/>
                          </a:solidFill>
                          <a:latin typeface="Meiryo UI"/>
                          <a:ea typeface="ＭＳ Ｐゴシック"/>
                        </a:defRPr>
                      </a:lvl6pPr>
                      <a:lvl7pPr marL="2743200" algn="l" defTabSz="914400" rtl="0" eaLnBrk="1" latinLnBrk="0" hangingPunct="1">
                        <a:defRPr kumimoji="1" sz="1800" kern="1200">
                          <a:solidFill>
                            <a:schemeClr val="dk1"/>
                          </a:solidFill>
                          <a:latin typeface="Meiryo UI"/>
                          <a:ea typeface="ＭＳ Ｐゴシック"/>
                        </a:defRPr>
                      </a:lvl7pPr>
                      <a:lvl8pPr marL="3200400" algn="l" defTabSz="914400" rtl="0" eaLnBrk="1" latinLnBrk="0" hangingPunct="1">
                        <a:defRPr kumimoji="1" sz="1800" kern="1200">
                          <a:solidFill>
                            <a:schemeClr val="dk1"/>
                          </a:solidFill>
                          <a:latin typeface="Meiryo UI"/>
                          <a:ea typeface="ＭＳ Ｐゴシック"/>
                        </a:defRPr>
                      </a:lvl8pPr>
                      <a:lvl9pPr marL="3657600" algn="l" defTabSz="914400" rtl="0" eaLnBrk="1" latinLnBrk="0" hangingPunct="1">
                        <a:defRPr kumimoji="1" sz="1800" kern="1200">
                          <a:solidFill>
                            <a:schemeClr val="dk1"/>
                          </a:solidFill>
                          <a:latin typeface="Meiryo UI"/>
                          <a:ea typeface="ＭＳ Ｐゴシック"/>
                        </a:defRPr>
                      </a:lvl9p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1</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Meiryo UI"/>
                          <a:ea typeface="ＭＳ Ｐゴシック"/>
                        </a:defRPr>
                      </a:lvl1pPr>
                      <a:lvl2pPr marL="457200" algn="l" defTabSz="914400" rtl="0" eaLnBrk="1" latinLnBrk="0" hangingPunct="1">
                        <a:defRPr kumimoji="1" sz="1800" kern="1200">
                          <a:solidFill>
                            <a:schemeClr val="dk1"/>
                          </a:solidFill>
                          <a:latin typeface="Meiryo UI"/>
                          <a:ea typeface="ＭＳ Ｐゴシック"/>
                        </a:defRPr>
                      </a:lvl2pPr>
                      <a:lvl3pPr marL="914400" algn="l" defTabSz="914400" rtl="0" eaLnBrk="1" latinLnBrk="0" hangingPunct="1">
                        <a:defRPr kumimoji="1" sz="1800" kern="1200">
                          <a:solidFill>
                            <a:schemeClr val="dk1"/>
                          </a:solidFill>
                          <a:latin typeface="Meiryo UI"/>
                          <a:ea typeface="ＭＳ Ｐゴシック"/>
                        </a:defRPr>
                      </a:lvl3pPr>
                      <a:lvl4pPr marL="1371600" algn="l" defTabSz="914400" rtl="0" eaLnBrk="1" latinLnBrk="0" hangingPunct="1">
                        <a:defRPr kumimoji="1" sz="1800" kern="1200">
                          <a:solidFill>
                            <a:schemeClr val="dk1"/>
                          </a:solidFill>
                          <a:latin typeface="Meiryo UI"/>
                          <a:ea typeface="ＭＳ Ｐゴシック"/>
                        </a:defRPr>
                      </a:lvl4pPr>
                      <a:lvl5pPr marL="1828800" algn="l" defTabSz="914400" rtl="0" eaLnBrk="1" latinLnBrk="0" hangingPunct="1">
                        <a:defRPr kumimoji="1" sz="1800" kern="1200">
                          <a:solidFill>
                            <a:schemeClr val="dk1"/>
                          </a:solidFill>
                          <a:latin typeface="Meiryo UI"/>
                          <a:ea typeface="ＭＳ Ｐゴシック"/>
                        </a:defRPr>
                      </a:lvl5pPr>
                      <a:lvl6pPr marL="2286000" algn="l" defTabSz="914400" rtl="0" eaLnBrk="1" latinLnBrk="0" hangingPunct="1">
                        <a:defRPr kumimoji="1" sz="1800" kern="1200">
                          <a:solidFill>
                            <a:schemeClr val="dk1"/>
                          </a:solidFill>
                          <a:latin typeface="Meiryo UI"/>
                          <a:ea typeface="ＭＳ Ｐゴシック"/>
                        </a:defRPr>
                      </a:lvl6pPr>
                      <a:lvl7pPr marL="2743200" algn="l" defTabSz="914400" rtl="0" eaLnBrk="1" latinLnBrk="0" hangingPunct="1">
                        <a:defRPr kumimoji="1" sz="1800" kern="1200">
                          <a:solidFill>
                            <a:schemeClr val="dk1"/>
                          </a:solidFill>
                          <a:latin typeface="Meiryo UI"/>
                          <a:ea typeface="ＭＳ Ｐゴシック"/>
                        </a:defRPr>
                      </a:lvl7pPr>
                      <a:lvl8pPr marL="3200400" algn="l" defTabSz="914400" rtl="0" eaLnBrk="1" latinLnBrk="0" hangingPunct="1">
                        <a:defRPr kumimoji="1" sz="1800" kern="1200">
                          <a:solidFill>
                            <a:schemeClr val="dk1"/>
                          </a:solidFill>
                          <a:latin typeface="Meiryo UI"/>
                          <a:ea typeface="ＭＳ Ｐゴシック"/>
                        </a:defRPr>
                      </a:lvl8pPr>
                      <a:lvl9pPr marL="3657600" algn="l" defTabSz="914400" rtl="0" eaLnBrk="1" latinLnBrk="0" hangingPunct="1">
                        <a:defRPr kumimoji="1" sz="1800" kern="1200">
                          <a:solidFill>
                            <a:schemeClr val="dk1"/>
                          </a:solidFill>
                          <a:latin typeface="Meiryo UI"/>
                          <a:ea typeface="ＭＳ Ｐゴシック"/>
                        </a:defRPr>
                      </a:lvl9p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電文</a:t>
                      </a:r>
                      <a:r>
                        <a:rPr kumimoji="1" lang="en-US" altLang="ja-JP" sz="1000" b="0" i="0" baseline="0" dirty="0">
                          <a:solidFill>
                            <a:schemeClr val="tx1"/>
                          </a:solidFill>
                          <a:latin typeface="Meiryo UI" panose="020B0604030504040204" pitchFamily="50" charset="-128"/>
                          <a:ea typeface="Meiryo UI" panose="020B0604030504040204" pitchFamily="50" charset="-128"/>
                        </a:rPr>
                        <a:t>ID</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OUT</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でそれぞれ工事内容を判定可能な値を設定する</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OUT</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の設定値は以下とする</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3510</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：ひかり電話工事（既存）</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3530</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：番ポ工事（追加）</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4482639"/>
                  </a:ext>
                </a:extLst>
              </a:tr>
              <a:tr h="184093">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2</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統合</a:t>
                      </a:r>
                      <a:r>
                        <a:rPr kumimoji="1" lang="en-US" altLang="ja-JP" sz="1000" b="0" i="0" baseline="0" dirty="0">
                          <a:solidFill>
                            <a:schemeClr val="tx1"/>
                          </a:solidFill>
                          <a:latin typeface="Meiryo UI" panose="020B0604030504040204" pitchFamily="50" charset="-128"/>
                          <a:ea typeface="Meiryo UI" panose="020B0604030504040204" pitchFamily="50" charset="-128"/>
                        </a:rPr>
                        <a:t>SO</a:t>
                      </a:r>
                      <a:r>
                        <a:rPr kumimoji="1" lang="ja-JP" altLang="en-US" sz="1000" b="0" i="0" baseline="0" dirty="0">
                          <a:solidFill>
                            <a:schemeClr val="tx1"/>
                          </a:solidFill>
                          <a:latin typeface="Meiryo UI" panose="020B0604030504040204" pitchFamily="50" charset="-128"/>
                          <a:ea typeface="Meiryo UI" panose="020B0604030504040204" pitchFamily="50" charset="-128"/>
                        </a:rPr>
                        <a:t>番号</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ひかり</a:t>
                      </a:r>
                      <a:r>
                        <a:rPr kumimoji="1" lang="en-US" altLang="ja-JP" sz="900" b="0" i="0" baseline="0" dirty="0">
                          <a:solidFill>
                            <a:schemeClr val="tx1"/>
                          </a:solidFill>
                          <a:latin typeface="Meiryo UI" panose="020B0604030504040204" pitchFamily="50" charset="-128"/>
                          <a:ea typeface="Meiryo UI" panose="020B0604030504040204" pitchFamily="50" charset="-128"/>
                        </a:rPr>
                        <a:t>SO</a:t>
                      </a:r>
                      <a:r>
                        <a:rPr kumimoji="1" lang="ja-JP" altLang="en-US" sz="900" b="0" i="0" baseline="0" dirty="0">
                          <a:solidFill>
                            <a:schemeClr val="tx1"/>
                          </a:solidFill>
                          <a:latin typeface="Meiryo UI" panose="020B0604030504040204" pitchFamily="50" charset="-128"/>
                          <a:ea typeface="Meiryo UI" panose="020B0604030504040204" pitchFamily="50" charset="-128"/>
                        </a:rPr>
                        <a:t>の場合は統合</a:t>
                      </a:r>
                      <a:r>
                        <a:rPr kumimoji="1" lang="en-US" altLang="ja-JP" sz="900" b="0" i="0" baseline="0" dirty="0">
                          <a:solidFill>
                            <a:schemeClr val="tx1"/>
                          </a:solidFill>
                          <a:latin typeface="Meiryo UI" panose="020B0604030504040204" pitchFamily="50" charset="-128"/>
                          <a:ea typeface="Meiryo UI" panose="020B0604030504040204" pitchFamily="50" charset="-128"/>
                        </a:rPr>
                        <a:t>SO</a:t>
                      </a:r>
                      <a:r>
                        <a:rPr kumimoji="1" lang="ja-JP" altLang="en-US" sz="900" b="0" i="0" baseline="0" dirty="0">
                          <a:solidFill>
                            <a:schemeClr val="tx1"/>
                          </a:solidFill>
                          <a:latin typeface="Meiryo UI" panose="020B0604030504040204" pitchFamily="50" charset="-128"/>
                          <a:ea typeface="Meiryo UI" panose="020B0604030504040204" pitchFamily="50" charset="-128"/>
                        </a:rPr>
                        <a:t>番号、メタル</a:t>
                      </a:r>
                      <a:r>
                        <a:rPr kumimoji="1" lang="en-US" altLang="ja-JP" sz="900" b="0" i="0" baseline="0" dirty="0">
                          <a:solidFill>
                            <a:schemeClr val="tx1"/>
                          </a:solidFill>
                          <a:latin typeface="Meiryo UI" panose="020B0604030504040204" pitchFamily="50" charset="-128"/>
                          <a:ea typeface="Meiryo UI" panose="020B0604030504040204" pitchFamily="50" charset="-128"/>
                        </a:rPr>
                        <a:t>SO</a:t>
                      </a:r>
                      <a:r>
                        <a:rPr kumimoji="1" lang="ja-JP" altLang="en-US" sz="900" b="0" i="0" baseline="0" dirty="0">
                          <a:solidFill>
                            <a:schemeClr val="tx1"/>
                          </a:solidFill>
                          <a:latin typeface="Meiryo UI" panose="020B0604030504040204" pitchFamily="50" charset="-128"/>
                          <a:ea typeface="Meiryo UI" panose="020B0604030504040204" pitchFamily="50" charset="-128"/>
                        </a:rPr>
                        <a:t>の場合は</a:t>
                      </a:r>
                      <a:r>
                        <a:rPr kumimoji="1" lang="en-US" altLang="ja-JP" sz="900" b="0" i="0" baseline="0" dirty="0">
                          <a:solidFill>
                            <a:schemeClr val="tx1"/>
                          </a:solidFill>
                          <a:latin typeface="Meiryo UI" panose="020B0604030504040204" pitchFamily="50" charset="-128"/>
                          <a:ea typeface="Meiryo UI" panose="020B0604030504040204" pitchFamily="50" charset="-128"/>
                        </a:rPr>
                        <a:t>SO</a:t>
                      </a:r>
                      <a:r>
                        <a:rPr kumimoji="1" lang="ja-JP" altLang="en-US" sz="900" b="0" i="0" baseline="0" dirty="0">
                          <a:solidFill>
                            <a:schemeClr val="tx1"/>
                          </a:solidFill>
                          <a:latin typeface="Meiryo UI" panose="020B0604030504040204" pitchFamily="50" charset="-128"/>
                          <a:ea typeface="Meiryo UI" panose="020B0604030504040204" pitchFamily="50" charset="-128"/>
                        </a:rPr>
                        <a:t>番号＋電話番号で流通する</a:t>
                      </a:r>
                      <a:endParaRPr kumimoji="1" lang="en-US" altLang="ja-JP"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1495760"/>
                  </a:ext>
                </a:extLst>
              </a:tr>
              <a:tr h="184093">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3</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000" baseline="0" dirty="0">
                          <a:solidFill>
                            <a:schemeClr val="tx1"/>
                          </a:solidFill>
                          <a:latin typeface="Meiryo UI" panose="020B0604030504040204" pitchFamily="50" charset="-128"/>
                          <a:ea typeface="Meiryo UI" panose="020B0604030504040204" pitchFamily="50" charset="-128"/>
                        </a:rPr>
                        <a:t>支店コード</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ひかり</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の場合は必須で流通する</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メタル</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の場合は流通しない</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3556700"/>
                  </a:ext>
                </a:extLst>
              </a:tr>
              <a:tr h="184093">
                <a:tc>
                  <a:txBody>
                    <a:bodyPr/>
                    <a:lstStyle/>
                    <a:p>
                      <a:pPr algn="r"/>
                      <a:r>
                        <a:rPr kumimoji="1" lang="en-US" altLang="ja-JP" sz="1000" baseline="0" dirty="0">
                          <a:solidFill>
                            <a:schemeClr val="tx1"/>
                          </a:solidFill>
                          <a:latin typeface="Meiryo UI" panose="020B0604030504040204" pitchFamily="50" charset="-128"/>
                          <a:ea typeface="Meiryo UI" panose="020B0604030504040204" pitchFamily="50" charset="-128"/>
                        </a:rPr>
                        <a:t>4</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契約サービス</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000" b="0" i="0" baseline="0" dirty="0">
                          <a:solidFill>
                            <a:schemeClr val="tx1"/>
                          </a:solidFill>
                          <a:latin typeface="Meiryo UI" panose="020B0604030504040204" pitchFamily="50" charset="-128"/>
                          <a:ea typeface="Meiryo UI" panose="020B0604030504040204" pitchFamily="50" charset="-128"/>
                        </a:rPr>
                        <a:t>見出し</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extLst>
                  <a:ext uri="{0D108BD9-81ED-4DB2-BD59-A6C34878D82A}">
                    <a16:rowId xmlns:a16="http://schemas.microsoft.com/office/drawing/2014/main" val="915294299"/>
                  </a:ext>
                </a:extLst>
              </a:tr>
              <a:tr h="224400">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5</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　利用部門管理番号</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strike="sngStrike"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43582973"/>
                  </a:ext>
                </a:extLst>
              </a:tr>
              <a:tr h="184093">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6</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メタル</a:t>
                      </a:r>
                      <a:r>
                        <a:rPr kumimoji="1" lang="en-US" altLang="ja-JP" sz="1000" b="0" i="0" baseline="0" dirty="0">
                          <a:solidFill>
                            <a:schemeClr val="tx1"/>
                          </a:solidFill>
                          <a:latin typeface="Meiryo UI" panose="020B0604030504040204" pitchFamily="50" charset="-128"/>
                          <a:ea typeface="Meiryo UI" panose="020B0604030504040204" pitchFamily="50" charset="-128"/>
                        </a:rPr>
                        <a:t>SO</a:t>
                      </a:r>
                      <a:r>
                        <a:rPr kumimoji="1" lang="ja-JP" altLang="en-US" sz="1000" b="0" i="0" baseline="0" dirty="0">
                          <a:solidFill>
                            <a:schemeClr val="tx1"/>
                          </a:solidFill>
                          <a:latin typeface="Meiryo UI" panose="020B0604030504040204" pitchFamily="50" charset="-128"/>
                          <a:ea typeface="Meiryo UI" panose="020B0604030504040204" pitchFamily="50" charset="-128"/>
                        </a:rPr>
                        <a:t>情報</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新規</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000" b="0" i="0" baseline="0" dirty="0">
                          <a:solidFill>
                            <a:schemeClr val="tx1"/>
                          </a:solidFill>
                          <a:latin typeface="Meiryo UI" panose="020B0604030504040204" pitchFamily="50" charset="-128"/>
                          <a:ea typeface="Meiryo UI" panose="020B0604030504040204" pitchFamily="50" charset="-128"/>
                        </a:rPr>
                        <a:t>見出し</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メタル</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の場合は必須で流通する</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ひかり</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の場合は流通しない</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22914654"/>
                  </a:ext>
                </a:extLst>
              </a:tr>
              <a:tr h="225046">
                <a:tc>
                  <a:txBody>
                    <a:bodyPr/>
                    <a:lstStyle/>
                    <a:p>
                      <a:pPr algn="r"/>
                      <a:r>
                        <a:rPr kumimoji="1" lang="en-US" altLang="ja-JP" sz="1000" b="0" i="0" baseline="0" dirty="0">
                          <a:solidFill>
                            <a:schemeClr val="tx1"/>
                          </a:solidFill>
                          <a:latin typeface="Meiryo UI" panose="020B0604030504040204" pitchFamily="50" charset="-128"/>
                          <a:ea typeface="Meiryo UI" panose="020B0604030504040204" pitchFamily="50" charset="-128"/>
                        </a:rPr>
                        <a:t>7</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eiryo UI" panose="020B0604030504040204" pitchFamily="50" charset="-128"/>
                          <a:ea typeface="Meiryo UI" panose="020B0604030504040204" pitchFamily="50" charset="-128"/>
                        </a:rPr>
                        <a:t>　代表電話番号</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eiryo UI" panose="020B0604030504040204" pitchFamily="50" charset="-128"/>
                          <a:ea typeface="Meiryo UI" panose="020B0604030504040204" pitchFamily="50" charset="-128"/>
                        </a:rPr>
                        <a:t>新規</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en-US" altLang="ja-JP" sz="1000" b="0" i="0" baseline="0" dirty="0">
                          <a:solidFill>
                            <a:schemeClr val="tx1"/>
                          </a:solidFill>
                          <a:latin typeface="Meiryo UI" panose="020B0604030504040204" pitchFamily="50" charset="-128"/>
                          <a:ea typeface="Meiryo UI" panose="020B0604030504040204" pitchFamily="50" charset="-128"/>
                        </a:rPr>
                        <a:t>CUSTOM</a:t>
                      </a:r>
                      <a:r>
                        <a:rPr kumimoji="1" lang="ja-JP" altLang="en-US" sz="1000" b="0" i="0" baseline="0" dirty="0">
                          <a:solidFill>
                            <a:schemeClr val="tx1"/>
                          </a:solidFill>
                          <a:latin typeface="Meiryo UI" panose="020B0604030504040204" pitchFamily="50" charset="-128"/>
                          <a:ea typeface="Meiryo UI" panose="020B0604030504040204" pitchFamily="50" charset="-128"/>
                        </a:rPr>
                        <a:t>からの</a:t>
                      </a:r>
                      <a:r>
                        <a:rPr kumimoji="1" lang="en-US" altLang="ja-JP" sz="1000" b="0" i="0" baseline="0" dirty="0">
                          <a:solidFill>
                            <a:schemeClr val="tx1"/>
                          </a:solidFill>
                          <a:latin typeface="Meiryo UI" panose="020B0604030504040204" pitchFamily="50" charset="-128"/>
                          <a:ea typeface="Meiryo UI" panose="020B0604030504040204" pitchFamily="50" charset="-128"/>
                        </a:rPr>
                        <a:t>SO</a:t>
                      </a:r>
                      <a:r>
                        <a:rPr kumimoji="1" lang="ja-JP" altLang="en-US" sz="1000" b="0" i="0" baseline="0" dirty="0">
                          <a:solidFill>
                            <a:schemeClr val="tx1"/>
                          </a:solidFill>
                          <a:latin typeface="Meiryo UI" panose="020B0604030504040204" pitchFamily="50" charset="-128"/>
                          <a:ea typeface="Meiryo UI" panose="020B0604030504040204" pitchFamily="50" charset="-128"/>
                        </a:rPr>
                        <a:t>情報で流通する代表電話番号</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ひかり</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の場合は流通しない</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メタル</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の場合は必須で流通する</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1716965"/>
                  </a:ext>
                </a:extLst>
              </a:tr>
            </a:tbl>
          </a:graphicData>
        </a:graphic>
      </p:graphicFrame>
      <p:sp>
        <p:nvSpPr>
          <p:cNvPr id="6" name="テキスト ボックス 5">
            <a:extLst>
              <a:ext uri="{FF2B5EF4-FFF2-40B4-BE49-F238E27FC236}">
                <a16:creationId xmlns:a16="http://schemas.microsoft.com/office/drawing/2014/main" id="{2CC97CC0-5AC4-FEAC-901B-14D6B2FD72F5}"/>
              </a:ext>
            </a:extLst>
          </p:cNvPr>
          <p:cNvSpPr txBox="1"/>
          <p:nvPr/>
        </p:nvSpPr>
        <p:spPr>
          <a:xfrm>
            <a:off x="6541351" y="6815735"/>
            <a:ext cx="3459849" cy="248402"/>
          </a:xfrm>
          <a:prstGeom prst="rect">
            <a:avLst/>
          </a:prstGeom>
          <a:noFill/>
        </p:spPr>
        <p:txBody>
          <a:bodyPr wrap="none" lIns="36000" tIns="46800" rIns="36000" bIns="46800" rtlCol="0" anchor="ctr" anchorCtr="0">
            <a:spAutoFit/>
          </a:bodyPr>
          <a:lstStyle/>
          <a:p>
            <a:pPr algn="l"/>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凡例</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　◎：必須　○：条件付き必須　△：任意　</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：設定なし</a:t>
            </a:r>
          </a:p>
        </p:txBody>
      </p:sp>
      <p:sp>
        <p:nvSpPr>
          <p:cNvPr id="7" name="テキスト ボックス 6">
            <a:extLst>
              <a:ext uri="{FF2B5EF4-FFF2-40B4-BE49-F238E27FC236}">
                <a16:creationId xmlns:a16="http://schemas.microsoft.com/office/drawing/2014/main" id="{147ABFF8-33E2-A260-CF4A-85717320C439}"/>
              </a:ext>
            </a:extLst>
          </p:cNvPr>
          <p:cNvSpPr txBox="1"/>
          <p:nvPr/>
        </p:nvSpPr>
        <p:spPr>
          <a:xfrm>
            <a:off x="299733" y="6831390"/>
            <a:ext cx="7274077" cy="232747"/>
          </a:xfrm>
          <a:prstGeom prst="rect">
            <a:avLst/>
          </a:prstGeom>
          <a:noFill/>
        </p:spPr>
        <p:txBody>
          <a:bodyPr wrap="square" lIns="36000" tIns="36000" rIns="36000" bIns="36000" rtlCol="0">
            <a:spAutoFit/>
          </a:bodyPr>
          <a:lstStyle/>
          <a:p>
            <a:pPr marL="538163" indent="-538163" algn="l">
              <a:lnSpc>
                <a:spcPct val="110000"/>
              </a:lnSpc>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：ひかり電話工事（既存）はひかり</a:t>
            </a:r>
            <a:r>
              <a:rPr lang="en-US" altLang="ja-JP" sz="1000" dirty="0">
                <a:latin typeface="+mn-ea"/>
                <a:ea typeface="+mn-ea"/>
              </a:rPr>
              <a:t>SO</a:t>
            </a:r>
            <a:r>
              <a:rPr lang="ja-JP" altLang="en-US" sz="1000" dirty="0">
                <a:latin typeface="+mn-ea"/>
                <a:ea typeface="+mn-ea"/>
              </a:rPr>
              <a:t>で流通し、番ポ工事はひかり</a:t>
            </a:r>
            <a:r>
              <a:rPr lang="en-US" altLang="ja-JP" sz="1000" dirty="0">
                <a:latin typeface="+mn-ea"/>
                <a:ea typeface="+mn-ea"/>
              </a:rPr>
              <a:t>SO</a:t>
            </a:r>
            <a:r>
              <a:rPr lang="ja-JP" altLang="en-US" sz="1000" dirty="0">
                <a:latin typeface="+mn-ea"/>
                <a:ea typeface="+mn-ea"/>
              </a:rPr>
              <a:t>およびメタル</a:t>
            </a:r>
            <a:r>
              <a:rPr lang="en-US" altLang="ja-JP" sz="1000" dirty="0">
                <a:latin typeface="+mn-ea"/>
                <a:ea typeface="+mn-ea"/>
              </a:rPr>
              <a:t>SO</a:t>
            </a:r>
            <a:r>
              <a:rPr lang="ja-JP" altLang="en-US" sz="1000" dirty="0">
                <a:latin typeface="+mn-ea"/>
                <a:ea typeface="+mn-ea"/>
              </a:rPr>
              <a:t>で流通する</a:t>
            </a:r>
            <a:endParaRPr kumimoji="1" lang="en-US" altLang="ja-JP" sz="1000" baseline="0" dirty="0">
              <a:solidFill>
                <a:schemeClr val="tx1"/>
              </a:solidFill>
              <a:latin typeface="+mn-ea"/>
              <a:ea typeface="+mn-ea"/>
              <a:cs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CFC624F-C8ED-4216-2AC4-6A066FB46A51}"/>
              </a:ext>
            </a:extLst>
          </p:cNvPr>
          <p:cNvSpPr>
            <a:spLocks noGrp="1"/>
          </p:cNvSpPr>
          <p:nvPr>
            <p:ph type="sldNum" sz="quarter" idx="4"/>
          </p:nvPr>
        </p:nvSpPr>
        <p:spPr/>
        <p:txBody>
          <a:bodyPr/>
          <a:lstStyle/>
          <a:p>
            <a:r>
              <a:rPr lang="en-US" altLang="ja-JP"/>
              <a:t>01.2-</a:t>
            </a:r>
            <a:fld id="{4C5E2FD1-144F-442B-9A84-40AAF03513A2}" type="slidenum">
              <a:rPr lang="en-US" altLang="ja-JP" smtClean="0"/>
              <a:pPr/>
              <a:t>17</a:t>
            </a:fld>
            <a:endParaRPr lang="en-US" altLang="ja-JP" dirty="0"/>
          </a:p>
        </p:txBody>
      </p:sp>
    </p:spTree>
    <p:extLst>
      <p:ext uri="{BB962C8B-B14F-4D97-AF65-F5344CB8AC3E}">
        <p14:creationId xmlns:p14="http://schemas.microsoft.com/office/powerpoint/2010/main" val="2030130427"/>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5">
            <a:extLst>
              <a:ext uri="{FF2B5EF4-FFF2-40B4-BE49-F238E27FC236}">
                <a16:creationId xmlns:a16="http://schemas.microsoft.com/office/drawing/2014/main" id="{6BAC7AB3-B24B-88ED-89A5-15DA2BAD6394}"/>
              </a:ext>
            </a:extLst>
          </p:cNvPr>
          <p:cNvSpPr>
            <a:spLocks noGrp="1"/>
          </p:cNvSpPr>
          <p:nvPr>
            <p:ph sz="quarter" idx="10"/>
          </p:nvPr>
        </p:nvSpPr>
        <p:spPr>
          <a:xfrm>
            <a:off x="190110" y="660140"/>
            <a:ext cx="12456000" cy="1253289"/>
          </a:xfrm>
        </p:spPr>
        <p:txBody>
          <a:bodyPr/>
          <a:lstStyle/>
          <a:p>
            <a:r>
              <a:rPr lang="ja-JP" altLang="en-US" u="sng" dirty="0">
                <a:latin typeface="+mn-ea"/>
                <a:ea typeface="+mn-ea"/>
              </a:rPr>
              <a:t>３．２．０３　オーダ制御　関連システム連携機能／</a:t>
            </a:r>
            <a:r>
              <a:rPr lang="ja-JP" altLang="en-US" u="sng" dirty="0"/>
              <a:t>３．２．０４　オーダ制御　インタフェースアダプタ機能</a:t>
            </a:r>
            <a:r>
              <a:rPr lang="ja-JP" altLang="en-US" u="sng" dirty="0">
                <a:latin typeface="+mn-ea"/>
                <a:ea typeface="+mn-ea"/>
              </a:rPr>
              <a:t>（３／９）</a:t>
            </a:r>
            <a:endParaRPr lang="en-US" altLang="ja-JP" u="sng" dirty="0">
              <a:latin typeface="+mn-ea"/>
              <a:ea typeface="+mn-ea"/>
            </a:endParaRPr>
          </a:p>
          <a:p>
            <a:pPr lvl="0"/>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ひかり電話ポートイン：有派遣工事、無派遣工事、メタル電話ポートイン</a:t>
            </a:r>
            <a:r>
              <a:rPr lang="en-US" altLang="ja-JP" u="sng" dirty="0">
                <a:latin typeface="+mn-ea"/>
                <a:ea typeface="+mn-ea"/>
              </a:rPr>
              <a:t>】</a:t>
            </a:r>
          </a:p>
          <a:p>
            <a:pPr lvl="0"/>
            <a:r>
              <a:rPr lang="ja-JP" altLang="en-US" dirty="0">
                <a:latin typeface="+mn-ea"/>
                <a:ea typeface="+mn-ea"/>
              </a:rPr>
              <a:t>　</a:t>
            </a:r>
            <a:r>
              <a:rPr lang="en-US" altLang="ja-JP" dirty="0">
                <a:latin typeface="+mn-ea"/>
                <a:ea typeface="+mn-ea"/>
              </a:rPr>
              <a:t>【</a:t>
            </a:r>
            <a:r>
              <a:rPr lang="ja-JP" altLang="en-US" dirty="0">
                <a:latin typeface="+mn-ea"/>
                <a:ea typeface="+mn-ea"/>
              </a:rPr>
              <a:t>ア</a:t>
            </a:r>
            <a:r>
              <a:rPr lang="en-US" altLang="ja-JP" dirty="0">
                <a:latin typeface="+mn-ea"/>
                <a:ea typeface="+mn-ea"/>
              </a:rPr>
              <a:t>】【</a:t>
            </a:r>
            <a:r>
              <a:rPr lang="ja-JP" altLang="en-US" dirty="0">
                <a:latin typeface="+mn-ea"/>
                <a:ea typeface="+mn-ea"/>
              </a:rPr>
              <a:t>イ</a:t>
            </a:r>
            <a:r>
              <a:rPr lang="en-US" altLang="ja-JP" dirty="0">
                <a:latin typeface="+mn-ea"/>
                <a:ea typeface="+mn-ea"/>
              </a:rPr>
              <a:t>】【</a:t>
            </a:r>
            <a:r>
              <a:rPr lang="ja-JP" altLang="en-US" dirty="0">
                <a:latin typeface="+mn-ea"/>
                <a:ea typeface="+mn-ea"/>
              </a:rPr>
              <a:t>オ</a:t>
            </a:r>
            <a:r>
              <a:rPr lang="en-US" altLang="ja-JP" dirty="0">
                <a:latin typeface="+mn-ea"/>
                <a:ea typeface="+mn-ea"/>
              </a:rPr>
              <a:t>】【A】</a:t>
            </a:r>
            <a:r>
              <a:rPr lang="ja-JP" altLang="en-US" dirty="0">
                <a:latin typeface="+mn-ea"/>
                <a:ea typeface="+mn-ea"/>
              </a:rPr>
              <a:t>設備連携へ送信するひかり電話工事（番ポ工事）依頼に以下の変更を行い、</a:t>
            </a:r>
            <a:r>
              <a:rPr lang="en-US" altLang="ja-JP" dirty="0">
                <a:latin typeface="+mn-ea"/>
                <a:ea typeface="+mn-ea"/>
              </a:rPr>
              <a:t>BB-CASTAR</a:t>
            </a:r>
            <a:r>
              <a:rPr lang="ja-JP" altLang="en-US" dirty="0">
                <a:latin typeface="+mn-ea"/>
                <a:ea typeface="+mn-ea"/>
              </a:rPr>
              <a:t>に（ひかり電話）工事依頼情報流通（番ポ工事）の送信可能とする</a:t>
            </a:r>
          </a:p>
          <a:p>
            <a:pPr lvl="0"/>
            <a:r>
              <a:rPr lang="ja-JP" altLang="en-US" dirty="0">
                <a:latin typeface="+mn-ea"/>
                <a:ea typeface="+mn-ea"/>
              </a:rPr>
              <a:t>　・電文</a:t>
            </a:r>
            <a:r>
              <a:rPr lang="en-US" altLang="ja-JP" dirty="0">
                <a:latin typeface="+mn-ea"/>
                <a:ea typeface="+mn-ea"/>
              </a:rPr>
              <a:t>ID</a:t>
            </a:r>
            <a:r>
              <a:rPr lang="ja-JP" altLang="en-US" dirty="0">
                <a:latin typeface="+mn-ea"/>
                <a:ea typeface="+mn-ea"/>
              </a:rPr>
              <a:t>に新規コードとして、番ポ工事を追加する</a:t>
            </a:r>
          </a:p>
          <a:p>
            <a:pPr lvl="0"/>
            <a:r>
              <a:rPr lang="ja-JP" altLang="en-US" dirty="0">
                <a:latin typeface="+mn-ea"/>
                <a:ea typeface="+mn-ea"/>
              </a:rPr>
              <a:t>　・新規項目として、代表電話番号を追加する</a:t>
            </a:r>
            <a:r>
              <a:rPr lang="en-US" altLang="ja-JP" dirty="0">
                <a:latin typeface="+mn-ea"/>
                <a:ea typeface="+mn-ea"/>
              </a:rPr>
              <a:t/>
            </a:r>
            <a:br>
              <a:rPr lang="en-US" altLang="ja-JP" dirty="0">
                <a:latin typeface="+mn-ea"/>
                <a:ea typeface="+mn-ea"/>
              </a:rPr>
            </a:br>
            <a:r>
              <a:rPr lang="ja-JP" altLang="en-US" dirty="0">
                <a:latin typeface="+mn-ea"/>
                <a:ea typeface="+mn-ea"/>
              </a:rPr>
              <a:t>　　変更対象のインタフェース一覧およびひかり電話工事（番ポ工事）依頼の追加・設定条件変更項目の内容を以下に示す</a:t>
            </a:r>
          </a:p>
        </p:txBody>
      </p:sp>
      <p:graphicFrame>
        <p:nvGraphicFramePr>
          <p:cNvPr id="13" name="表 12">
            <a:extLst>
              <a:ext uri="{FF2B5EF4-FFF2-40B4-BE49-F238E27FC236}">
                <a16:creationId xmlns:a16="http://schemas.microsoft.com/office/drawing/2014/main" id="{2087046B-E94F-ECB6-4696-E7A3E7F8A8D9}"/>
              </a:ext>
            </a:extLst>
          </p:cNvPr>
          <p:cNvGraphicFramePr>
            <a:graphicFrameLocks noGrp="1"/>
          </p:cNvGraphicFramePr>
          <p:nvPr>
            <p:extLst>
              <p:ext uri="{D42A27DB-BD31-4B8C-83A1-F6EECF244321}">
                <p14:modId xmlns:p14="http://schemas.microsoft.com/office/powerpoint/2010/main" val="1413090460"/>
              </p:ext>
            </p:extLst>
          </p:nvPr>
        </p:nvGraphicFramePr>
        <p:xfrm>
          <a:off x="304229" y="4043342"/>
          <a:ext cx="11569179" cy="4099938"/>
        </p:xfrm>
        <a:graphic>
          <a:graphicData uri="http://schemas.openxmlformats.org/drawingml/2006/table">
            <a:tbl>
              <a:tblPr firstRow="1" bandRow="1"/>
              <a:tblGrid>
                <a:gridCol w="478718">
                  <a:extLst>
                    <a:ext uri="{9D8B030D-6E8A-4147-A177-3AD203B41FA5}">
                      <a16:colId xmlns:a16="http://schemas.microsoft.com/office/drawing/2014/main" val="1538776126"/>
                    </a:ext>
                  </a:extLst>
                </a:gridCol>
                <a:gridCol w="2169154">
                  <a:extLst>
                    <a:ext uri="{9D8B030D-6E8A-4147-A177-3AD203B41FA5}">
                      <a16:colId xmlns:a16="http://schemas.microsoft.com/office/drawing/2014/main" val="1041818836"/>
                    </a:ext>
                  </a:extLst>
                </a:gridCol>
                <a:gridCol w="481430">
                  <a:extLst>
                    <a:ext uri="{9D8B030D-6E8A-4147-A177-3AD203B41FA5}">
                      <a16:colId xmlns:a16="http://schemas.microsoft.com/office/drawing/2014/main" val="4135359382"/>
                    </a:ext>
                  </a:extLst>
                </a:gridCol>
                <a:gridCol w="4152342">
                  <a:extLst>
                    <a:ext uri="{9D8B030D-6E8A-4147-A177-3AD203B41FA5}">
                      <a16:colId xmlns:a16="http://schemas.microsoft.com/office/drawing/2014/main" val="4265908979"/>
                    </a:ext>
                  </a:extLst>
                </a:gridCol>
                <a:gridCol w="691034">
                  <a:extLst>
                    <a:ext uri="{9D8B030D-6E8A-4147-A177-3AD203B41FA5}">
                      <a16:colId xmlns:a16="http://schemas.microsoft.com/office/drawing/2014/main" val="1431603539"/>
                    </a:ext>
                  </a:extLst>
                </a:gridCol>
                <a:gridCol w="720957">
                  <a:extLst>
                    <a:ext uri="{9D8B030D-6E8A-4147-A177-3AD203B41FA5}">
                      <a16:colId xmlns:a16="http://schemas.microsoft.com/office/drawing/2014/main" val="30332666"/>
                    </a:ext>
                  </a:extLst>
                </a:gridCol>
                <a:gridCol w="2875544">
                  <a:extLst>
                    <a:ext uri="{9D8B030D-6E8A-4147-A177-3AD203B41FA5}">
                      <a16:colId xmlns:a16="http://schemas.microsoft.com/office/drawing/2014/main" val="333746056"/>
                    </a:ext>
                  </a:extLst>
                </a:gridCol>
              </a:tblGrid>
              <a:tr h="112523">
                <a:tc rowSpan="2">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n-ea"/>
                          <a:ea typeface="+mn-ea"/>
                        </a:rPr>
                        <a:t>項番</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2">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n-ea"/>
                          <a:ea typeface="+mn-ea"/>
                        </a:rPr>
                        <a:t>項目名</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2">
                  <a:txBody>
                    <a:bodyPr/>
                    <a:lstStyle/>
                    <a:p>
                      <a:pPr algn="ctr"/>
                      <a:r>
                        <a:rPr kumimoji="1" lang="ja-JP" altLang="en-US" sz="1000" b="0" i="0" baseline="0" dirty="0">
                          <a:solidFill>
                            <a:schemeClr val="tx1"/>
                          </a:solidFill>
                          <a:latin typeface="+mn-ea"/>
                          <a:ea typeface="+mn-ea"/>
                        </a:rPr>
                        <a:t>分類</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内容・設定例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設定 </a:t>
                      </a:r>
                      <a:r>
                        <a:rPr kumimoji="1" lang="en-US" altLang="ja-JP" sz="1000" b="0" i="0" baseline="0" dirty="0">
                          <a:solidFill>
                            <a:schemeClr val="tx1"/>
                          </a:solidFill>
                          <a:latin typeface="+mn-ea"/>
                          <a:ea typeface="+mn-ea"/>
                        </a:rPr>
                        <a:t>*1</a:t>
                      </a:r>
                      <a:endParaRPr kumimoji="1" lang="ja-JP" altLang="en-US" sz="1000" b="0" i="0" baseline="0" dirty="0">
                        <a:solidFill>
                          <a:schemeClr val="tx1"/>
                        </a:solidFill>
                        <a:latin typeface="+mn-ea"/>
                        <a:ea typeface="+mn-ea"/>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設定</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備考</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extLst>
                  <a:ext uri="{0D108BD9-81ED-4DB2-BD59-A6C34878D82A}">
                    <a16:rowId xmlns:a16="http://schemas.microsoft.com/office/drawing/2014/main" val="244249017"/>
                  </a:ext>
                </a:extLst>
              </a:tr>
              <a:tr h="33756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ひかり電話工事</a:t>
                      </a:r>
                      <a:endParaRPr kumimoji="1" lang="en-US" altLang="ja-JP" sz="1000" b="0" i="0" baseline="0"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baseline="0" dirty="0">
                          <a:solidFill>
                            <a:schemeClr val="tx1"/>
                          </a:solidFill>
                          <a:latin typeface="+mn-ea"/>
                          <a:ea typeface="+mn-ea"/>
                        </a:rPr>
                        <a:t>(</a:t>
                      </a:r>
                      <a:r>
                        <a:rPr kumimoji="1" lang="ja-JP" altLang="en-US" sz="1000" b="0" i="0" baseline="0" dirty="0">
                          <a:solidFill>
                            <a:schemeClr val="tx1"/>
                          </a:solidFill>
                          <a:latin typeface="+mn-ea"/>
                          <a:ea typeface="+mn-ea"/>
                        </a:rPr>
                        <a:t>既存</a:t>
                      </a:r>
                      <a:r>
                        <a:rPr kumimoji="1" lang="en-US" altLang="ja-JP" sz="1000" b="0" i="0" baseline="0" dirty="0">
                          <a:solidFill>
                            <a:schemeClr val="tx1"/>
                          </a:solidFill>
                          <a:latin typeface="+mn-ea"/>
                          <a:ea typeface="+mn-ea"/>
                        </a:rPr>
                        <a:t>)</a:t>
                      </a:r>
                      <a:endParaRPr kumimoji="1" lang="ja-JP" altLang="en-US" sz="1000" b="0" i="0" baseline="0" dirty="0">
                        <a:solidFill>
                          <a:schemeClr val="tx1"/>
                        </a:solidFill>
                        <a:latin typeface="+mn-ea"/>
                        <a:ea typeface="+mn-ea"/>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番ポ工事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2522241015"/>
                  </a:ext>
                </a:extLst>
              </a:tr>
              <a:tr h="225046">
                <a:tc>
                  <a:txBody>
                    <a:bodyPr/>
                    <a:lstStyle/>
                    <a:p>
                      <a:pPr algn="r"/>
                      <a:r>
                        <a:rPr kumimoji="1" lang="en-US" altLang="ja-JP" sz="1000" b="0" i="0" baseline="0" dirty="0">
                          <a:solidFill>
                            <a:schemeClr val="tx1"/>
                          </a:solidFill>
                          <a:latin typeface="+mn-ea"/>
                          <a:ea typeface="+mn-ea"/>
                        </a:rPr>
                        <a:t>8</a:t>
                      </a:r>
                      <a:endParaRPr kumimoji="1" lang="ja-JP" altLang="en-US" sz="1000" b="0" i="0" baseline="0" dirty="0">
                        <a:solidFill>
                          <a:schemeClr val="tx1"/>
                        </a:solidFill>
                        <a:latin typeface="+mn-ea"/>
                        <a:ea typeface="+mn-ea"/>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zh-TW" altLang="en-US" sz="1000" b="0" i="0" baseline="0" dirty="0">
                          <a:solidFill>
                            <a:schemeClr val="tx1"/>
                          </a:solidFill>
                          <a:latin typeface="+mn-ea"/>
                          <a:ea typeface="+mn-ea"/>
                        </a:rPr>
                        <a:t>Ｍ－ＣＡＳ情報</a:t>
                      </a:r>
                      <a:endParaRPr kumimoji="1" lang="ja-JP" altLang="en-US" sz="1000" b="0" i="0" baseline="0" dirty="0">
                        <a:solidFill>
                          <a:schemeClr val="tx1"/>
                        </a:solidFill>
                        <a:latin typeface="+mn-ea"/>
                        <a:ea typeface="+mn-ea"/>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1000" b="0" i="0" baseline="0" dirty="0">
                          <a:solidFill>
                            <a:schemeClr val="tx1"/>
                          </a:solidFill>
                          <a:latin typeface="+mn-ea"/>
                          <a:ea typeface="+mn-ea"/>
                        </a:rPr>
                        <a:t>見出し</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cs typeface="+mn-cs"/>
                        </a:rPr>
                        <a:t>-</a:t>
                      </a:r>
                      <a:endParaRPr kumimoji="1" lang="ja-JP" altLang="en-US" sz="1000" b="0"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cs typeface="+mn-cs"/>
                        </a:rPr>
                        <a:t>-</a:t>
                      </a:r>
                      <a:endParaRPr kumimoji="1" lang="ja-JP" altLang="en-US" sz="1000" b="0"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88352595"/>
                  </a:ext>
                </a:extLst>
              </a:tr>
              <a:tr h="225046">
                <a:tc>
                  <a:txBody>
                    <a:bodyPr/>
                    <a:lstStyle/>
                    <a:p>
                      <a:pPr algn="r"/>
                      <a:r>
                        <a:rPr kumimoji="1" lang="en-US" altLang="ja-JP" sz="1000" b="0" i="0" baseline="0" dirty="0">
                          <a:solidFill>
                            <a:schemeClr val="tx1"/>
                          </a:solidFill>
                          <a:latin typeface="+mn-ea"/>
                          <a:ea typeface="+mn-ea"/>
                        </a:rPr>
                        <a:t>9</a:t>
                      </a:r>
                      <a:endParaRPr kumimoji="1" lang="ja-JP" altLang="en-US" sz="1000" b="0" i="0" baseline="0" dirty="0">
                        <a:solidFill>
                          <a:schemeClr val="tx1"/>
                        </a:solidFill>
                        <a:latin typeface="+mn-ea"/>
                        <a:ea typeface="+mn-ea"/>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en-US" altLang="ja-JP" sz="1000" b="0" i="0" baseline="0" dirty="0">
                          <a:solidFill>
                            <a:schemeClr val="tx1"/>
                          </a:solidFill>
                          <a:latin typeface="+mn-ea"/>
                          <a:ea typeface="+mn-ea"/>
                        </a:rPr>
                        <a:t>BB-CASTAR</a:t>
                      </a:r>
                      <a:r>
                        <a:rPr kumimoji="1" lang="ja-JP" altLang="en-US" sz="1000" b="0" i="0" baseline="0" dirty="0">
                          <a:solidFill>
                            <a:schemeClr val="tx1"/>
                          </a:solidFill>
                          <a:latin typeface="+mn-ea"/>
                          <a:ea typeface="+mn-ea"/>
                        </a:rPr>
                        <a:t>　</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番号</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kumimoji="1" lang="ja-JP" altLang="en-US" sz="1000" b="0" i="0" baseline="0" dirty="0">
                        <a:solidFill>
                          <a:schemeClr val="tx1"/>
                        </a:solidFill>
                        <a:latin typeface="+mn-ea"/>
                        <a:ea typeface="+mn-ea"/>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8654510"/>
                  </a:ext>
                </a:extLst>
              </a:tr>
              <a:tr h="225046">
                <a:tc>
                  <a:txBody>
                    <a:bodyPr/>
                    <a:lstStyle/>
                    <a:p>
                      <a:pPr algn="r"/>
                      <a:r>
                        <a:rPr kumimoji="1" lang="en-US" altLang="ja-JP" sz="1000" b="0" i="0" baseline="0" dirty="0">
                          <a:solidFill>
                            <a:schemeClr val="tx1"/>
                          </a:solidFill>
                          <a:latin typeface="+mn-ea"/>
                          <a:ea typeface="+mn-ea"/>
                        </a:rPr>
                        <a:t>10</a:t>
                      </a:r>
                      <a:endParaRPr kumimoji="1" lang="ja-JP" altLang="en-US" sz="1000" b="0" i="0" baseline="0" dirty="0">
                        <a:solidFill>
                          <a:schemeClr val="tx1"/>
                        </a:solidFill>
                        <a:latin typeface="+mn-ea"/>
                        <a:ea typeface="+mn-ea"/>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en-US" altLang="ja-JP" sz="1000" b="0" i="0" baseline="0" dirty="0">
                          <a:solidFill>
                            <a:schemeClr val="tx1"/>
                          </a:solidFill>
                          <a:latin typeface="+mn-ea"/>
                          <a:ea typeface="+mn-ea"/>
                        </a:rPr>
                        <a:t>BB-CASTAR</a:t>
                      </a:r>
                      <a:r>
                        <a:rPr kumimoji="1" lang="ja-JP" altLang="en-US" sz="1000" b="0" i="0" baseline="0" dirty="0">
                          <a:solidFill>
                            <a:schemeClr val="tx1"/>
                          </a:solidFill>
                          <a:latin typeface="+mn-ea"/>
                          <a:ea typeface="+mn-ea"/>
                        </a:rPr>
                        <a:t>エラー情報</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1221913"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cs typeface="+mn-cs"/>
                        </a:rPr>
                        <a:t>-</a:t>
                      </a:r>
                      <a:endParaRPr kumimoji="1" lang="ja-JP" altLang="en-US" sz="1000" b="0"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cs typeface="+mn-cs"/>
                        </a:rPr>
                        <a:t>-</a:t>
                      </a:r>
                      <a:endParaRPr kumimoji="1" lang="ja-JP" altLang="en-US" sz="1000" b="0" i="0" u="none" strike="noStrike" kern="1200" cap="none" spc="0" normalizeH="0" baseline="0" noProof="0" dirty="0">
                        <a:ln>
                          <a:noFill/>
                        </a:ln>
                        <a:solidFill>
                          <a:prstClr val="black"/>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7571489"/>
                  </a:ext>
                </a:extLst>
              </a:tr>
              <a:tr h="225046">
                <a:tc>
                  <a:txBody>
                    <a:bodyPr/>
                    <a:lstStyle/>
                    <a:p>
                      <a:pPr algn="r"/>
                      <a:r>
                        <a:rPr kumimoji="1" lang="en-US" altLang="ja-JP" sz="1000" b="0" i="0" baseline="0" dirty="0">
                          <a:solidFill>
                            <a:schemeClr val="tx1"/>
                          </a:solidFill>
                          <a:latin typeface="+mn-ea"/>
                          <a:ea typeface="+mn-ea"/>
                        </a:rPr>
                        <a:t>11</a:t>
                      </a:r>
                      <a:endParaRPr kumimoji="1" lang="ja-JP" altLang="en-US" sz="1000" b="0" i="0" baseline="0" dirty="0">
                        <a:solidFill>
                          <a:schemeClr val="tx1"/>
                        </a:solidFill>
                        <a:latin typeface="+mn-ea"/>
                        <a:ea typeface="+mn-ea"/>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en-US" altLang="ja-JP" sz="1000" b="0" i="0" baseline="0" dirty="0">
                          <a:solidFill>
                            <a:schemeClr val="tx1"/>
                          </a:solidFill>
                          <a:latin typeface="+mn-ea"/>
                          <a:ea typeface="+mn-ea"/>
                        </a:rPr>
                        <a:t>BB-CASTAR</a:t>
                      </a:r>
                      <a:r>
                        <a:rPr kumimoji="1" lang="ja-JP" altLang="en-US" sz="1000" b="0" i="0" baseline="0" dirty="0">
                          <a:solidFill>
                            <a:schemeClr val="tx1"/>
                          </a:solidFill>
                          <a:latin typeface="+mn-ea"/>
                          <a:ea typeface="+mn-ea"/>
                        </a:rPr>
                        <a:t>処理結果コード２</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既存</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1000" b="0" i="0" baseline="0" dirty="0">
                          <a:solidFill>
                            <a:schemeClr val="tx1"/>
                          </a:solidFill>
                          <a:latin typeface="+mn-ea"/>
                          <a:ea typeface="+mn-ea"/>
                        </a:rPr>
                        <a:t>＜既存＞</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en-US" altLang="ja-JP" sz="1000" b="0" i="0" baseline="0" dirty="0">
                          <a:solidFill>
                            <a:schemeClr val="tx1"/>
                          </a:solidFill>
                          <a:latin typeface="+mn-ea"/>
                          <a:ea typeface="+mn-ea"/>
                        </a:rPr>
                        <a:t>00</a:t>
                      </a:r>
                      <a:r>
                        <a:rPr kumimoji="1" lang="ja-JP" altLang="en-US" sz="1000" b="0" i="0" baseline="0" dirty="0">
                          <a:solidFill>
                            <a:schemeClr val="tx1"/>
                          </a:solidFill>
                          <a:latin typeface="+mn-ea"/>
                          <a:ea typeface="+mn-ea"/>
                        </a:rPr>
                        <a:t>：正常</a:t>
                      </a:r>
                    </a:p>
                    <a:p>
                      <a:pPr algn="l"/>
                      <a:r>
                        <a:rPr kumimoji="1" lang="en-US" altLang="ja-JP" sz="1000" b="0" i="0" baseline="0" dirty="0">
                          <a:solidFill>
                            <a:schemeClr val="tx1"/>
                          </a:solidFill>
                          <a:latin typeface="+mn-ea"/>
                          <a:ea typeface="+mn-ea"/>
                        </a:rPr>
                        <a:t>01</a:t>
                      </a:r>
                      <a:r>
                        <a:rPr kumimoji="1" lang="ja-JP" altLang="en-US" sz="1000" b="0" i="0" baseline="0" dirty="0">
                          <a:solidFill>
                            <a:schemeClr val="tx1"/>
                          </a:solidFill>
                          <a:latin typeface="+mn-ea"/>
                          <a:ea typeface="+mn-ea"/>
                        </a:rPr>
                        <a:t>：工事中</a:t>
                      </a:r>
                    </a:p>
                    <a:p>
                      <a:pPr algn="l"/>
                      <a:r>
                        <a:rPr kumimoji="1" lang="en-US" altLang="ja-JP" sz="1000" b="0" i="0" baseline="0" dirty="0">
                          <a:solidFill>
                            <a:schemeClr val="tx1"/>
                          </a:solidFill>
                          <a:latin typeface="+mn-ea"/>
                          <a:ea typeface="+mn-ea"/>
                        </a:rPr>
                        <a:t>02</a:t>
                      </a:r>
                      <a:r>
                        <a:rPr kumimoji="1" lang="ja-JP" altLang="en-US" sz="1000" b="0" i="0" baseline="0" dirty="0">
                          <a:solidFill>
                            <a:schemeClr val="tx1"/>
                          </a:solidFill>
                          <a:latin typeface="+mn-ea"/>
                          <a:ea typeface="+mn-ea"/>
                        </a:rPr>
                        <a:t>：工事完了</a:t>
                      </a:r>
                    </a:p>
                    <a:p>
                      <a:pPr algn="l"/>
                      <a:r>
                        <a:rPr kumimoji="1" lang="en-US" altLang="ja-JP" sz="1000" b="0" i="0" baseline="0" dirty="0">
                          <a:solidFill>
                            <a:schemeClr val="tx1"/>
                          </a:solidFill>
                          <a:latin typeface="+mn-ea"/>
                          <a:ea typeface="+mn-ea"/>
                        </a:rPr>
                        <a:t>03</a:t>
                      </a:r>
                      <a:r>
                        <a:rPr kumimoji="1" lang="ja-JP" altLang="en-US" sz="1000" b="0" i="0" baseline="0" dirty="0">
                          <a:solidFill>
                            <a:schemeClr val="tx1"/>
                          </a:solidFill>
                          <a:latin typeface="+mn-ea"/>
                          <a:ea typeface="+mn-ea"/>
                        </a:rPr>
                        <a:t>：工事エラー</a:t>
                      </a:r>
                    </a:p>
                    <a:p>
                      <a:pPr algn="l"/>
                      <a:r>
                        <a:rPr kumimoji="1" lang="en-US" altLang="ja-JP" sz="1000" b="0" i="0" baseline="0" dirty="0">
                          <a:solidFill>
                            <a:schemeClr val="tx1"/>
                          </a:solidFill>
                          <a:latin typeface="+mn-ea"/>
                          <a:ea typeface="+mn-ea"/>
                        </a:rPr>
                        <a:t>04</a:t>
                      </a:r>
                      <a:r>
                        <a:rPr kumimoji="1" lang="ja-JP" altLang="en-US" sz="1000" b="0" i="0" baseline="0" dirty="0">
                          <a:solidFill>
                            <a:schemeClr val="tx1"/>
                          </a:solidFill>
                          <a:latin typeface="+mn-ea"/>
                          <a:ea typeface="+mn-ea"/>
                        </a:rPr>
                        <a:t>：オーダ修正中</a:t>
                      </a:r>
                    </a:p>
                    <a:p>
                      <a:pPr algn="l"/>
                      <a:r>
                        <a:rPr kumimoji="1" lang="en-US" altLang="ja-JP" sz="1000" b="0" i="0" baseline="0" dirty="0">
                          <a:solidFill>
                            <a:schemeClr val="tx1"/>
                          </a:solidFill>
                          <a:latin typeface="+mn-ea"/>
                          <a:ea typeface="+mn-ea"/>
                        </a:rPr>
                        <a:t>05</a:t>
                      </a:r>
                      <a:r>
                        <a:rPr kumimoji="1" lang="ja-JP" altLang="en-US" sz="1000" b="0" i="0" baseline="0" dirty="0">
                          <a:solidFill>
                            <a:schemeClr val="tx1"/>
                          </a:solidFill>
                          <a:latin typeface="+mn-ea"/>
                          <a:ea typeface="+mn-ea"/>
                        </a:rPr>
                        <a:t>：オーダ取消</a:t>
                      </a:r>
                    </a:p>
                    <a:p>
                      <a:pPr algn="l"/>
                      <a:r>
                        <a:rPr kumimoji="1" lang="en-US" altLang="ja-JP" sz="1000" b="0" i="0" baseline="0" dirty="0">
                          <a:solidFill>
                            <a:schemeClr val="tx1"/>
                          </a:solidFill>
                          <a:latin typeface="+mn-ea"/>
                          <a:ea typeface="+mn-ea"/>
                        </a:rPr>
                        <a:t>06</a:t>
                      </a:r>
                      <a:r>
                        <a:rPr kumimoji="1" lang="ja-JP" altLang="en-US" sz="1000" b="0" i="0" baseline="0" dirty="0">
                          <a:solidFill>
                            <a:schemeClr val="tx1"/>
                          </a:solidFill>
                          <a:latin typeface="+mn-ea"/>
                          <a:ea typeface="+mn-ea"/>
                        </a:rPr>
                        <a:t>：対象ＳＯなし</a:t>
                      </a:r>
                      <a:br>
                        <a:rPr kumimoji="1" lang="ja-JP" altLang="en-US" sz="1000" b="0" i="0" baseline="0" dirty="0">
                          <a:solidFill>
                            <a:schemeClr val="tx1"/>
                          </a:solidFill>
                          <a:latin typeface="+mn-ea"/>
                          <a:ea typeface="+mn-ea"/>
                        </a:rPr>
                      </a:br>
                      <a:r>
                        <a:rPr kumimoji="1" lang="en-US" altLang="ja-JP" sz="1000" b="0" i="0" baseline="0" dirty="0">
                          <a:solidFill>
                            <a:schemeClr val="tx1"/>
                          </a:solidFill>
                          <a:latin typeface="+mn-ea"/>
                          <a:ea typeface="+mn-ea"/>
                        </a:rPr>
                        <a:t>07</a:t>
                      </a:r>
                      <a:r>
                        <a:rPr kumimoji="1" lang="ja-JP" altLang="en-US" sz="1000" b="0" i="0" baseline="0" dirty="0">
                          <a:solidFill>
                            <a:schemeClr val="tx1"/>
                          </a:solidFill>
                          <a:latin typeface="+mn-ea"/>
                          <a:ea typeface="+mn-ea"/>
                        </a:rPr>
                        <a:t>：必須項目なし</a:t>
                      </a:r>
                    </a:p>
                    <a:p>
                      <a:pPr algn="l"/>
                      <a:r>
                        <a:rPr kumimoji="1" lang="en-US" altLang="ja-JP" sz="1000" b="0" i="0" baseline="0" dirty="0">
                          <a:solidFill>
                            <a:schemeClr val="tx1"/>
                          </a:solidFill>
                          <a:latin typeface="+mn-ea"/>
                          <a:ea typeface="+mn-ea"/>
                        </a:rPr>
                        <a:t>08</a:t>
                      </a:r>
                      <a:r>
                        <a:rPr kumimoji="1" lang="ja-JP" altLang="en-US" sz="1000" b="0" i="0" baseline="0" dirty="0">
                          <a:solidFill>
                            <a:schemeClr val="tx1"/>
                          </a:solidFill>
                          <a:latin typeface="+mn-ea"/>
                          <a:ea typeface="+mn-ea"/>
                        </a:rPr>
                        <a:t>：フォーマット不正</a:t>
                      </a:r>
                    </a:p>
                    <a:p>
                      <a:pPr algn="l"/>
                      <a:r>
                        <a:rPr kumimoji="1" lang="en-US" altLang="ja-JP" sz="1000" b="0" i="0" baseline="0" dirty="0">
                          <a:solidFill>
                            <a:schemeClr val="tx1"/>
                          </a:solidFill>
                          <a:latin typeface="+mn-ea"/>
                          <a:ea typeface="+mn-ea"/>
                        </a:rPr>
                        <a:t>09</a:t>
                      </a:r>
                      <a:r>
                        <a:rPr kumimoji="1" lang="ja-JP" altLang="en-US" sz="1000" b="0" i="0" baseline="0" dirty="0">
                          <a:solidFill>
                            <a:schemeClr val="tx1"/>
                          </a:solidFill>
                          <a:latin typeface="+mn-ea"/>
                          <a:ea typeface="+mn-ea"/>
                        </a:rPr>
                        <a:t>：データ型不正</a:t>
                      </a:r>
                    </a:p>
                    <a:p>
                      <a:pPr algn="l"/>
                      <a:r>
                        <a:rPr kumimoji="1" lang="en-US" altLang="ja-JP" sz="1000" b="0" i="0" baseline="0" dirty="0">
                          <a:solidFill>
                            <a:schemeClr val="tx1"/>
                          </a:solidFill>
                          <a:latin typeface="+mn-ea"/>
                          <a:ea typeface="+mn-ea"/>
                        </a:rPr>
                        <a:t>15</a:t>
                      </a:r>
                      <a:r>
                        <a:rPr kumimoji="1" lang="ja-JP" altLang="en-US" sz="1000" b="0" i="0" baseline="0" dirty="0">
                          <a:solidFill>
                            <a:schemeClr val="tx1"/>
                          </a:solidFill>
                          <a:latin typeface="+mn-ea"/>
                          <a:ea typeface="+mn-ea"/>
                        </a:rPr>
                        <a:t>：その他エラー</a:t>
                      </a:r>
                      <a:r>
                        <a:rPr kumimoji="1" lang="en-US" altLang="ja-JP" sz="1000" b="0" i="0" baseline="0" dirty="0">
                          <a:solidFill>
                            <a:schemeClr val="tx1"/>
                          </a:solidFill>
                          <a:latin typeface="+mn-ea"/>
                          <a:ea typeface="+mn-ea"/>
                        </a:rPr>
                        <a:t>(EXCEPTION) </a:t>
                      </a:r>
                      <a:br>
                        <a:rPr kumimoji="1" lang="en-US" altLang="ja-JP" sz="1000" b="0" i="0" baseline="0" dirty="0">
                          <a:solidFill>
                            <a:schemeClr val="tx1"/>
                          </a:solidFill>
                          <a:latin typeface="+mn-ea"/>
                          <a:ea typeface="+mn-ea"/>
                        </a:rPr>
                      </a:br>
                      <a:r>
                        <a:rPr kumimoji="1" lang="en-US" altLang="ja-JP" sz="1000" b="0" i="0" baseline="0" dirty="0">
                          <a:solidFill>
                            <a:schemeClr val="tx1"/>
                          </a:solidFill>
                          <a:latin typeface="+mn-ea"/>
                          <a:ea typeface="+mn-ea"/>
                        </a:rPr>
                        <a:t>80</a:t>
                      </a:r>
                      <a:r>
                        <a:rPr kumimoji="1" lang="ja-JP" altLang="en-US" sz="1000" b="0" i="0" baseline="0" dirty="0">
                          <a:solidFill>
                            <a:schemeClr val="tx1"/>
                          </a:solidFill>
                          <a:latin typeface="+mn-ea"/>
                          <a:ea typeface="+mn-ea"/>
                        </a:rPr>
                        <a:t>：設備切替工事中</a:t>
                      </a:r>
                    </a:p>
                    <a:p>
                      <a:pPr algn="l"/>
                      <a:r>
                        <a:rPr kumimoji="1" lang="en-US" altLang="ja-JP" sz="1000" b="0" i="0" baseline="0" dirty="0">
                          <a:solidFill>
                            <a:schemeClr val="tx1"/>
                          </a:solidFill>
                          <a:latin typeface="+mn-ea"/>
                          <a:ea typeface="+mn-ea"/>
                        </a:rPr>
                        <a:t>99</a:t>
                      </a:r>
                      <a:r>
                        <a:rPr kumimoji="1" lang="ja-JP" altLang="en-US" sz="1000" b="0" i="0" baseline="0" dirty="0">
                          <a:solidFill>
                            <a:schemeClr val="tx1"/>
                          </a:solidFill>
                          <a:latin typeface="+mn-ea"/>
                          <a:ea typeface="+mn-ea"/>
                        </a:rPr>
                        <a:t>：通信異常</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ja-JP" altLang="en-US" sz="1000" b="0" i="0" baseline="0" dirty="0">
                          <a:solidFill>
                            <a:schemeClr val="tx1"/>
                          </a:solidFill>
                          <a:latin typeface="+mn-ea"/>
                          <a:ea typeface="+mn-ea"/>
                        </a:rPr>
                        <a:t>＜追加＞</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en-US" altLang="ja-JP" sz="1000" b="0" i="0" baseline="0" dirty="0">
                          <a:solidFill>
                            <a:schemeClr val="tx1"/>
                          </a:solidFill>
                          <a:latin typeface="+mn-ea"/>
                          <a:ea typeface="+mn-ea"/>
                        </a:rPr>
                        <a:t>50</a:t>
                      </a:r>
                      <a:r>
                        <a:rPr kumimoji="1" lang="ja-JP" altLang="en-US" sz="1000" b="0" i="0" baseline="0" dirty="0">
                          <a:solidFill>
                            <a:schemeClr val="tx1"/>
                          </a:solidFill>
                          <a:latin typeface="+mn-ea"/>
                          <a:ea typeface="+mn-ea"/>
                        </a:rPr>
                        <a:t>：並行運転期間（正常）</a:t>
                      </a:r>
                    </a:p>
                    <a:p>
                      <a:pPr algn="l"/>
                      <a:r>
                        <a:rPr kumimoji="1" lang="en-US" altLang="ja-JP" sz="1000" b="0" i="0" baseline="0" dirty="0">
                          <a:solidFill>
                            <a:schemeClr val="tx1"/>
                          </a:solidFill>
                          <a:latin typeface="+mn-ea"/>
                          <a:ea typeface="+mn-ea"/>
                        </a:rPr>
                        <a:t>51</a:t>
                      </a:r>
                      <a:r>
                        <a:rPr kumimoji="1" lang="ja-JP" altLang="en-US" sz="1000" b="0" i="0" baseline="0" dirty="0">
                          <a:solidFill>
                            <a:schemeClr val="tx1"/>
                          </a:solidFill>
                          <a:latin typeface="+mn-ea"/>
                          <a:ea typeface="+mn-ea"/>
                        </a:rPr>
                        <a:t>：並行運転期間（手動開始済み）</a:t>
                      </a:r>
                    </a:p>
                    <a:p>
                      <a:pPr algn="l"/>
                      <a:r>
                        <a:rPr kumimoji="1" lang="en-US" altLang="ja-JP" sz="1000" b="0" i="0" baseline="0" dirty="0">
                          <a:solidFill>
                            <a:schemeClr val="tx1"/>
                          </a:solidFill>
                          <a:latin typeface="+mn-ea"/>
                          <a:ea typeface="+mn-ea"/>
                        </a:rPr>
                        <a:t>61</a:t>
                      </a:r>
                      <a:r>
                        <a:rPr kumimoji="1" lang="ja-JP" altLang="en-US" sz="1000" b="0" i="0" baseline="0" dirty="0">
                          <a:solidFill>
                            <a:schemeClr val="tx1"/>
                          </a:solidFill>
                          <a:latin typeface="+mn-ea"/>
                          <a:ea typeface="+mn-ea"/>
                        </a:rPr>
                        <a:t>：番ポ工事手動開始済み</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電文</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ID</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が</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3530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：番ポ工事の場合は下記項目が設定される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00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：正常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06</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：対象ＳＯなし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07</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：必須項目なし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08</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：フォーマット不正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09</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：データ型不正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15</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：その他エラー</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(EXCEPTION)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50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：並行運転期間（正常）</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51</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：並行運転期間（手動開始済み）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61</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：番ポ工事手動開始済み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99</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：通信異常</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2083307"/>
                  </a:ext>
                </a:extLst>
              </a:tr>
            </a:tbl>
          </a:graphicData>
        </a:graphic>
      </p:graphicFrame>
      <p:sp>
        <p:nvSpPr>
          <p:cNvPr id="14" name="テキスト ボックス 13">
            <a:extLst>
              <a:ext uri="{FF2B5EF4-FFF2-40B4-BE49-F238E27FC236}">
                <a16:creationId xmlns:a16="http://schemas.microsoft.com/office/drawing/2014/main" id="{44168F66-9CF8-C094-D98F-55224E3274B2}"/>
              </a:ext>
            </a:extLst>
          </p:cNvPr>
          <p:cNvSpPr txBox="1"/>
          <p:nvPr/>
        </p:nvSpPr>
        <p:spPr>
          <a:xfrm>
            <a:off x="8417024" y="8256984"/>
            <a:ext cx="3459849" cy="248402"/>
          </a:xfrm>
          <a:prstGeom prst="rect">
            <a:avLst/>
          </a:prstGeom>
          <a:noFill/>
        </p:spPr>
        <p:txBody>
          <a:bodyPr wrap="none" lIns="36000" tIns="46800" rIns="36000" bIns="46800" rtlCol="0" anchor="ctr" anchorCtr="0">
            <a:spAutoFit/>
          </a:bodyPr>
          <a:lstStyle/>
          <a:p>
            <a:pPr algn="l"/>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凡例</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　◎：必須　○：条件付き必須　△：任意　</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：設定なし</a:t>
            </a:r>
          </a:p>
        </p:txBody>
      </p:sp>
      <p:sp>
        <p:nvSpPr>
          <p:cNvPr id="15" name="テキスト ボックス 14">
            <a:extLst>
              <a:ext uri="{FF2B5EF4-FFF2-40B4-BE49-F238E27FC236}">
                <a16:creationId xmlns:a16="http://schemas.microsoft.com/office/drawing/2014/main" id="{1942ADF4-4353-724C-8BCD-9D25862E4C07}"/>
              </a:ext>
            </a:extLst>
          </p:cNvPr>
          <p:cNvSpPr txBox="1"/>
          <p:nvPr/>
        </p:nvSpPr>
        <p:spPr>
          <a:xfrm>
            <a:off x="338948" y="8264811"/>
            <a:ext cx="7274077" cy="232747"/>
          </a:xfrm>
          <a:prstGeom prst="rect">
            <a:avLst/>
          </a:prstGeom>
          <a:noFill/>
        </p:spPr>
        <p:txBody>
          <a:bodyPr wrap="square" lIns="36000" tIns="36000" rIns="36000" bIns="36000" rtlCol="0">
            <a:spAutoFit/>
          </a:bodyPr>
          <a:lstStyle/>
          <a:p>
            <a:pPr marL="538163" indent="-538163" algn="l">
              <a:lnSpc>
                <a:spcPct val="110000"/>
              </a:lnSpc>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：ひかり電話工事（既存）はひかり</a:t>
            </a:r>
            <a:r>
              <a:rPr lang="en-US" altLang="ja-JP" sz="1000" dirty="0">
                <a:latin typeface="+mn-ea"/>
                <a:ea typeface="+mn-ea"/>
              </a:rPr>
              <a:t>SO</a:t>
            </a:r>
            <a:r>
              <a:rPr lang="ja-JP" altLang="en-US" sz="1000" dirty="0">
                <a:latin typeface="+mn-ea"/>
                <a:ea typeface="+mn-ea"/>
              </a:rPr>
              <a:t>で流通し、番ポ工事はひかり</a:t>
            </a:r>
            <a:r>
              <a:rPr lang="en-US" altLang="ja-JP" sz="1000" dirty="0">
                <a:latin typeface="+mn-ea"/>
                <a:ea typeface="+mn-ea"/>
              </a:rPr>
              <a:t>SO</a:t>
            </a:r>
            <a:r>
              <a:rPr lang="ja-JP" altLang="en-US" sz="1000" dirty="0">
                <a:latin typeface="+mn-ea"/>
                <a:ea typeface="+mn-ea"/>
              </a:rPr>
              <a:t>およびメタル</a:t>
            </a:r>
            <a:r>
              <a:rPr lang="en-US" altLang="ja-JP" sz="1000" dirty="0">
                <a:latin typeface="+mn-ea"/>
                <a:ea typeface="+mn-ea"/>
              </a:rPr>
              <a:t>SO</a:t>
            </a:r>
            <a:r>
              <a:rPr lang="ja-JP" altLang="en-US" sz="1000" dirty="0">
                <a:latin typeface="+mn-ea"/>
                <a:ea typeface="+mn-ea"/>
              </a:rPr>
              <a:t>で流通する</a:t>
            </a:r>
            <a:endParaRPr kumimoji="1" lang="en-US" altLang="ja-JP" sz="1000" baseline="0" dirty="0">
              <a:solidFill>
                <a:schemeClr val="tx1"/>
              </a:solidFill>
              <a:latin typeface="+mn-ea"/>
              <a:ea typeface="+mn-ea"/>
              <a:cs typeface="Meiryo UI" panose="020B0604030504040204" pitchFamily="50" charset="-128"/>
            </a:endParaRPr>
          </a:p>
        </p:txBody>
      </p:sp>
      <p:graphicFrame>
        <p:nvGraphicFramePr>
          <p:cNvPr id="5" name="表 4">
            <a:extLst>
              <a:ext uri="{FF2B5EF4-FFF2-40B4-BE49-F238E27FC236}">
                <a16:creationId xmlns:a16="http://schemas.microsoft.com/office/drawing/2014/main" id="{99A79943-A6F1-B5C3-EEEE-AA3BC039FA15}"/>
              </a:ext>
            </a:extLst>
          </p:cNvPr>
          <p:cNvGraphicFramePr>
            <a:graphicFrameLocks noGrp="1"/>
          </p:cNvGraphicFramePr>
          <p:nvPr/>
        </p:nvGraphicFramePr>
        <p:xfrm>
          <a:off x="310224" y="2543789"/>
          <a:ext cx="6848862" cy="673200"/>
        </p:xfrm>
        <a:graphic>
          <a:graphicData uri="http://schemas.openxmlformats.org/drawingml/2006/table">
            <a:tbl>
              <a:tblPr firstRow="1" bandRow="1">
                <a:tableStyleId>{5C22544A-7EE6-4342-B048-85BDC9FD1C3A}</a:tableStyleId>
              </a:tblPr>
              <a:tblGrid>
                <a:gridCol w="368862">
                  <a:extLst>
                    <a:ext uri="{9D8B030D-6E8A-4147-A177-3AD203B41FA5}">
                      <a16:colId xmlns:a16="http://schemas.microsoft.com/office/drawing/2014/main" val="577897162"/>
                    </a:ext>
                  </a:extLst>
                </a:gridCol>
                <a:gridCol w="1800000">
                  <a:extLst>
                    <a:ext uri="{9D8B030D-6E8A-4147-A177-3AD203B41FA5}">
                      <a16:colId xmlns:a16="http://schemas.microsoft.com/office/drawing/2014/main" val="3737558213"/>
                    </a:ext>
                  </a:extLst>
                </a:gridCol>
                <a:gridCol w="1800000">
                  <a:extLst>
                    <a:ext uri="{9D8B030D-6E8A-4147-A177-3AD203B41FA5}">
                      <a16:colId xmlns:a16="http://schemas.microsoft.com/office/drawing/2014/main" val="3538918581"/>
                    </a:ext>
                  </a:extLst>
                </a:gridCol>
                <a:gridCol w="2880000">
                  <a:extLst>
                    <a:ext uri="{9D8B030D-6E8A-4147-A177-3AD203B41FA5}">
                      <a16:colId xmlns:a16="http://schemas.microsoft.com/office/drawing/2014/main" val="2886814635"/>
                    </a:ext>
                  </a:extLst>
                </a:gridCol>
              </a:tblGrid>
              <a:tr h="112447">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項番</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grid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機能部間</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インタフェース名</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3846507720"/>
                  </a:ext>
                </a:extLst>
              </a:tr>
              <a:tr h="112447">
                <a:tc vMerge="1">
                  <a:txBody>
                    <a:bodyPr/>
                    <a:lstStyle/>
                    <a:p>
                      <a:endParaRPr kumimoji="1" lang="ja-JP" altLang="en-US"/>
                    </a:p>
                  </a:txBody>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流通元</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流通先</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vMerge="1">
                  <a:txBody>
                    <a:bodyPr/>
                    <a:lstStyle/>
                    <a:p>
                      <a:endParaRPr kumimoji="1" lang="ja-JP" altLang="en-US"/>
                    </a:p>
                  </a:txBody>
                  <a:tcPr/>
                </a:tc>
                <a:extLst>
                  <a:ext uri="{0D108BD9-81ED-4DB2-BD59-A6C34878D82A}">
                    <a16:rowId xmlns:a16="http://schemas.microsoft.com/office/drawing/2014/main" val="2222201602"/>
                  </a:ext>
                </a:extLst>
              </a:tr>
              <a:tr h="112447">
                <a:tc>
                  <a:txBody>
                    <a:bodyPr/>
                    <a:lstStyle/>
                    <a:p>
                      <a:pPr algn="r"/>
                      <a:r>
                        <a:rPr kumimoji="1" lang="en-US" altLang="ja-JP" sz="1000" baseline="0" dirty="0">
                          <a:solidFill>
                            <a:schemeClr val="tx1"/>
                          </a:solidFill>
                          <a:latin typeface="Meiryo UI" panose="020B0604030504040204" pitchFamily="50" charset="-128"/>
                          <a:ea typeface="Meiryo UI" panose="020B0604030504040204" pitchFamily="50" charset="-128"/>
                        </a:rPr>
                        <a:t>1</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設備連携</a:t>
                      </a:r>
                      <a:endParaRPr kumimoji="1" lang="en-US" altLang="ja-JP"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オーダ制御</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000" baseline="0" dirty="0">
                          <a:solidFill>
                            <a:schemeClr val="tx1"/>
                          </a:solidFill>
                          <a:latin typeface="Meiryo UI" panose="020B0604030504040204" pitchFamily="50" charset="-128"/>
                          <a:ea typeface="Meiryo UI" panose="020B0604030504040204" pitchFamily="50" charset="-128"/>
                        </a:rPr>
                        <a:t>ひかり電話工事（番ポ工事）依頼の</a:t>
                      </a:r>
                      <a:r>
                        <a:rPr kumimoji="1" lang="en-US" altLang="ja-JP" sz="1000" baseline="0" dirty="0">
                          <a:solidFill>
                            <a:schemeClr val="tx1"/>
                          </a:solidFill>
                          <a:latin typeface="Meiryo UI" panose="020B0604030504040204" pitchFamily="50" charset="-128"/>
                          <a:ea typeface="Meiryo UI" panose="020B0604030504040204" pitchFamily="50" charset="-128"/>
                        </a:rPr>
                        <a:t>ACK</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6338459"/>
                  </a:ext>
                </a:extLst>
              </a:tr>
            </a:tbl>
          </a:graphicData>
        </a:graphic>
      </p:graphicFrame>
      <p:sp>
        <p:nvSpPr>
          <p:cNvPr id="6" name="テキスト ボックス 5">
            <a:extLst>
              <a:ext uri="{FF2B5EF4-FFF2-40B4-BE49-F238E27FC236}">
                <a16:creationId xmlns:a16="http://schemas.microsoft.com/office/drawing/2014/main" id="{EBF470DA-DAE9-F5C8-0E8E-E8D580EC113A}"/>
              </a:ext>
            </a:extLst>
          </p:cNvPr>
          <p:cNvSpPr txBox="1"/>
          <p:nvPr/>
        </p:nvSpPr>
        <p:spPr>
          <a:xfrm>
            <a:off x="310224" y="2354532"/>
            <a:ext cx="1027525"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■対象インタフェース</a:t>
            </a:r>
          </a:p>
        </p:txBody>
      </p:sp>
      <p:sp>
        <p:nvSpPr>
          <p:cNvPr id="7" name="テキスト ボックス 6">
            <a:extLst>
              <a:ext uri="{FF2B5EF4-FFF2-40B4-BE49-F238E27FC236}">
                <a16:creationId xmlns:a16="http://schemas.microsoft.com/office/drawing/2014/main" id="{7DC4D762-A78D-E809-7253-1DC6276A8E8A}"/>
              </a:ext>
            </a:extLst>
          </p:cNvPr>
          <p:cNvSpPr txBox="1"/>
          <p:nvPr/>
        </p:nvSpPr>
        <p:spPr>
          <a:xfrm>
            <a:off x="310224" y="3847349"/>
            <a:ext cx="4958089"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a:t>
            </a:r>
            <a:r>
              <a:rPr lang="ja-JP" altLang="en-US" sz="1000" dirty="0">
                <a:latin typeface="+mn-lt"/>
                <a:ea typeface="Meiryo UI" panose="020B0604030504040204" pitchFamily="50" charset="-128"/>
                <a:cs typeface="Meiryo UI" panose="020B0604030504040204" pitchFamily="50" charset="-128"/>
              </a:rPr>
              <a:t>ひかり電話工事（番ポ工事）依頼の</a:t>
            </a:r>
            <a:r>
              <a:rPr lang="en-US" altLang="ja-JP" sz="1000" dirty="0">
                <a:latin typeface="+mn-lt"/>
                <a:ea typeface="Meiryo UI" panose="020B0604030504040204" pitchFamily="50" charset="-128"/>
                <a:cs typeface="Meiryo UI" panose="020B0604030504040204" pitchFamily="50" charset="-128"/>
              </a:rPr>
              <a:t>ACK </a:t>
            </a:r>
            <a:r>
              <a:rPr lang="ja-JP" altLang="en-US" sz="1000" dirty="0">
                <a:latin typeface="+mn-ea"/>
                <a:ea typeface="+mn-ea"/>
                <a:cs typeface="Meiryo UI" panose="020B0604030504040204" pitchFamily="50" charset="-128"/>
              </a:rPr>
              <a:t>（</a:t>
            </a:r>
            <a:r>
              <a:rPr lang="en-US" altLang="ja-JP" sz="1000" dirty="0">
                <a:latin typeface="+mn-ea"/>
                <a:ea typeface="+mn-ea"/>
                <a:cs typeface="Meiryo UI" panose="020B0604030504040204" pitchFamily="50" charset="-128"/>
              </a:rPr>
              <a:t>OUT</a:t>
            </a:r>
            <a:r>
              <a:rPr lang="ja-JP" altLang="en-US" sz="1000" dirty="0">
                <a:latin typeface="+mn-ea"/>
                <a:ea typeface="+mn-ea"/>
                <a:cs typeface="Meiryo UI" panose="020B0604030504040204" pitchFamily="50" charset="-128"/>
              </a:rPr>
              <a:t>）の追加・設定条件変更項目（２／２）</a:t>
            </a:r>
          </a:p>
        </p:txBody>
      </p:sp>
      <p:sp>
        <p:nvSpPr>
          <p:cNvPr id="2" name="スライド番号プレースホルダー 1">
            <a:extLst>
              <a:ext uri="{FF2B5EF4-FFF2-40B4-BE49-F238E27FC236}">
                <a16:creationId xmlns:a16="http://schemas.microsoft.com/office/drawing/2014/main" id="{6632D1DB-07BA-15E7-4B93-C47A73EB0509}"/>
              </a:ext>
            </a:extLst>
          </p:cNvPr>
          <p:cNvSpPr>
            <a:spLocks noGrp="1"/>
          </p:cNvSpPr>
          <p:nvPr>
            <p:ph type="sldNum" sz="quarter" idx="4"/>
          </p:nvPr>
        </p:nvSpPr>
        <p:spPr/>
        <p:txBody>
          <a:bodyPr/>
          <a:lstStyle/>
          <a:p>
            <a:r>
              <a:rPr lang="en-US" altLang="ja-JP"/>
              <a:t>01.2-</a:t>
            </a:r>
            <a:fld id="{4C5E2FD1-144F-442B-9A84-40AAF03513A2}" type="slidenum">
              <a:rPr lang="en-US" altLang="ja-JP" smtClean="0"/>
              <a:pPr/>
              <a:t>18</a:t>
            </a:fld>
            <a:endParaRPr lang="en-US" altLang="ja-JP" dirty="0"/>
          </a:p>
        </p:txBody>
      </p:sp>
      <p:sp>
        <p:nvSpPr>
          <p:cNvPr id="3" name="楕円 2">
            <a:extLst>
              <a:ext uri="{FF2B5EF4-FFF2-40B4-BE49-F238E27FC236}">
                <a16:creationId xmlns:a16="http://schemas.microsoft.com/office/drawing/2014/main" id="{68B6D829-94D1-7E47-57E5-7C655CBCB3BC}"/>
              </a:ext>
            </a:extLst>
          </p:cNvPr>
          <p:cNvSpPr/>
          <p:nvPr/>
        </p:nvSpPr>
        <p:spPr bwMode="auto">
          <a:xfrm>
            <a:off x="142105" y="4911483"/>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Tree>
    <p:extLst>
      <p:ext uri="{BB962C8B-B14F-4D97-AF65-F5344CB8AC3E}">
        <p14:creationId xmlns:p14="http://schemas.microsoft.com/office/powerpoint/2010/main" val="375122777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5">
            <a:extLst>
              <a:ext uri="{FF2B5EF4-FFF2-40B4-BE49-F238E27FC236}">
                <a16:creationId xmlns:a16="http://schemas.microsoft.com/office/drawing/2014/main" id="{6BAC7AB3-B24B-88ED-89A5-15DA2BAD6394}"/>
              </a:ext>
            </a:extLst>
          </p:cNvPr>
          <p:cNvSpPr>
            <a:spLocks noGrp="1"/>
          </p:cNvSpPr>
          <p:nvPr>
            <p:ph sz="quarter" idx="10"/>
          </p:nvPr>
        </p:nvSpPr>
        <p:spPr>
          <a:xfrm>
            <a:off x="190110" y="660140"/>
            <a:ext cx="12456000" cy="1865837"/>
          </a:xfrm>
        </p:spPr>
        <p:txBody>
          <a:bodyPr/>
          <a:lstStyle/>
          <a:p>
            <a:pPr lvl="0"/>
            <a:r>
              <a:rPr lang="ja-JP" altLang="en-US" u="sng" dirty="0">
                <a:latin typeface="+mn-ea"/>
                <a:ea typeface="+mn-ea"/>
              </a:rPr>
              <a:t>３．２．０３　オーダ制御　関連システム連携機能／</a:t>
            </a:r>
            <a:r>
              <a:rPr lang="ja-JP" altLang="en-US" u="sng" dirty="0"/>
              <a:t>３．２．０４　オーダ制御　インタフェースアダプタ機能（４／９）</a:t>
            </a:r>
            <a:endParaRPr lang="en-US" altLang="ja-JP" u="sng" dirty="0"/>
          </a:p>
          <a:p>
            <a:pPr lvl="0"/>
            <a:r>
              <a:rPr lang="ja-JP" altLang="en-US" dirty="0"/>
              <a:t>　</a:t>
            </a:r>
            <a:r>
              <a:rPr lang="en-US" altLang="ja-JP" u="sng" dirty="0"/>
              <a:t>【</a:t>
            </a:r>
            <a:r>
              <a:rPr lang="ja-JP" altLang="en-US" u="sng" dirty="0"/>
              <a:t>ひかり電話ポートイン：有派遣工事、無派遣工事、メタル電話ポートイン</a:t>
            </a:r>
            <a:r>
              <a:rPr lang="en-US" altLang="ja-JP" u="sng" dirty="0"/>
              <a:t>】</a:t>
            </a:r>
          </a:p>
          <a:p>
            <a:pPr lvl="0"/>
            <a:r>
              <a:rPr lang="ja-JP" altLang="en-US" dirty="0"/>
              <a:t>　</a:t>
            </a:r>
            <a:r>
              <a:rPr lang="en-US" altLang="ja-JP" dirty="0"/>
              <a:t>【</a:t>
            </a:r>
            <a:r>
              <a:rPr lang="ja-JP" altLang="en-US" dirty="0"/>
              <a:t>ア</a:t>
            </a:r>
            <a:r>
              <a:rPr lang="en-US" altLang="ja-JP" dirty="0"/>
              <a:t>】【</a:t>
            </a:r>
            <a:r>
              <a:rPr lang="ja-JP" altLang="en-US" dirty="0"/>
              <a:t>イ</a:t>
            </a:r>
            <a:r>
              <a:rPr lang="en-US" altLang="ja-JP" dirty="0"/>
              <a:t>】【</a:t>
            </a:r>
            <a:r>
              <a:rPr lang="ja-JP" altLang="en-US" dirty="0"/>
              <a:t>オ</a:t>
            </a:r>
            <a:r>
              <a:rPr lang="en-US" altLang="ja-JP" dirty="0"/>
              <a:t>】【B】</a:t>
            </a:r>
            <a:r>
              <a:rPr lang="ja-JP" altLang="en-US" dirty="0"/>
              <a:t>設備連携から受信するひかり電話工事（番ポ工事）結果に以下の変更を行い、</a:t>
            </a:r>
            <a:r>
              <a:rPr lang="en-US" altLang="ja-JP" dirty="0"/>
              <a:t>BB-CASTAR</a:t>
            </a:r>
            <a:r>
              <a:rPr lang="ja-JP" altLang="en-US" dirty="0"/>
              <a:t>から番ポ工事結果の受信を可能とする</a:t>
            </a:r>
          </a:p>
          <a:p>
            <a:pPr lvl="0"/>
            <a:r>
              <a:rPr lang="ja-JP" altLang="en-US" dirty="0"/>
              <a:t>　・電文</a:t>
            </a:r>
            <a:r>
              <a:rPr lang="en-US" altLang="ja-JP" dirty="0"/>
              <a:t>ID</a:t>
            </a:r>
            <a:r>
              <a:rPr lang="ja-JP" altLang="en-US" dirty="0"/>
              <a:t>に新規コードとして、番ポ工事を追加する</a:t>
            </a:r>
          </a:p>
          <a:p>
            <a:pPr lvl="0"/>
            <a:r>
              <a:rPr lang="ja-JP" altLang="en-US" dirty="0"/>
              <a:t>　・新規項目として、番ポ工事結果種別、着信試験用の電話番号、番号取得事業者の連絡先情報等、番ポ工事結果、代表電話番号を追加する</a:t>
            </a:r>
          </a:p>
          <a:p>
            <a:pPr lvl="0"/>
            <a:r>
              <a:rPr lang="ja-JP" altLang="en-US" dirty="0"/>
              <a:t>　・番ポ工事結果コードの追加により、１回の（ひかり電話）工事依頼情報流通（番ポ工事）の送信に対し、工事結果情報流通（番ポ工事）（事業者情報）を受信後、事業者毎の工事結果情報流通</a:t>
            </a:r>
            <a:endParaRPr lang="en-US" altLang="ja-JP" dirty="0"/>
          </a:p>
          <a:p>
            <a:pPr lvl="0"/>
            <a:r>
              <a:rPr lang="ja-JP" altLang="en-US" dirty="0"/>
              <a:t>（番ポ工事：工事結果情報）を受信可能とする</a:t>
            </a:r>
            <a:r>
              <a:rPr lang="en-US" altLang="ja-JP" dirty="0"/>
              <a:t/>
            </a:r>
            <a:br>
              <a:rPr lang="en-US" altLang="ja-JP" dirty="0"/>
            </a:br>
            <a:r>
              <a:rPr lang="ja-JP" altLang="en-US" dirty="0"/>
              <a:t>　</a:t>
            </a:r>
            <a:r>
              <a:rPr lang="en-US" altLang="ja-JP" dirty="0"/>
              <a:t>【</a:t>
            </a:r>
            <a:r>
              <a:rPr lang="ja-JP" altLang="en-US" dirty="0"/>
              <a:t>イ</a:t>
            </a:r>
            <a:r>
              <a:rPr lang="en-US" altLang="ja-JP" dirty="0"/>
              <a:t>】【A】</a:t>
            </a:r>
            <a:r>
              <a:rPr lang="ja-JP" altLang="en-US" dirty="0"/>
              <a:t>設備連携から受信する</a:t>
            </a:r>
            <a:r>
              <a:rPr lang="ja-JP" altLang="en-US" sz="1050" dirty="0">
                <a:latin typeface="Meiryo UI" panose="020B0604030504040204" pitchFamily="50" charset="-128"/>
                <a:ea typeface="Meiryo UI" panose="020B0604030504040204" pitchFamily="50" charset="-128"/>
              </a:rPr>
              <a:t>ひかり電話工事（番ポ工事）結果</a:t>
            </a:r>
            <a:r>
              <a:rPr lang="ja-JP" altLang="en-US" dirty="0"/>
              <a:t>に新規項目として、番ポ工事結果種別、着信試験用の電話番号、番号取得事業者の連絡先情報等、番ポ工事結果、代表電話番号を追加する</a:t>
            </a:r>
            <a:r>
              <a:rPr lang="en-US" altLang="ja-JP" dirty="0"/>
              <a:t/>
            </a:r>
            <a:br>
              <a:rPr lang="en-US" altLang="ja-JP" dirty="0"/>
            </a:br>
            <a:r>
              <a:rPr lang="ja-JP" altLang="en-US" dirty="0"/>
              <a:t>　　変更対象のインタフェース一覧および</a:t>
            </a:r>
            <a:r>
              <a:rPr lang="ja-JP" altLang="en-US" sz="1050" dirty="0">
                <a:latin typeface="Meiryo UI" panose="020B0604030504040204" pitchFamily="50" charset="-128"/>
                <a:ea typeface="Meiryo UI" panose="020B0604030504040204" pitchFamily="50" charset="-128"/>
              </a:rPr>
              <a:t>ひかり電話工事（番ポ工事）結果</a:t>
            </a:r>
            <a:r>
              <a:rPr lang="ja-JP" altLang="en-US" dirty="0"/>
              <a:t>の追加・設定条件変更項目の内容を以下に示す</a:t>
            </a:r>
          </a:p>
        </p:txBody>
      </p:sp>
      <p:graphicFrame>
        <p:nvGraphicFramePr>
          <p:cNvPr id="10" name="表 9">
            <a:extLst>
              <a:ext uri="{FF2B5EF4-FFF2-40B4-BE49-F238E27FC236}">
                <a16:creationId xmlns:a16="http://schemas.microsoft.com/office/drawing/2014/main" id="{A244FC13-053E-757E-3F4C-849FC9D8505F}"/>
              </a:ext>
            </a:extLst>
          </p:cNvPr>
          <p:cNvGraphicFramePr>
            <a:graphicFrameLocks noGrp="1"/>
          </p:cNvGraphicFramePr>
          <p:nvPr>
            <p:extLst>
              <p:ext uri="{D42A27DB-BD31-4B8C-83A1-F6EECF244321}">
                <p14:modId xmlns:p14="http://schemas.microsoft.com/office/powerpoint/2010/main" val="1144820763"/>
              </p:ext>
            </p:extLst>
          </p:nvPr>
        </p:nvGraphicFramePr>
        <p:xfrm>
          <a:off x="326649" y="2856384"/>
          <a:ext cx="6848862" cy="673200"/>
        </p:xfrm>
        <a:graphic>
          <a:graphicData uri="http://schemas.openxmlformats.org/drawingml/2006/table">
            <a:tbl>
              <a:tblPr firstRow="1" bandRow="1">
                <a:tableStyleId>{5C22544A-7EE6-4342-B048-85BDC9FD1C3A}</a:tableStyleId>
              </a:tblPr>
              <a:tblGrid>
                <a:gridCol w="368862">
                  <a:extLst>
                    <a:ext uri="{9D8B030D-6E8A-4147-A177-3AD203B41FA5}">
                      <a16:colId xmlns:a16="http://schemas.microsoft.com/office/drawing/2014/main" val="577897162"/>
                    </a:ext>
                  </a:extLst>
                </a:gridCol>
                <a:gridCol w="1800000">
                  <a:extLst>
                    <a:ext uri="{9D8B030D-6E8A-4147-A177-3AD203B41FA5}">
                      <a16:colId xmlns:a16="http://schemas.microsoft.com/office/drawing/2014/main" val="3737558213"/>
                    </a:ext>
                  </a:extLst>
                </a:gridCol>
                <a:gridCol w="1800000">
                  <a:extLst>
                    <a:ext uri="{9D8B030D-6E8A-4147-A177-3AD203B41FA5}">
                      <a16:colId xmlns:a16="http://schemas.microsoft.com/office/drawing/2014/main" val="3538918581"/>
                    </a:ext>
                  </a:extLst>
                </a:gridCol>
                <a:gridCol w="2880000">
                  <a:extLst>
                    <a:ext uri="{9D8B030D-6E8A-4147-A177-3AD203B41FA5}">
                      <a16:colId xmlns:a16="http://schemas.microsoft.com/office/drawing/2014/main" val="2886814635"/>
                    </a:ext>
                  </a:extLst>
                </a:gridCol>
              </a:tblGrid>
              <a:tr h="112447">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項番</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grid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機能部間</a:t>
                      </a: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インタフェース名</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3846507720"/>
                  </a:ext>
                </a:extLst>
              </a:tr>
              <a:tr h="112447">
                <a:tc vMerge="1">
                  <a:txBody>
                    <a:bodyPr/>
                    <a:lstStyle/>
                    <a:p>
                      <a:endParaRPr kumimoji="1" lang="ja-JP" altLang="en-US"/>
                    </a:p>
                  </a:txBody>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流通元</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流通先</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vMerge="1">
                  <a:txBody>
                    <a:bodyPr/>
                    <a:lstStyle/>
                    <a:p>
                      <a:endParaRPr kumimoji="1" lang="ja-JP" altLang="en-US"/>
                    </a:p>
                  </a:txBody>
                  <a:tcPr/>
                </a:tc>
                <a:extLst>
                  <a:ext uri="{0D108BD9-81ED-4DB2-BD59-A6C34878D82A}">
                    <a16:rowId xmlns:a16="http://schemas.microsoft.com/office/drawing/2014/main" val="2222201602"/>
                  </a:ext>
                </a:extLst>
              </a:tr>
              <a:tr h="112447">
                <a:tc>
                  <a:txBody>
                    <a:bodyPr/>
                    <a:lstStyle/>
                    <a:p>
                      <a:pPr algn="r"/>
                      <a:r>
                        <a:rPr kumimoji="1" lang="en-US" altLang="ja-JP" sz="1000" baseline="0" dirty="0">
                          <a:solidFill>
                            <a:schemeClr val="tx1"/>
                          </a:solidFill>
                          <a:latin typeface="Meiryo UI" panose="020B0604030504040204" pitchFamily="50" charset="-128"/>
                          <a:ea typeface="Meiryo UI" panose="020B0604030504040204" pitchFamily="50" charset="-128"/>
                        </a:rPr>
                        <a:t>1</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設備連携</a:t>
                      </a:r>
                      <a:endParaRPr kumimoji="1" lang="en-US" altLang="ja-JP"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オーダ制御</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lang="ja-JP" altLang="en-US" sz="1000" dirty="0">
                          <a:solidFill>
                            <a:schemeClr val="tx1"/>
                          </a:solidFill>
                          <a:latin typeface="+mn-lt"/>
                          <a:ea typeface="Meiryo UI" panose="020B0604030504040204" pitchFamily="50" charset="-128"/>
                          <a:cs typeface="Meiryo UI" panose="020B0604030504040204" pitchFamily="50" charset="-128"/>
                        </a:rPr>
                        <a:t>ひかり電話工事（番ポ工事）結果</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3974455"/>
                  </a:ext>
                </a:extLst>
              </a:tr>
            </a:tbl>
          </a:graphicData>
        </a:graphic>
      </p:graphicFrame>
      <p:sp>
        <p:nvSpPr>
          <p:cNvPr id="11" name="テキスト ボックス 10">
            <a:extLst>
              <a:ext uri="{FF2B5EF4-FFF2-40B4-BE49-F238E27FC236}">
                <a16:creationId xmlns:a16="http://schemas.microsoft.com/office/drawing/2014/main" id="{B459B377-2EE4-56FF-1807-8784BACA950D}"/>
              </a:ext>
            </a:extLst>
          </p:cNvPr>
          <p:cNvSpPr txBox="1"/>
          <p:nvPr/>
        </p:nvSpPr>
        <p:spPr>
          <a:xfrm>
            <a:off x="326649" y="2667127"/>
            <a:ext cx="1027525"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■対象インタフェース</a:t>
            </a:r>
          </a:p>
        </p:txBody>
      </p:sp>
      <p:sp>
        <p:nvSpPr>
          <p:cNvPr id="17" name="テキスト ボックス 16">
            <a:extLst>
              <a:ext uri="{FF2B5EF4-FFF2-40B4-BE49-F238E27FC236}">
                <a16:creationId xmlns:a16="http://schemas.microsoft.com/office/drawing/2014/main" id="{86AFE2EA-2740-E111-B93C-39CC9021CA23}"/>
              </a:ext>
            </a:extLst>
          </p:cNvPr>
          <p:cNvSpPr txBox="1"/>
          <p:nvPr/>
        </p:nvSpPr>
        <p:spPr>
          <a:xfrm>
            <a:off x="7912968" y="8332839"/>
            <a:ext cx="2946888" cy="248402"/>
          </a:xfrm>
          <a:prstGeom prst="rect">
            <a:avLst/>
          </a:prstGeom>
          <a:noFill/>
        </p:spPr>
        <p:txBody>
          <a:bodyPr wrap="none" lIns="36000" tIns="46800" rIns="36000" bIns="46800" rtlCol="0" anchor="ctr" anchorCtr="0">
            <a:spAutoFit/>
          </a:bodyPr>
          <a:lstStyle/>
          <a:p>
            <a:pPr algn="l"/>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凡例</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　◎：必須　○：条件付き必須　</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：設定なし　</a:t>
            </a:r>
          </a:p>
        </p:txBody>
      </p:sp>
      <p:sp>
        <p:nvSpPr>
          <p:cNvPr id="19" name="テキスト ボックス 18">
            <a:extLst>
              <a:ext uri="{FF2B5EF4-FFF2-40B4-BE49-F238E27FC236}">
                <a16:creationId xmlns:a16="http://schemas.microsoft.com/office/drawing/2014/main" id="{8464C1CF-2668-2970-9EBE-9E69EDFE9CFA}"/>
              </a:ext>
            </a:extLst>
          </p:cNvPr>
          <p:cNvSpPr txBox="1"/>
          <p:nvPr/>
        </p:nvSpPr>
        <p:spPr>
          <a:xfrm>
            <a:off x="341806" y="8351527"/>
            <a:ext cx="5900849" cy="232747"/>
          </a:xfrm>
          <a:prstGeom prst="rect">
            <a:avLst/>
          </a:prstGeom>
          <a:noFill/>
        </p:spPr>
        <p:txBody>
          <a:bodyPr wrap="square" lIns="36000" tIns="36000" rIns="36000" bIns="36000" rtlCol="0">
            <a:spAutoFit/>
          </a:bodyPr>
          <a:lstStyle/>
          <a:p>
            <a:pPr marL="538163" indent="-538163" algn="l">
              <a:lnSpc>
                <a:spcPct val="110000"/>
              </a:lnSpc>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：ひかり電話工事（既存）はひかり</a:t>
            </a:r>
            <a:r>
              <a:rPr lang="en-US" altLang="ja-JP" sz="1000" dirty="0">
                <a:latin typeface="+mn-ea"/>
                <a:ea typeface="+mn-ea"/>
              </a:rPr>
              <a:t>SO</a:t>
            </a:r>
            <a:r>
              <a:rPr lang="ja-JP" altLang="en-US" sz="1000" dirty="0">
                <a:latin typeface="+mn-ea"/>
                <a:ea typeface="+mn-ea"/>
              </a:rPr>
              <a:t>で流通し、番ポ工事はひかり</a:t>
            </a:r>
            <a:r>
              <a:rPr lang="en-US" altLang="ja-JP" sz="1000" dirty="0">
                <a:latin typeface="+mn-ea"/>
                <a:ea typeface="+mn-ea"/>
              </a:rPr>
              <a:t>SO</a:t>
            </a:r>
            <a:r>
              <a:rPr lang="ja-JP" altLang="en-US" sz="1000" dirty="0">
                <a:latin typeface="+mn-ea"/>
                <a:ea typeface="+mn-ea"/>
              </a:rPr>
              <a:t>およびメタル</a:t>
            </a:r>
            <a:r>
              <a:rPr lang="en-US" altLang="ja-JP" sz="1000" dirty="0">
                <a:latin typeface="+mn-ea"/>
                <a:ea typeface="+mn-ea"/>
              </a:rPr>
              <a:t>SO</a:t>
            </a:r>
            <a:r>
              <a:rPr lang="ja-JP" altLang="en-US" sz="1000" dirty="0">
                <a:latin typeface="+mn-ea"/>
                <a:ea typeface="+mn-ea"/>
              </a:rPr>
              <a:t>で流通する</a:t>
            </a:r>
            <a:endParaRPr kumimoji="1" lang="en-US" altLang="ja-JP" sz="1000" baseline="0" dirty="0">
              <a:solidFill>
                <a:schemeClr val="tx1"/>
              </a:solidFill>
              <a:latin typeface="+mn-ea"/>
              <a:ea typeface="+mn-ea"/>
              <a:cs typeface="Meiryo UI" panose="020B0604030504040204" pitchFamily="50" charset="-128"/>
            </a:endParaRPr>
          </a:p>
        </p:txBody>
      </p:sp>
      <p:sp>
        <p:nvSpPr>
          <p:cNvPr id="20" name="テキスト ボックス 19">
            <a:extLst>
              <a:ext uri="{FF2B5EF4-FFF2-40B4-BE49-F238E27FC236}">
                <a16:creationId xmlns:a16="http://schemas.microsoft.com/office/drawing/2014/main" id="{EA7EA458-8FC9-7A1D-0E8C-1DA8325916C5}"/>
              </a:ext>
            </a:extLst>
          </p:cNvPr>
          <p:cNvSpPr txBox="1"/>
          <p:nvPr/>
        </p:nvSpPr>
        <p:spPr>
          <a:xfrm>
            <a:off x="326649" y="3859991"/>
            <a:ext cx="4510850"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a:t>
            </a:r>
            <a:r>
              <a:rPr lang="ja-JP" altLang="en-US" sz="1000" dirty="0">
                <a:latin typeface="+mn-lt"/>
                <a:ea typeface="Meiryo UI" panose="020B0604030504040204" pitchFamily="50" charset="-128"/>
                <a:cs typeface="Meiryo UI" panose="020B0604030504040204" pitchFamily="50" charset="-128"/>
              </a:rPr>
              <a:t>ひかり電話工事（番ポ工事）結果</a:t>
            </a:r>
            <a:r>
              <a:rPr lang="ja-JP" altLang="en-US" sz="1000" dirty="0">
                <a:latin typeface="+mn-ea"/>
                <a:ea typeface="+mn-ea"/>
                <a:cs typeface="Meiryo UI" panose="020B0604030504040204" pitchFamily="50" charset="-128"/>
              </a:rPr>
              <a:t>（</a:t>
            </a:r>
            <a:r>
              <a:rPr lang="en-US" altLang="ja-JP" sz="1000" dirty="0">
                <a:latin typeface="+mn-ea"/>
                <a:ea typeface="+mn-ea"/>
                <a:cs typeface="Meiryo UI" panose="020B0604030504040204" pitchFamily="50" charset="-128"/>
              </a:rPr>
              <a:t>IN</a:t>
            </a:r>
            <a:r>
              <a:rPr lang="ja-JP" altLang="en-US" sz="1000" dirty="0">
                <a:latin typeface="+mn-ea"/>
                <a:ea typeface="+mn-ea"/>
                <a:cs typeface="Meiryo UI" panose="020B0604030504040204" pitchFamily="50" charset="-128"/>
              </a:rPr>
              <a:t>）の追加・設定条件変更項目（１／３）</a:t>
            </a:r>
          </a:p>
        </p:txBody>
      </p:sp>
      <p:graphicFrame>
        <p:nvGraphicFramePr>
          <p:cNvPr id="21" name="表 20">
            <a:extLst>
              <a:ext uri="{FF2B5EF4-FFF2-40B4-BE49-F238E27FC236}">
                <a16:creationId xmlns:a16="http://schemas.microsoft.com/office/drawing/2014/main" id="{941C9AED-BC78-4812-5444-571EB2C9B14A}"/>
              </a:ext>
            </a:extLst>
          </p:cNvPr>
          <p:cNvGraphicFramePr>
            <a:graphicFrameLocks noGrp="1"/>
          </p:cNvGraphicFramePr>
          <p:nvPr>
            <p:extLst>
              <p:ext uri="{D42A27DB-BD31-4B8C-83A1-F6EECF244321}">
                <p14:modId xmlns:p14="http://schemas.microsoft.com/office/powerpoint/2010/main" val="2102337483"/>
              </p:ext>
            </p:extLst>
          </p:nvPr>
        </p:nvGraphicFramePr>
        <p:xfrm>
          <a:off x="324496" y="4095379"/>
          <a:ext cx="10396784" cy="4200993"/>
        </p:xfrm>
        <a:graphic>
          <a:graphicData uri="http://schemas.openxmlformats.org/drawingml/2006/table">
            <a:tbl>
              <a:tblPr firstRow="1" bandRow="1"/>
              <a:tblGrid>
                <a:gridCol w="332418">
                  <a:extLst>
                    <a:ext uri="{9D8B030D-6E8A-4147-A177-3AD203B41FA5}">
                      <a16:colId xmlns:a16="http://schemas.microsoft.com/office/drawing/2014/main" val="1538776126"/>
                    </a:ext>
                  </a:extLst>
                </a:gridCol>
                <a:gridCol w="2055216">
                  <a:extLst>
                    <a:ext uri="{9D8B030D-6E8A-4147-A177-3AD203B41FA5}">
                      <a16:colId xmlns:a16="http://schemas.microsoft.com/office/drawing/2014/main" val="1041818836"/>
                    </a:ext>
                  </a:extLst>
                </a:gridCol>
                <a:gridCol w="373018">
                  <a:extLst>
                    <a:ext uri="{9D8B030D-6E8A-4147-A177-3AD203B41FA5}">
                      <a16:colId xmlns:a16="http://schemas.microsoft.com/office/drawing/2014/main" val="4135359382"/>
                    </a:ext>
                  </a:extLst>
                </a:gridCol>
                <a:gridCol w="3142420">
                  <a:extLst>
                    <a:ext uri="{9D8B030D-6E8A-4147-A177-3AD203B41FA5}">
                      <a16:colId xmlns:a16="http://schemas.microsoft.com/office/drawing/2014/main" val="4265908979"/>
                    </a:ext>
                  </a:extLst>
                </a:gridCol>
                <a:gridCol w="494250">
                  <a:extLst>
                    <a:ext uri="{9D8B030D-6E8A-4147-A177-3AD203B41FA5}">
                      <a16:colId xmlns:a16="http://schemas.microsoft.com/office/drawing/2014/main" val="1431603539"/>
                    </a:ext>
                  </a:extLst>
                </a:gridCol>
                <a:gridCol w="578499">
                  <a:extLst>
                    <a:ext uri="{9D8B030D-6E8A-4147-A177-3AD203B41FA5}">
                      <a16:colId xmlns:a16="http://schemas.microsoft.com/office/drawing/2014/main" val="30332666"/>
                    </a:ext>
                  </a:extLst>
                </a:gridCol>
                <a:gridCol w="636350">
                  <a:extLst>
                    <a:ext uri="{9D8B030D-6E8A-4147-A177-3AD203B41FA5}">
                      <a16:colId xmlns:a16="http://schemas.microsoft.com/office/drawing/2014/main" val="2432646958"/>
                    </a:ext>
                  </a:extLst>
                </a:gridCol>
                <a:gridCol w="477262">
                  <a:extLst>
                    <a:ext uri="{9D8B030D-6E8A-4147-A177-3AD203B41FA5}">
                      <a16:colId xmlns:a16="http://schemas.microsoft.com/office/drawing/2014/main" val="2633145411"/>
                    </a:ext>
                  </a:extLst>
                </a:gridCol>
                <a:gridCol w="2307351">
                  <a:extLst>
                    <a:ext uri="{9D8B030D-6E8A-4147-A177-3AD203B41FA5}">
                      <a16:colId xmlns:a16="http://schemas.microsoft.com/office/drawing/2014/main" val="333746056"/>
                    </a:ext>
                  </a:extLst>
                </a:gridCol>
              </a:tblGrid>
              <a:tr h="164020">
                <a:tc rowSpan="3">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eiryo UI" panose="020B0604030504040204" pitchFamily="50" charset="-128"/>
                          <a:ea typeface="Meiryo UI" panose="020B0604030504040204" pitchFamily="50" charset="-128"/>
                        </a:rPr>
                        <a:t>項番</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eiryo UI" panose="020B0604030504040204" pitchFamily="50" charset="-128"/>
                          <a:ea typeface="Meiryo UI" panose="020B0604030504040204" pitchFamily="50" charset="-128"/>
                        </a:rPr>
                        <a:t>項目名</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algn="ctr"/>
                      <a:r>
                        <a:rPr kumimoji="1" lang="ja-JP" altLang="en-US" sz="1000" b="0" i="0" baseline="0" dirty="0">
                          <a:solidFill>
                            <a:schemeClr val="tx1"/>
                          </a:solidFill>
                          <a:latin typeface="Meiryo UI" panose="020B0604030504040204" pitchFamily="50" charset="-128"/>
                          <a:ea typeface="Meiryo UI" panose="020B0604030504040204" pitchFamily="50" charset="-128"/>
                        </a:rPr>
                        <a:t>分類</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内容・設定例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設定 </a:t>
                      </a:r>
                      <a:r>
                        <a:rPr kumimoji="1" lang="en-US" altLang="ja-JP" sz="1000" b="0" i="0" baseline="0" dirty="0">
                          <a:solidFill>
                            <a:schemeClr val="tx1"/>
                          </a:solidFill>
                          <a:latin typeface="Meiryo UI" panose="020B0604030504040204" pitchFamily="50" charset="-128"/>
                          <a:ea typeface="Meiryo UI" panose="020B0604030504040204" pitchFamily="50" charset="-128"/>
                        </a:rPr>
                        <a:t>*1</a:t>
                      </a:r>
                      <a:endParaRPr kumimoji="1" lang="ja-JP" altLang="en-US" sz="10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設定</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hMerge="1">
                  <a:txBody>
                    <a:bodyPr/>
                    <a:lstStyle/>
                    <a:p>
                      <a:endParaRPr kumimoji="1" lang="ja-JP" altLang="en-US"/>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繰り</a:t>
                      </a:r>
                      <a:r>
                        <a:rPr kumimoji="1" lang="en-US" altLang="ja-JP" sz="1000" b="0" i="0" baseline="0" dirty="0">
                          <a:solidFill>
                            <a:schemeClr val="tx1"/>
                          </a:solidFill>
                          <a:latin typeface="Meiryo UI" panose="020B0604030504040204" pitchFamily="50" charset="-128"/>
                          <a:ea typeface="Meiryo UI" panose="020B0604030504040204" pitchFamily="50" charset="-128"/>
                        </a:rPr>
                        <a:t/>
                      </a:r>
                      <a:br>
                        <a:rPr kumimoji="1" lang="en-US" altLang="ja-JP" sz="1000" b="0" i="0" baseline="0" dirty="0">
                          <a:solidFill>
                            <a:schemeClr val="tx1"/>
                          </a:solidFill>
                          <a:latin typeface="Meiryo UI" panose="020B0604030504040204" pitchFamily="50" charset="-128"/>
                          <a:ea typeface="Meiryo UI" panose="020B0604030504040204" pitchFamily="50" charset="-128"/>
                        </a:rPr>
                      </a:br>
                      <a:r>
                        <a:rPr kumimoji="1" lang="ja-JP" altLang="en-US" sz="1000" b="0" i="0" baseline="0" dirty="0">
                          <a:solidFill>
                            <a:schemeClr val="tx1"/>
                          </a:solidFill>
                          <a:latin typeface="Meiryo UI" panose="020B0604030504040204" pitchFamily="50" charset="-128"/>
                          <a:ea typeface="Meiryo UI" panose="020B0604030504040204" pitchFamily="50" charset="-128"/>
                        </a:rPr>
                        <a:t>返し</a:t>
                      </a:r>
                      <a:endParaRPr kumimoji="1" lang="en-US" altLang="ja-JP" sz="1000" b="0" i="0" baseline="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有無</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備考</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extLst>
                  <a:ext uri="{0D108BD9-81ED-4DB2-BD59-A6C34878D82A}">
                    <a16:rowId xmlns:a16="http://schemas.microsoft.com/office/drawing/2014/main" val="244249017"/>
                  </a:ext>
                </a:extLst>
              </a:tr>
              <a:tr h="16402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ひかり電話工事</a:t>
                      </a:r>
                      <a:endParaRPr kumimoji="1" lang="en-US" altLang="ja-JP" sz="1000" b="0" i="0" baseline="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baseline="0" dirty="0">
                          <a:solidFill>
                            <a:schemeClr val="tx1"/>
                          </a:solidFill>
                          <a:latin typeface="Meiryo UI" panose="020B0604030504040204" pitchFamily="50" charset="-128"/>
                          <a:ea typeface="Meiryo UI" panose="020B0604030504040204" pitchFamily="50" charset="-128"/>
                        </a:rPr>
                        <a:t>(</a:t>
                      </a:r>
                      <a:r>
                        <a:rPr kumimoji="1" lang="ja-JP" altLang="en-US" sz="1000" b="0" i="0" baseline="0" dirty="0">
                          <a:solidFill>
                            <a:schemeClr val="tx1"/>
                          </a:solidFill>
                          <a:latin typeface="Meiryo UI" panose="020B0604030504040204" pitchFamily="50" charset="-128"/>
                          <a:ea typeface="Meiryo UI" panose="020B0604030504040204" pitchFamily="50" charset="-128"/>
                        </a:rPr>
                        <a:t>既存</a:t>
                      </a:r>
                      <a:r>
                        <a:rPr kumimoji="1" lang="en-US" altLang="ja-JP" sz="1000" b="0" i="0" baseline="0" dirty="0">
                          <a:solidFill>
                            <a:schemeClr val="tx1"/>
                          </a:solidFill>
                          <a:latin typeface="Meiryo UI" panose="020B0604030504040204" pitchFamily="50" charset="-128"/>
                          <a:ea typeface="Meiryo UI" panose="020B0604030504040204" pitchFamily="50" charset="-128"/>
                        </a:rPr>
                        <a:t>)</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番ポ工事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vMerge="1">
                  <a:txBody>
                    <a:bodyPr/>
                    <a:lstStyle/>
                    <a:p>
                      <a:endParaRPr kumimoji="1" lang="ja-JP" altLang="en-US"/>
                    </a:p>
                  </a:txBody>
                  <a:tcPr/>
                </a:tc>
                <a:tc vMerge="1">
                  <a:txBody>
                    <a:bodyPr/>
                    <a:lstStyle/>
                    <a:p>
                      <a:endParaRPr kumimoji="1" lang="ja-JP" altLang="en-US"/>
                    </a:p>
                  </a:txBody>
                  <a:tcPr>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522241015"/>
                  </a:ext>
                </a:extLst>
              </a:tr>
              <a:tr h="65608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事業者</a:t>
                      </a:r>
                      <a:r>
                        <a:rPr kumimoji="1" lang="en-US" altLang="ja-JP" sz="1000" b="0" i="0" baseline="0" dirty="0">
                          <a:solidFill>
                            <a:schemeClr val="tx1"/>
                          </a:solidFill>
                          <a:latin typeface="Meiryo UI" panose="020B0604030504040204" pitchFamily="50" charset="-128"/>
                          <a:ea typeface="Meiryo UI" panose="020B0604030504040204" pitchFamily="50" charset="-128"/>
                        </a:rPr>
                        <a:t/>
                      </a:r>
                      <a:br>
                        <a:rPr kumimoji="1" lang="en-US" altLang="ja-JP" sz="1000" b="0" i="0" baseline="0" dirty="0">
                          <a:solidFill>
                            <a:schemeClr val="tx1"/>
                          </a:solidFill>
                          <a:latin typeface="Meiryo UI" panose="020B0604030504040204" pitchFamily="50" charset="-128"/>
                          <a:ea typeface="Meiryo UI" panose="020B0604030504040204" pitchFamily="50" charset="-128"/>
                        </a:rPr>
                      </a:br>
                      <a:r>
                        <a:rPr kumimoji="1" lang="ja-JP" altLang="en-US" sz="1000" b="0" i="0" baseline="0" dirty="0">
                          <a:solidFill>
                            <a:schemeClr val="tx1"/>
                          </a:solidFill>
                          <a:latin typeface="Meiryo UI" panose="020B0604030504040204" pitchFamily="50" charset="-128"/>
                          <a:ea typeface="Meiryo UI" panose="020B0604030504040204" pitchFamily="50" charset="-128"/>
                        </a:rPr>
                        <a:t>情報</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eiryo UI" panose="020B0604030504040204" pitchFamily="50" charset="-128"/>
                          <a:ea typeface="Meiryo UI" panose="020B0604030504040204" pitchFamily="50" charset="-128"/>
                        </a:rPr>
                        <a:t>工事結果</a:t>
                      </a:r>
                      <a:r>
                        <a:rPr kumimoji="1" lang="en-US" altLang="ja-JP" sz="1000" b="0" i="0" baseline="0" dirty="0">
                          <a:solidFill>
                            <a:schemeClr val="tx1"/>
                          </a:solidFill>
                          <a:latin typeface="Meiryo UI" panose="020B0604030504040204" pitchFamily="50" charset="-128"/>
                          <a:ea typeface="Meiryo UI" panose="020B0604030504040204" pitchFamily="50" charset="-128"/>
                        </a:rPr>
                        <a:t/>
                      </a:r>
                      <a:br>
                        <a:rPr kumimoji="1" lang="en-US" altLang="ja-JP" sz="1000" b="0" i="0" baseline="0" dirty="0">
                          <a:solidFill>
                            <a:schemeClr val="tx1"/>
                          </a:solidFill>
                          <a:latin typeface="Meiryo UI" panose="020B0604030504040204" pitchFamily="50" charset="-128"/>
                          <a:ea typeface="Meiryo UI" panose="020B0604030504040204" pitchFamily="50" charset="-128"/>
                        </a:rPr>
                      </a:br>
                      <a:r>
                        <a:rPr kumimoji="1" lang="ja-JP" altLang="en-US" sz="1000" b="0" i="0" baseline="0" dirty="0">
                          <a:solidFill>
                            <a:schemeClr val="tx1"/>
                          </a:solidFill>
                          <a:latin typeface="Meiryo UI" panose="020B0604030504040204" pitchFamily="50" charset="-128"/>
                          <a:ea typeface="Meiryo UI" panose="020B0604030504040204" pitchFamily="50" charset="-128"/>
                        </a:rPr>
                        <a:t>情報</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960797685"/>
                  </a:ext>
                </a:extLst>
              </a:tr>
              <a:tr h="873229">
                <a:tc>
                  <a:txBody>
                    <a:bodyPr/>
                    <a:lstStyle>
                      <a:lvl1pPr marL="0" algn="l" defTabSz="914400" rtl="0" eaLnBrk="1" latinLnBrk="0" hangingPunct="1">
                        <a:defRPr kumimoji="1" sz="1800" kern="1200">
                          <a:solidFill>
                            <a:schemeClr val="dk1"/>
                          </a:solidFill>
                          <a:latin typeface="Meiryo UI"/>
                          <a:ea typeface="ＭＳ Ｐゴシック"/>
                        </a:defRPr>
                      </a:lvl1pPr>
                      <a:lvl2pPr marL="457200" algn="l" defTabSz="914400" rtl="0" eaLnBrk="1" latinLnBrk="0" hangingPunct="1">
                        <a:defRPr kumimoji="1" sz="1800" kern="1200">
                          <a:solidFill>
                            <a:schemeClr val="dk1"/>
                          </a:solidFill>
                          <a:latin typeface="Meiryo UI"/>
                          <a:ea typeface="ＭＳ Ｐゴシック"/>
                        </a:defRPr>
                      </a:lvl2pPr>
                      <a:lvl3pPr marL="914400" algn="l" defTabSz="914400" rtl="0" eaLnBrk="1" latinLnBrk="0" hangingPunct="1">
                        <a:defRPr kumimoji="1" sz="1800" kern="1200">
                          <a:solidFill>
                            <a:schemeClr val="dk1"/>
                          </a:solidFill>
                          <a:latin typeface="Meiryo UI"/>
                          <a:ea typeface="ＭＳ Ｐゴシック"/>
                        </a:defRPr>
                      </a:lvl3pPr>
                      <a:lvl4pPr marL="1371600" algn="l" defTabSz="914400" rtl="0" eaLnBrk="1" latinLnBrk="0" hangingPunct="1">
                        <a:defRPr kumimoji="1" sz="1800" kern="1200">
                          <a:solidFill>
                            <a:schemeClr val="dk1"/>
                          </a:solidFill>
                          <a:latin typeface="Meiryo UI"/>
                          <a:ea typeface="ＭＳ Ｐゴシック"/>
                        </a:defRPr>
                      </a:lvl4pPr>
                      <a:lvl5pPr marL="1828800" algn="l" defTabSz="914400" rtl="0" eaLnBrk="1" latinLnBrk="0" hangingPunct="1">
                        <a:defRPr kumimoji="1" sz="1800" kern="1200">
                          <a:solidFill>
                            <a:schemeClr val="dk1"/>
                          </a:solidFill>
                          <a:latin typeface="Meiryo UI"/>
                          <a:ea typeface="ＭＳ Ｐゴシック"/>
                        </a:defRPr>
                      </a:lvl5pPr>
                      <a:lvl6pPr marL="2286000" algn="l" defTabSz="914400" rtl="0" eaLnBrk="1" latinLnBrk="0" hangingPunct="1">
                        <a:defRPr kumimoji="1" sz="1800" kern="1200">
                          <a:solidFill>
                            <a:schemeClr val="dk1"/>
                          </a:solidFill>
                          <a:latin typeface="Meiryo UI"/>
                          <a:ea typeface="ＭＳ Ｐゴシック"/>
                        </a:defRPr>
                      </a:lvl6pPr>
                      <a:lvl7pPr marL="2743200" algn="l" defTabSz="914400" rtl="0" eaLnBrk="1" latinLnBrk="0" hangingPunct="1">
                        <a:defRPr kumimoji="1" sz="1800" kern="1200">
                          <a:solidFill>
                            <a:schemeClr val="dk1"/>
                          </a:solidFill>
                          <a:latin typeface="Meiryo UI"/>
                          <a:ea typeface="ＭＳ Ｐゴシック"/>
                        </a:defRPr>
                      </a:lvl7pPr>
                      <a:lvl8pPr marL="3200400" algn="l" defTabSz="914400" rtl="0" eaLnBrk="1" latinLnBrk="0" hangingPunct="1">
                        <a:defRPr kumimoji="1" sz="1800" kern="1200">
                          <a:solidFill>
                            <a:schemeClr val="dk1"/>
                          </a:solidFill>
                          <a:latin typeface="Meiryo UI"/>
                          <a:ea typeface="ＭＳ Ｐゴシック"/>
                        </a:defRPr>
                      </a:lvl8pPr>
                      <a:lvl9pPr marL="3657600" algn="l" defTabSz="914400" rtl="0" eaLnBrk="1" latinLnBrk="0" hangingPunct="1">
                        <a:defRPr kumimoji="1" sz="1800" kern="1200">
                          <a:solidFill>
                            <a:schemeClr val="dk1"/>
                          </a:solidFill>
                          <a:latin typeface="Meiryo UI"/>
                          <a:ea typeface="ＭＳ Ｐゴシック"/>
                        </a:defRPr>
                      </a:lvl9pPr>
                    </a:lstStyle>
                    <a:p>
                      <a:pPr algn="r"/>
                      <a:r>
                        <a:rPr kumimoji="1" lang="en-US" altLang="ja-JP" sz="1000" b="0" i="0" baseline="0" dirty="0">
                          <a:solidFill>
                            <a:schemeClr val="tx1"/>
                          </a:solidFill>
                          <a:latin typeface="+mn-ea"/>
                          <a:ea typeface="+mn-ea"/>
                        </a:rPr>
                        <a:t>1</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Meiryo UI"/>
                          <a:ea typeface="ＭＳ Ｐゴシック"/>
                        </a:defRPr>
                      </a:lvl1pPr>
                      <a:lvl2pPr marL="457200" algn="l" defTabSz="914400" rtl="0" eaLnBrk="1" latinLnBrk="0" hangingPunct="1">
                        <a:defRPr kumimoji="1" sz="1800" kern="1200">
                          <a:solidFill>
                            <a:schemeClr val="dk1"/>
                          </a:solidFill>
                          <a:latin typeface="Meiryo UI"/>
                          <a:ea typeface="ＭＳ Ｐゴシック"/>
                        </a:defRPr>
                      </a:lvl2pPr>
                      <a:lvl3pPr marL="914400" algn="l" defTabSz="914400" rtl="0" eaLnBrk="1" latinLnBrk="0" hangingPunct="1">
                        <a:defRPr kumimoji="1" sz="1800" kern="1200">
                          <a:solidFill>
                            <a:schemeClr val="dk1"/>
                          </a:solidFill>
                          <a:latin typeface="Meiryo UI"/>
                          <a:ea typeface="ＭＳ Ｐゴシック"/>
                        </a:defRPr>
                      </a:lvl3pPr>
                      <a:lvl4pPr marL="1371600" algn="l" defTabSz="914400" rtl="0" eaLnBrk="1" latinLnBrk="0" hangingPunct="1">
                        <a:defRPr kumimoji="1" sz="1800" kern="1200">
                          <a:solidFill>
                            <a:schemeClr val="dk1"/>
                          </a:solidFill>
                          <a:latin typeface="Meiryo UI"/>
                          <a:ea typeface="ＭＳ Ｐゴシック"/>
                        </a:defRPr>
                      </a:lvl4pPr>
                      <a:lvl5pPr marL="1828800" algn="l" defTabSz="914400" rtl="0" eaLnBrk="1" latinLnBrk="0" hangingPunct="1">
                        <a:defRPr kumimoji="1" sz="1800" kern="1200">
                          <a:solidFill>
                            <a:schemeClr val="dk1"/>
                          </a:solidFill>
                          <a:latin typeface="Meiryo UI"/>
                          <a:ea typeface="ＭＳ Ｐゴシック"/>
                        </a:defRPr>
                      </a:lvl5pPr>
                      <a:lvl6pPr marL="2286000" algn="l" defTabSz="914400" rtl="0" eaLnBrk="1" latinLnBrk="0" hangingPunct="1">
                        <a:defRPr kumimoji="1" sz="1800" kern="1200">
                          <a:solidFill>
                            <a:schemeClr val="dk1"/>
                          </a:solidFill>
                          <a:latin typeface="Meiryo UI"/>
                          <a:ea typeface="ＭＳ Ｐゴシック"/>
                        </a:defRPr>
                      </a:lvl6pPr>
                      <a:lvl7pPr marL="2743200" algn="l" defTabSz="914400" rtl="0" eaLnBrk="1" latinLnBrk="0" hangingPunct="1">
                        <a:defRPr kumimoji="1" sz="1800" kern="1200">
                          <a:solidFill>
                            <a:schemeClr val="dk1"/>
                          </a:solidFill>
                          <a:latin typeface="Meiryo UI"/>
                          <a:ea typeface="ＭＳ Ｐゴシック"/>
                        </a:defRPr>
                      </a:lvl7pPr>
                      <a:lvl8pPr marL="3200400" algn="l" defTabSz="914400" rtl="0" eaLnBrk="1" latinLnBrk="0" hangingPunct="1">
                        <a:defRPr kumimoji="1" sz="1800" kern="1200">
                          <a:solidFill>
                            <a:schemeClr val="dk1"/>
                          </a:solidFill>
                          <a:latin typeface="Meiryo UI"/>
                          <a:ea typeface="ＭＳ Ｐゴシック"/>
                        </a:defRPr>
                      </a:lvl8pPr>
                      <a:lvl9pPr marL="3657600" algn="l" defTabSz="914400" rtl="0" eaLnBrk="1" latinLnBrk="0" hangingPunct="1">
                        <a:defRPr kumimoji="1" sz="1800" kern="1200">
                          <a:solidFill>
                            <a:schemeClr val="dk1"/>
                          </a:solidFill>
                          <a:latin typeface="Meiryo UI"/>
                          <a:ea typeface="ＭＳ Ｐゴシック"/>
                        </a:defRPr>
                      </a:lvl9pPr>
                    </a:lstStyle>
                    <a:p>
                      <a:pPr marL="0" lvl="1" algn="l"/>
                      <a:r>
                        <a:rPr kumimoji="1" lang="ja-JP" altLang="en-US" sz="1000" b="0" i="0" baseline="0" dirty="0">
                          <a:solidFill>
                            <a:schemeClr val="tx1"/>
                          </a:solidFill>
                          <a:latin typeface="+mn-ea"/>
                          <a:ea typeface="+mn-ea"/>
                        </a:rPr>
                        <a:t>電文</a:t>
                      </a:r>
                      <a:r>
                        <a:rPr kumimoji="1" lang="en-US" altLang="ja-JP" sz="1000" b="0" i="0" baseline="0" dirty="0">
                          <a:solidFill>
                            <a:schemeClr val="tx1"/>
                          </a:solidFill>
                          <a:latin typeface="+mn-ea"/>
                          <a:ea typeface="+mn-ea"/>
                        </a:rPr>
                        <a:t>ID</a:t>
                      </a:r>
                      <a:endParaRPr kumimoji="1" lang="ja-JP"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IN</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でそれぞれ工事内容を判定可能な値を設定する</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IN</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の設定値は以下とする</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　</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2900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：ひかり電話工事（既存）</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　</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2920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：番ポ工事（追加）</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無</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54482639"/>
                  </a:ext>
                </a:extLst>
              </a:tr>
              <a:tr h="328040">
                <a:tc>
                  <a:txBody>
                    <a:bodyPr/>
                    <a:lstStyle/>
                    <a:p>
                      <a:pPr algn="r"/>
                      <a:r>
                        <a:rPr kumimoji="1" lang="en-US" altLang="ja-JP" sz="1000" b="0" i="0" baseline="0" dirty="0">
                          <a:solidFill>
                            <a:schemeClr val="tx1"/>
                          </a:solidFill>
                          <a:latin typeface="+mn-ea"/>
                          <a:ea typeface="+mn-ea"/>
                        </a:rPr>
                        <a:t>2</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統合</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番号</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strike="noStrike"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無</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統合</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番号は、ひかり</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の場合は統合</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番号、メタル</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の場合は</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番号＋電話番号で流通する</a:t>
                      </a:r>
                      <a:endParaRPr kumimoji="1" lang="en-US" altLang="ja-JP" sz="1000" b="0" i="0" baseline="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支店コードと利用部門管理番号は、ひかり</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SO</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の場合は必須で流通し、メタル</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SO</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の場合は流通しない</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01495760"/>
                  </a:ext>
                </a:extLst>
              </a:tr>
              <a:tr h="328040">
                <a:tc>
                  <a:txBody>
                    <a:bodyPr/>
                    <a:lstStyle/>
                    <a:p>
                      <a:pPr algn="r"/>
                      <a:r>
                        <a:rPr kumimoji="1" lang="en-US" altLang="ja-JP" sz="1000" b="0" i="0" baseline="0" dirty="0">
                          <a:solidFill>
                            <a:schemeClr val="tx1"/>
                          </a:solidFill>
                          <a:latin typeface="+mn-ea"/>
                          <a:ea typeface="+mn-ea"/>
                        </a:rPr>
                        <a:t>3</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000" baseline="0" dirty="0">
                          <a:solidFill>
                            <a:schemeClr val="tx1"/>
                          </a:solidFill>
                          <a:latin typeface="+mn-ea"/>
                          <a:ea typeface="+mn-ea"/>
                        </a:rPr>
                        <a:t>支店コード</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strike="noStrike"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無</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3556700"/>
                  </a:ext>
                </a:extLst>
              </a:tr>
              <a:tr h="328040">
                <a:tc>
                  <a:txBody>
                    <a:bodyPr/>
                    <a:lstStyle/>
                    <a:p>
                      <a:pPr algn="r"/>
                      <a:r>
                        <a:rPr kumimoji="1" lang="en-US" altLang="ja-JP" sz="1000" baseline="0" dirty="0">
                          <a:solidFill>
                            <a:schemeClr val="tx1"/>
                          </a:solidFill>
                          <a:latin typeface="+mn-ea"/>
                          <a:ea typeface="+mn-ea"/>
                        </a:rPr>
                        <a:t>4</a:t>
                      </a:r>
                      <a:endParaRPr kumimoji="1" lang="ja-JP" altLang="en-US" sz="100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契約サービス</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15592798"/>
                  </a:ext>
                </a:extLst>
              </a:tr>
              <a:tr h="375404">
                <a:tc>
                  <a:txBody>
                    <a:bodyPr/>
                    <a:lstStyle/>
                    <a:p>
                      <a:pPr algn="r"/>
                      <a:r>
                        <a:rPr kumimoji="1" lang="en-US" altLang="ja-JP" sz="1000" b="0" i="0" baseline="0" dirty="0">
                          <a:solidFill>
                            <a:schemeClr val="tx1"/>
                          </a:solidFill>
                          <a:latin typeface="+mn-ea"/>
                          <a:ea typeface="+mn-ea"/>
                        </a:rPr>
                        <a:t>5</a:t>
                      </a:r>
                      <a:endParaRPr kumimoji="1" lang="ja-JP" altLang="en-US" sz="100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利用部門管理番号</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strike="noStrike"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無</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43582973"/>
                  </a:ext>
                </a:extLst>
              </a:tr>
              <a:tr h="328040">
                <a:tc>
                  <a:txBody>
                    <a:bodyPr/>
                    <a:lstStyle/>
                    <a:p>
                      <a:pPr algn="r"/>
                      <a:r>
                        <a:rPr kumimoji="1" lang="en-US" altLang="ja-JP" sz="1000" b="0" i="0" baseline="0" dirty="0">
                          <a:solidFill>
                            <a:schemeClr val="tx1"/>
                          </a:solidFill>
                          <a:latin typeface="+mn-ea"/>
                          <a:ea typeface="+mn-ea"/>
                        </a:rPr>
                        <a:t>6</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en-US" altLang="zh-TW" sz="1000" b="0" i="0" baseline="0" dirty="0">
                          <a:solidFill>
                            <a:schemeClr val="tx1"/>
                          </a:solidFill>
                          <a:latin typeface="+mn-ea"/>
                          <a:ea typeface="+mn-ea"/>
                        </a:rPr>
                        <a:t>M-CAS</a:t>
                      </a:r>
                      <a:r>
                        <a:rPr kumimoji="1" lang="ja-JP" altLang="en-US" sz="1000" b="0" i="0" baseline="0" dirty="0">
                          <a:solidFill>
                            <a:schemeClr val="tx1"/>
                          </a:solidFill>
                          <a:latin typeface="+mn-ea"/>
                          <a:ea typeface="+mn-ea"/>
                        </a:rPr>
                        <a:t>情報</a:t>
                      </a:r>
                      <a:endParaRPr kumimoji="1" lang="zh-TW"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電文</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ID</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が</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2900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：ひかり電話工事の場合は必須で流通する</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8783512"/>
                  </a:ext>
                </a:extLst>
              </a:tr>
              <a:tr h="328040">
                <a:tc>
                  <a:txBody>
                    <a:bodyPr/>
                    <a:lstStyle/>
                    <a:p>
                      <a:pPr algn="r"/>
                      <a:r>
                        <a:rPr kumimoji="1" lang="en-US" altLang="ja-JP" sz="1000" b="0" i="0" baseline="0" dirty="0">
                          <a:solidFill>
                            <a:schemeClr val="tx1"/>
                          </a:solidFill>
                          <a:latin typeface="+mn-ea"/>
                          <a:ea typeface="+mn-ea"/>
                        </a:rPr>
                        <a:t>7</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en-US" altLang="zh-TW" sz="1000" b="0" i="0" baseline="0" dirty="0">
                          <a:solidFill>
                            <a:schemeClr val="tx1"/>
                          </a:solidFill>
                          <a:latin typeface="+mn-ea"/>
                          <a:ea typeface="+mn-ea"/>
                        </a:rPr>
                        <a:t>BB-CASTAR SO</a:t>
                      </a:r>
                      <a:r>
                        <a:rPr kumimoji="1" lang="ja-JP" altLang="en-US" sz="1000" b="0" i="0" baseline="0" dirty="0">
                          <a:solidFill>
                            <a:schemeClr val="tx1"/>
                          </a:solidFill>
                          <a:latin typeface="+mn-ea"/>
                          <a:ea typeface="+mn-ea"/>
                        </a:rPr>
                        <a:t>番号</a:t>
                      </a:r>
                      <a:endParaRPr kumimoji="1" lang="zh-TW"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strike="noStrike"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無</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電文</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ID</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2900</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：ひかり電話工事の場合は必須で流通する</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33653864"/>
                  </a:ext>
                </a:extLst>
              </a:tr>
              <a:tr h="328040">
                <a:tc>
                  <a:txBody>
                    <a:bodyPr/>
                    <a:lstStyle/>
                    <a:p>
                      <a:pPr algn="r"/>
                      <a:r>
                        <a:rPr kumimoji="1" lang="en-US" altLang="ja-JP" sz="1000" b="0" i="0" baseline="0" dirty="0">
                          <a:solidFill>
                            <a:schemeClr val="tx1"/>
                          </a:solidFill>
                          <a:latin typeface="+mn-ea"/>
                          <a:ea typeface="+mn-ea"/>
                        </a:rPr>
                        <a:t>8</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en-US" altLang="zh-TW" sz="1000" b="0" i="0" baseline="0" dirty="0">
                          <a:solidFill>
                            <a:schemeClr val="tx1"/>
                          </a:solidFill>
                          <a:latin typeface="+mn-ea"/>
                          <a:ea typeface="+mn-ea"/>
                        </a:rPr>
                        <a:t>BB-CASTAR </a:t>
                      </a:r>
                      <a:r>
                        <a:rPr kumimoji="1" lang="zh-TW" altLang="en-US" sz="1000" b="0" i="0" baseline="0" dirty="0">
                          <a:solidFill>
                            <a:schemeClr val="tx1"/>
                          </a:solidFill>
                          <a:latin typeface="+mn-ea"/>
                          <a:ea typeface="+mn-ea"/>
                        </a:rPr>
                        <a:t>工事結果</a:t>
                      </a:r>
                      <a:r>
                        <a:rPr kumimoji="1" lang="ja-JP" altLang="en-US" sz="1000" b="0" i="0" baseline="0" dirty="0">
                          <a:solidFill>
                            <a:schemeClr val="tx1"/>
                          </a:solidFill>
                          <a:latin typeface="+mn-ea"/>
                          <a:ea typeface="+mn-ea"/>
                        </a:rPr>
                        <a:t>コード</a:t>
                      </a:r>
                      <a:endParaRPr kumimoji="1" lang="zh-TW"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strike="noStrike"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無</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電文</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ID</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2900</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：ひかり電話工事の場合は必須で流通する</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1716965"/>
                  </a:ext>
                </a:extLst>
              </a:tr>
            </a:tbl>
          </a:graphicData>
        </a:graphic>
      </p:graphicFrame>
      <p:sp>
        <p:nvSpPr>
          <p:cNvPr id="2" name="スライド番号プレースホルダー 1">
            <a:extLst>
              <a:ext uri="{FF2B5EF4-FFF2-40B4-BE49-F238E27FC236}">
                <a16:creationId xmlns:a16="http://schemas.microsoft.com/office/drawing/2014/main" id="{094D2DFB-37B3-D958-961B-9A8920A3EE0D}"/>
              </a:ext>
            </a:extLst>
          </p:cNvPr>
          <p:cNvSpPr>
            <a:spLocks noGrp="1"/>
          </p:cNvSpPr>
          <p:nvPr>
            <p:ph type="sldNum" sz="quarter" idx="4"/>
          </p:nvPr>
        </p:nvSpPr>
        <p:spPr/>
        <p:txBody>
          <a:bodyPr/>
          <a:lstStyle/>
          <a:p>
            <a:r>
              <a:rPr lang="en-US" altLang="ja-JP"/>
              <a:t>01.2-</a:t>
            </a:r>
            <a:fld id="{4C5E2FD1-144F-442B-9A84-40AAF03513A2}" type="slidenum">
              <a:rPr lang="en-US" altLang="ja-JP" smtClean="0"/>
              <a:pPr/>
              <a:t>19</a:t>
            </a:fld>
            <a:endParaRPr lang="en-US" altLang="ja-JP" dirty="0"/>
          </a:p>
        </p:txBody>
      </p:sp>
    </p:spTree>
    <p:extLst>
      <p:ext uri="{BB962C8B-B14F-4D97-AF65-F5344CB8AC3E}">
        <p14:creationId xmlns:p14="http://schemas.microsoft.com/office/powerpoint/2010/main" val="298965751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5"/>
          <p:cNvSpPr>
            <a:spLocks noGrp="1"/>
          </p:cNvSpPr>
          <p:nvPr>
            <p:ph sz="quarter" idx="10"/>
          </p:nvPr>
        </p:nvSpPr>
        <p:spPr>
          <a:xfrm>
            <a:off x="190110" y="660140"/>
            <a:ext cx="12456000" cy="914400"/>
          </a:xfrm>
        </p:spPr>
        <p:txBody>
          <a:bodyPr/>
          <a:lstStyle/>
          <a:p>
            <a:r>
              <a:rPr lang="ja-JP" altLang="en-US" u="sng" dirty="0"/>
              <a:t>３．２　全体概要（開発機能　（１／２））</a:t>
            </a:r>
          </a:p>
          <a:p>
            <a:r>
              <a:rPr lang="ja-JP" altLang="en-US" dirty="0"/>
              <a:t>　本施策における開発機能（オーダ制御）を以下に示す</a:t>
            </a:r>
          </a:p>
        </p:txBody>
      </p:sp>
      <p:sp>
        <p:nvSpPr>
          <p:cNvPr id="99" name="Rectangle 11"/>
          <p:cNvSpPr>
            <a:spLocks noChangeArrowheads="1"/>
          </p:cNvSpPr>
          <p:nvPr/>
        </p:nvSpPr>
        <p:spPr bwMode="auto">
          <a:xfrm>
            <a:off x="8057277" y="2309873"/>
            <a:ext cx="2049463" cy="781050"/>
          </a:xfrm>
          <a:prstGeom prst="rect">
            <a:avLst/>
          </a:prstGeom>
          <a:solidFill>
            <a:schemeClr val="bg1">
              <a:lumMod val="75000"/>
            </a:schemeClr>
          </a:solidFill>
          <a:ln w="19050" algn="ctr">
            <a:solidFill>
              <a:schemeClr val="tx1"/>
            </a:solidFill>
            <a:miter lim="800000"/>
            <a:headEnd/>
            <a:tailEnd/>
          </a:ln>
          <a:effectLst>
            <a:outerShdw dist="35921" dir="2700000" algn="ctr" rotWithShape="0">
              <a:schemeClr val="bg2"/>
            </a:outerShdw>
          </a:effectLst>
        </p:spPr>
        <p:txBody>
          <a:bodyPr wrap="none" lIns="89922" tIns="46758" rIns="89922" bIns="46758" anchor="ctr"/>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100">
                <a:latin typeface="+mn-ea"/>
                <a:ea typeface="+mn-ea"/>
              </a:rPr>
              <a:t>メタル系システム</a:t>
            </a:r>
          </a:p>
        </p:txBody>
      </p:sp>
      <p:sp>
        <p:nvSpPr>
          <p:cNvPr id="101" name="Rectangle 13"/>
          <p:cNvSpPr>
            <a:spLocks noChangeArrowheads="1"/>
          </p:cNvSpPr>
          <p:nvPr/>
        </p:nvSpPr>
        <p:spPr bwMode="auto">
          <a:xfrm>
            <a:off x="2859802" y="2309873"/>
            <a:ext cx="5106988" cy="781050"/>
          </a:xfrm>
          <a:prstGeom prst="rect">
            <a:avLst/>
          </a:prstGeom>
          <a:solidFill>
            <a:schemeClr val="bg1">
              <a:lumMod val="75000"/>
            </a:schemeClr>
          </a:solidFill>
          <a:ln w="19050" algn="ctr">
            <a:solidFill>
              <a:schemeClr val="tx1"/>
            </a:solidFill>
            <a:miter lim="800000"/>
            <a:headEnd/>
            <a:tailEnd/>
          </a:ln>
          <a:effectLst>
            <a:outerShdw dist="35921" dir="2700000" algn="ctr" rotWithShape="0">
              <a:schemeClr val="bg2"/>
            </a:outerShdw>
          </a:effectLst>
        </p:spPr>
        <p:txBody>
          <a:bodyPr wrap="none" lIns="89922" tIns="46758" rIns="89922" bIns="46758" anchor="ctr"/>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100" dirty="0">
                <a:latin typeface="+mn-ea"/>
                <a:ea typeface="+mn-ea"/>
              </a:rPr>
              <a:t>フロント</a:t>
            </a:r>
            <a:r>
              <a:rPr lang="ja-JP" altLang="en-US" sz="1000" dirty="0">
                <a:latin typeface="+mn-ea"/>
                <a:ea typeface="+mn-ea"/>
              </a:rPr>
              <a:t>系システム</a:t>
            </a:r>
          </a:p>
        </p:txBody>
      </p:sp>
      <p:sp>
        <p:nvSpPr>
          <p:cNvPr id="51" name="テキスト ボックス 50"/>
          <p:cNvSpPr txBox="1"/>
          <p:nvPr/>
        </p:nvSpPr>
        <p:spPr>
          <a:xfrm>
            <a:off x="11302572" y="1702092"/>
            <a:ext cx="1348718" cy="580534"/>
          </a:xfrm>
          <a:prstGeom prst="rect">
            <a:avLst/>
          </a:prstGeom>
          <a:solidFill>
            <a:schemeClr val="bg1"/>
          </a:solidFill>
          <a:ln>
            <a:solidFill>
              <a:schemeClr val="tx1"/>
            </a:solidFill>
          </a:ln>
        </p:spPr>
        <p:txBody>
          <a:bodyPr wrap="square" lIns="36000" tIns="36000" rIns="36000" bIns="36000" rtlCol="0">
            <a:spAutoFit/>
          </a:bodyPr>
          <a:lstStyle/>
          <a:p>
            <a:pPr algn="l">
              <a:lnSpc>
                <a:spcPct val="110000"/>
              </a:lnSpc>
            </a:pP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凡例</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algn="l">
              <a:lnSpc>
                <a:spcPct val="11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変更箇所：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lnSpc>
                <a:spcPct val="11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正方形/長方形 51"/>
          <p:cNvSpPr/>
          <p:nvPr/>
        </p:nvSpPr>
        <p:spPr bwMode="auto">
          <a:xfrm>
            <a:off x="12075225" y="1886555"/>
            <a:ext cx="429028" cy="132736"/>
          </a:xfrm>
          <a:prstGeom prst="rect">
            <a:avLst/>
          </a:prstGeom>
          <a:noFill/>
          <a:ln w="95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l">
              <a:spcBef>
                <a:spcPct val="50000"/>
              </a:spcBef>
            </a:pP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Rectangle 12"/>
          <p:cNvSpPr>
            <a:spLocks noChangeArrowheads="1"/>
          </p:cNvSpPr>
          <p:nvPr/>
        </p:nvSpPr>
        <p:spPr bwMode="auto">
          <a:xfrm>
            <a:off x="2806622" y="3254434"/>
            <a:ext cx="7246938" cy="3311525"/>
          </a:xfrm>
          <a:prstGeom prst="rect">
            <a:avLst/>
          </a:prstGeom>
          <a:solidFill>
            <a:srgbClr val="CCFFCC"/>
          </a:solidFill>
          <a:ln w="19050" algn="ctr">
            <a:solidFill>
              <a:schemeClr val="tx1"/>
            </a:solidFill>
            <a:miter lim="800000"/>
            <a:headEnd/>
            <a:tailEnd/>
          </a:ln>
          <a:effectLst>
            <a:outerShdw dist="35921" dir="2700000" algn="ctr" rotWithShape="0">
              <a:schemeClr val="bg2"/>
            </a:outerShdw>
          </a:effectLst>
        </p:spPr>
        <p:txBody>
          <a:bodyPr wrap="none" lIns="89922" tIns="46758" rIns="89922" bIns="46758"/>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a:ea typeface="Meiryo UI"/>
                <a:cs typeface="+mn-cs"/>
              </a:rPr>
              <a:t>アクセス</a:t>
            </a:r>
            <a:r>
              <a:rPr kumimoji="1" lang="en-US" altLang="ja-JP" sz="1000" b="1" i="0" u="none" strike="noStrike" kern="1200" cap="none" spc="0" normalizeH="0" baseline="0" noProof="0">
                <a:ln>
                  <a:noFill/>
                </a:ln>
                <a:solidFill>
                  <a:prstClr val="black"/>
                </a:solidFill>
                <a:effectLst/>
                <a:uLnTx/>
                <a:uFillTx/>
                <a:latin typeface="Meiryo UI"/>
                <a:ea typeface="Meiryo UI"/>
                <a:cs typeface="+mn-cs"/>
              </a:rPr>
              <a:t>PF</a:t>
            </a:r>
          </a:p>
        </p:txBody>
      </p:sp>
      <p:sp>
        <p:nvSpPr>
          <p:cNvPr id="71" name="Line 49"/>
          <p:cNvSpPr>
            <a:spLocks noChangeShapeType="1"/>
          </p:cNvSpPr>
          <p:nvPr/>
        </p:nvSpPr>
        <p:spPr bwMode="auto">
          <a:xfrm flipV="1">
            <a:off x="5441077" y="3090922"/>
            <a:ext cx="0" cy="1635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3" tIns="45712" rIns="91423" bIns="45712"/>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Meiryo UI"/>
              <a:ea typeface="Meiryo UI"/>
              <a:cs typeface="+mn-cs"/>
            </a:endParaRPr>
          </a:p>
        </p:txBody>
      </p:sp>
      <p:sp>
        <p:nvSpPr>
          <p:cNvPr id="72" name="Line 54"/>
          <p:cNvSpPr>
            <a:spLocks noChangeShapeType="1"/>
          </p:cNvSpPr>
          <p:nvPr/>
        </p:nvSpPr>
        <p:spPr bwMode="auto">
          <a:xfrm flipV="1">
            <a:off x="9084391" y="3090922"/>
            <a:ext cx="0" cy="1635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3" tIns="45712" rIns="91423" bIns="45712"/>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Meiryo UI"/>
              <a:ea typeface="Meiryo UI"/>
              <a:cs typeface="+mn-cs"/>
            </a:endParaRPr>
          </a:p>
        </p:txBody>
      </p:sp>
      <p:sp>
        <p:nvSpPr>
          <p:cNvPr id="74" name="Rectangle 14"/>
          <p:cNvSpPr>
            <a:spLocks noChangeArrowheads="1"/>
          </p:cNvSpPr>
          <p:nvPr/>
        </p:nvSpPr>
        <p:spPr bwMode="auto">
          <a:xfrm>
            <a:off x="2945527" y="4043423"/>
            <a:ext cx="7077075" cy="1943101"/>
          </a:xfrm>
          <a:prstGeom prst="rect">
            <a:avLst/>
          </a:prstGeom>
          <a:solidFill>
            <a:schemeClr val="bg1"/>
          </a:solidFill>
          <a:ln w="15875" algn="ctr">
            <a:solidFill>
              <a:schemeClr val="tx1"/>
            </a:solidFill>
            <a:miter lim="800000"/>
            <a:headEnd/>
            <a:tailEnd/>
          </a:ln>
        </p:spPr>
        <p:txBody>
          <a:bodyPr lIns="17997" tIns="0" rIns="17997" bIns="45712"/>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5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a:ea typeface="Meiryo UI"/>
                <a:cs typeface="+mn-cs"/>
              </a:rPr>
              <a:t>オーダ制御</a:t>
            </a:r>
          </a:p>
        </p:txBody>
      </p:sp>
      <p:sp>
        <p:nvSpPr>
          <p:cNvPr id="75" name="Rectangle 14"/>
          <p:cNvSpPr>
            <a:spLocks noChangeArrowheads="1"/>
          </p:cNvSpPr>
          <p:nvPr/>
        </p:nvSpPr>
        <p:spPr bwMode="auto">
          <a:xfrm>
            <a:off x="2928065" y="6070659"/>
            <a:ext cx="1187450" cy="395289"/>
          </a:xfrm>
          <a:prstGeom prst="rect">
            <a:avLst/>
          </a:prstGeom>
          <a:solidFill>
            <a:schemeClr val="bg1">
              <a:lumMod val="75000"/>
            </a:schemeClr>
          </a:solidFill>
          <a:ln w="12700" algn="ctr">
            <a:solidFill>
              <a:schemeClr val="tx1"/>
            </a:solidFill>
            <a:miter lim="800000"/>
            <a:headEnd/>
            <a:tailEnd/>
          </a:ln>
        </p:spPr>
        <p:txBody>
          <a:bodyPr lIns="17997" tIns="0" rIns="17997" bIns="45712" anchor="ctr"/>
          <a:lstStyle/>
          <a:p>
            <a:pPr marL="0" marR="0" lvl="0" indent="0" algn="ctr" defTabSz="649288" rtl="0" eaLnBrk="1" fontAlgn="base" latinLnBrk="0" hangingPunct="1">
              <a:lnSpc>
                <a:spcPct val="15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a:ea typeface="Meiryo UI"/>
                <a:cs typeface="+mn-cs"/>
              </a:rPr>
              <a:t>納期情報管理</a:t>
            </a:r>
          </a:p>
        </p:txBody>
      </p:sp>
      <p:sp>
        <p:nvSpPr>
          <p:cNvPr id="77" name="Rectangle 14"/>
          <p:cNvSpPr>
            <a:spLocks noChangeArrowheads="1"/>
          </p:cNvSpPr>
          <p:nvPr/>
        </p:nvSpPr>
        <p:spPr bwMode="auto">
          <a:xfrm>
            <a:off x="5495052" y="6070659"/>
            <a:ext cx="1187450" cy="395289"/>
          </a:xfrm>
          <a:prstGeom prst="rect">
            <a:avLst/>
          </a:prstGeom>
          <a:solidFill>
            <a:schemeClr val="bg1">
              <a:lumMod val="75000"/>
            </a:schemeClr>
          </a:solidFill>
          <a:ln w="12700" algn="ctr">
            <a:solidFill>
              <a:schemeClr val="tx1"/>
            </a:solidFill>
            <a:miter lim="800000"/>
            <a:headEnd/>
            <a:tailEnd/>
          </a:ln>
        </p:spPr>
        <p:txBody>
          <a:bodyPr lIns="17997" tIns="0" rIns="17997" bIns="45712" anchor="ctr"/>
          <a:lstStyle/>
          <a:p>
            <a:pPr marL="0" marR="0" lvl="0" indent="0" algn="ctr" defTabSz="649288" rtl="0" eaLnBrk="1" fontAlgn="base" latinLnBrk="0" hangingPunct="1">
              <a:lnSpc>
                <a:spcPct val="15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a:ea typeface="Meiryo UI"/>
                <a:cs typeface="+mn-cs"/>
              </a:rPr>
              <a:t>個体管理</a:t>
            </a:r>
          </a:p>
        </p:txBody>
      </p:sp>
      <p:sp>
        <p:nvSpPr>
          <p:cNvPr id="78" name="Rectangle 25"/>
          <p:cNvSpPr>
            <a:spLocks noChangeArrowheads="1"/>
          </p:cNvSpPr>
          <p:nvPr/>
        </p:nvSpPr>
        <p:spPr bwMode="auto">
          <a:xfrm>
            <a:off x="3029666" y="4294248"/>
            <a:ext cx="1655761" cy="288925"/>
          </a:xfrm>
          <a:prstGeom prst="rect">
            <a:avLst/>
          </a:prstGeom>
          <a:solidFill>
            <a:srgbClr val="FFF5D0"/>
          </a:solidFill>
          <a:ln w="12700" algn="ctr">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インタフェースアダプタ機能</a:t>
            </a:r>
            <a:endParaRPr kumimoji="1" lang="ja-JP" altLang="en-US" sz="10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81" name="Rectangle 25"/>
          <p:cNvSpPr>
            <a:spLocks noChangeArrowheads="1"/>
          </p:cNvSpPr>
          <p:nvPr/>
        </p:nvSpPr>
        <p:spPr bwMode="auto">
          <a:xfrm>
            <a:off x="4774328" y="4294248"/>
            <a:ext cx="1655763" cy="1627186"/>
          </a:xfrm>
          <a:prstGeom prst="rect">
            <a:avLst/>
          </a:prstGeom>
          <a:solidFill>
            <a:srgbClr val="FFF5D0"/>
          </a:solidFill>
          <a:ln w="12700" algn="ctr">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業務プロセス管理機能</a:t>
            </a:r>
            <a:endParaRPr kumimoji="1" lang="ja-JP" altLang="en-US" sz="10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82" name="Rectangle 25"/>
          <p:cNvSpPr>
            <a:spLocks noChangeArrowheads="1"/>
          </p:cNvSpPr>
          <p:nvPr/>
        </p:nvSpPr>
        <p:spPr bwMode="auto">
          <a:xfrm>
            <a:off x="6509465" y="4294248"/>
            <a:ext cx="1657350" cy="1292224"/>
          </a:xfrm>
          <a:prstGeom prst="rect">
            <a:avLst/>
          </a:prstGeom>
          <a:solidFill>
            <a:srgbClr val="FFF7D6"/>
          </a:solidFill>
          <a:ln w="12700" algn="ctr">
            <a:solidFill>
              <a:srgbClr val="FF0000"/>
            </a:solidFill>
            <a:miter lim="800000"/>
            <a:headEnd/>
            <a:tailEnd/>
          </a:ln>
          <a:effectLst/>
        </p:spPr>
        <p:txBody>
          <a:bodyPr lIns="17997" tIns="0" rIns="17997" bIns="45712"/>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進捗管理機能</a:t>
            </a:r>
          </a:p>
        </p:txBody>
      </p:sp>
      <p:sp>
        <p:nvSpPr>
          <p:cNvPr id="83" name="Rectangle 14"/>
          <p:cNvSpPr>
            <a:spLocks noChangeArrowheads="1"/>
          </p:cNvSpPr>
          <p:nvPr/>
        </p:nvSpPr>
        <p:spPr bwMode="auto">
          <a:xfrm>
            <a:off x="6779340" y="6070659"/>
            <a:ext cx="1187450" cy="395289"/>
          </a:xfrm>
          <a:prstGeom prst="rect">
            <a:avLst/>
          </a:prstGeom>
          <a:solidFill>
            <a:schemeClr val="bg1">
              <a:lumMod val="75000"/>
            </a:schemeClr>
          </a:solidFill>
          <a:ln w="12700" algn="ctr">
            <a:solidFill>
              <a:schemeClr val="tx1"/>
            </a:solidFill>
            <a:miter lim="800000"/>
            <a:headEnd/>
            <a:tailEnd/>
          </a:ln>
        </p:spPr>
        <p:txBody>
          <a:bodyPr lIns="17997" tIns="0" rIns="17997" bIns="45712" anchor="ctr"/>
          <a:lstStyle/>
          <a:p>
            <a:pPr marL="0" marR="0" lvl="0" indent="0" algn="ctr" defTabSz="649288" rtl="0" eaLnBrk="1" fontAlgn="base" latinLnBrk="0" hangingPunct="1">
              <a:lnSpc>
                <a:spcPct val="15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情報配信</a:t>
            </a:r>
          </a:p>
        </p:txBody>
      </p:sp>
      <p:sp>
        <p:nvSpPr>
          <p:cNvPr id="87" name="Rectangle 25"/>
          <p:cNvSpPr>
            <a:spLocks noChangeArrowheads="1"/>
          </p:cNvSpPr>
          <p:nvPr/>
        </p:nvSpPr>
        <p:spPr bwMode="auto">
          <a:xfrm>
            <a:off x="8252540" y="5299135"/>
            <a:ext cx="1655761" cy="287337"/>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a:ea typeface="Meiryo UI"/>
                <a:cs typeface="+mn-cs"/>
              </a:rPr>
              <a:t>メタル対応業務機能</a:t>
            </a:r>
          </a:p>
        </p:txBody>
      </p:sp>
      <p:sp>
        <p:nvSpPr>
          <p:cNvPr id="88" name="Rectangle 25"/>
          <p:cNvSpPr>
            <a:spLocks noChangeArrowheads="1"/>
          </p:cNvSpPr>
          <p:nvPr/>
        </p:nvSpPr>
        <p:spPr bwMode="auto">
          <a:xfrm>
            <a:off x="8252540" y="5632511"/>
            <a:ext cx="1655761" cy="288925"/>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運用支援機能</a:t>
            </a:r>
          </a:p>
        </p:txBody>
      </p:sp>
      <p:sp>
        <p:nvSpPr>
          <p:cNvPr id="89" name="Rectangle 13"/>
          <p:cNvSpPr>
            <a:spLocks noChangeArrowheads="1"/>
          </p:cNvSpPr>
          <p:nvPr/>
        </p:nvSpPr>
        <p:spPr bwMode="auto">
          <a:xfrm>
            <a:off x="2859802" y="6748522"/>
            <a:ext cx="7246938" cy="781050"/>
          </a:xfrm>
          <a:prstGeom prst="rect">
            <a:avLst/>
          </a:prstGeom>
          <a:solidFill>
            <a:schemeClr val="bg1">
              <a:lumMod val="75000"/>
            </a:schemeClr>
          </a:solidFill>
          <a:ln w="19050" algn="ctr">
            <a:solidFill>
              <a:schemeClr val="tx1"/>
            </a:solidFill>
            <a:miter lim="800000"/>
            <a:headEnd/>
            <a:tailEnd/>
          </a:ln>
          <a:effectLst>
            <a:outerShdw dist="35921" dir="2700000" algn="ctr" rotWithShape="0">
              <a:schemeClr val="bg2"/>
            </a:outerShdw>
          </a:effectLst>
        </p:spPr>
        <p:txBody>
          <a:bodyPr wrap="none" lIns="89922" tIns="46758" rIns="89922" bIns="46758" anchor="ctr"/>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a:ea typeface="Meiryo UI"/>
                <a:cs typeface="+mn-cs"/>
              </a:rPr>
              <a:t>バックヤード系システム</a:t>
            </a:r>
          </a:p>
        </p:txBody>
      </p:sp>
      <p:sp>
        <p:nvSpPr>
          <p:cNvPr id="90" name="Line 49"/>
          <p:cNvSpPr>
            <a:spLocks noChangeShapeType="1"/>
          </p:cNvSpPr>
          <p:nvPr/>
        </p:nvSpPr>
        <p:spPr bwMode="auto">
          <a:xfrm flipV="1">
            <a:off x="6484065" y="6585011"/>
            <a:ext cx="0" cy="1635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3" tIns="45712" rIns="91423" bIns="45712"/>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Meiryo UI"/>
              <a:ea typeface="Meiryo UI"/>
              <a:cs typeface="+mn-cs"/>
            </a:endParaRPr>
          </a:p>
        </p:txBody>
      </p:sp>
      <p:sp>
        <p:nvSpPr>
          <p:cNvPr id="97" name="Rectangle 25"/>
          <p:cNvSpPr>
            <a:spLocks noChangeArrowheads="1"/>
          </p:cNvSpPr>
          <p:nvPr/>
        </p:nvSpPr>
        <p:spPr bwMode="auto">
          <a:xfrm>
            <a:off x="3029514" y="4629211"/>
            <a:ext cx="1655761" cy="1281112"/>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000" dirty="0">
                <a:latin typeface="+mn-ea"/>
                <a:ea typeface="+mn-ea"/>
              </a:rPr>
              <a:t>フロント連携機能</a:t>
            </a:r>
            <a:endParaRPr lang="ja-JP" altLang="en-US" sz="1000" b="1" dirty="0">
              <a:latin typeface="+mn-ea"/>
              <a:ea typeface="+mn-ea"/>
            </a:endParaRPr>
          </a:p>
        </p:txBody>
      </p:sp>
      <p:sp>
        <p:nvSpPr>
          <p:cNvPr id="91" name="Rectangle 25"/>
          <p:cNvSpPr>
            <a:spLocks noChangeArrowheads="1"/>
          </p:cNvSpPr>
          <p:nvPr/>
        </p:nvSpPr>
        <p:spPr bwMode="auto">
          <a:xfrm>
            <a:off x="6518537" y="5642035"/>
            <a:ext cx="1655761" cy="288925"/>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p>
            <a:pPr defTabSz="649288"/>
            <a:r>
              <a:rPr lang="zh-TW" altLang="en-US" sz="1000" dirty="0">
                <a:latin typeface="+mn-ea"/>
                <a:ea typeface="+mn-ea"/>
              </a:rPr>
              <a:t>収容位置変更管理機能</a:t>
            </a:r>
          </a:p>
        </p:txBody>
      </p:sp>
      <p:sp>
        <p:nvSpPr>
          <p:cNvPr id="93" name="Rectangle 14"/>
          <p:cNvSpPr>
            <a:spLocks noChangeArrowheads="1"/>
          </p:cNvSpPr>
          <p:nvPr/>
        </p:nvSpPr>
        <p:spPr bwMode="auto">
          <a:xfrm>
            <a:off x="2945527" y="3562410"/>
            <a:ext cx="4926013" cy="396875"/>
          </a:xfrm>
          <a:prstGeom prst="rect">
            <a:avLst/>
          </a:prstGeom>
          <a:solidFill>
            <a:srgbClr val="FFF7D6"/>
          </a:solidFill>
          <a:ln w="12700" algn="ctr">
            <a:solidFill>
              <a:schemeClr val="tx1"/>
            </a:solidFill>
            <a:miter lim="800000"/>
            <a:headEnd/>
            <a:tailEnd/>
          </a:ln>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lnSpc>
                <a:spcPct val="150000"/>
              </a:lnSpc>
            </a:pPr>
            <a:r>
              <a:rPr lang="ja-JP" altLang="en-US" sz="1000" dirty="0">
                <a:latin typeface="+mn-ea"/>
                <a:ea typeface="+mn-ea"/>
              </a:rPr>
              <a:t>設備連携</a:t>
            </a:r>
            <a:endParaRPr lang="ja-JP" altLang="en-US" sz="1000" b="1" dirty="0">
              <a:latin typeface="+mn-ea"/>
              <a:ea typeface="+mn-ea"/>
            </a:endParaRPr>
          </a:p>
        </p:txBody>
      </p:sp>
      <p:sp>
        <p:nvSpPr>
          <p:cNvPr id="80" name="Rectangle 15"/>
          <p:cNvSpPr>
            <a:spLocks noChangeArrowheads="1"/>
          </p:cNvSpPr>
          <p:nvPr/>
        </p:nvSpPr>
        <p:spPr bwMode="auto">
          <a:xfrm>
            <a:off x="3128091" y="4860984"/>
            <a:ext cx="1468131" cy="438151"/>
          </a:xfrm>
          <a:prstGeom prst="rect">
            <a:avLst/>
          </a:prstGeom>
          <a:solidFill>
            <a:srgbClr val="FFF5D0"/>
          </a:solidFill>
          <a:ln w="9525" cap="rnd" algn="ctr">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納期照会</a:t>
            </a:r>
          </a:p>
        </p:txBody>
      </p:sp>
      <p:sp>
        <p:nvSpPr>
          <p:cNvPr id="115" name="Rectangle 14"/>
          <p:cNvSpPr>
            <a:spLocks noChangeArrowheads="1"/>
          </p:cNvSpPr>
          <p:nvPr/>
        </p:nvSpPr>
        <p:spPr bwMode="auto">
          <a:xfrm>
            <a:off x="4210766" y="6070659"/>
            <a:ext cx="1189037" cy="395289"/>
          </a:xfrm>
          <a:prstGeom prst="rect">
            <a:avLst/>
          </a:prstGeom>
          <a:solidFill>
            <a:srgbClr val="FFF5D0"/>
          </a:solidFill>
          <a:ln w="12700" algn="ctr">
            <a:solidFill>
              <a:schemeClr val="tx1"/>
            </a:solidFill>
            <a:miter lim="800000"/>
            <a:headEnd/>
            <a:tailEnd/>
          </a:ln>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lnSpc>
                <a:spcPct val="150000"/>
              </a:lnSpc>
            </a:pPr>
            <a:r>
              <a:rPr lang="ja-JP" altLang="en-US" sz="1000" dirty="0">
                <a:latin typeface="+mn-ea"/>
                <a:ea typeface="+mn-ea"/>
              </a:rPr>
              <a:t>統合</a:t>
            </a:r>
            <a:r>
              <a:rPr lang="en-US" altLang="ja-JP" sz="1000" dirty="0">
                <a:latin typeface="+mn-ea"/>
                <a:ea typeface="+mn-ea"/>
              </a:rPr>
              <a:t>HHC</a:t>
            </a:r>
            <a:endParaRPr lang="ja-JP" altLang="en-US" sz="1000" dirty="0">
              <a:latin typeface="+mn-ea"/>
              <a:ea typeface="+mn-ea"/>
            </a:endParaRPr>
          </a:p>
        </p:txBody>
      </p:sp>
      <p:sp>
        <p:nvSpPr>
          <p:cNvPr id="116" name="Rectangle 25"/>
          <p:cNvSpPr>
            <a:spLocks noChangeArrowheads="1"/>
          </p:cNvSpPr>
          <p:nvPr/>
        </p:nvSpPr>
        <p:spPr bwMode="auto">
          <a:xfrm>
            <a:off x="8252540" y="4294248"/>
            <a:ext cx="1655761" cy="288925"/>
          </a:xfrm>
          <a:prstGeom prst="rect">
            <a:avLst/>
          </a:prstGeom>
          <a:solidFill>
            <a:srgbClr val="FFF5D0"/>
          </a:solidFill>
          <a:ln w="12700" algn="ctr">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000" dirty="0">
                <a:latin typeface="+mn-ea"/>
                <a:ea typeface="+mn-ea"/>
              </a:rPr>
              <a:t>関連システム連携機能</a:t>
            </a:r>
          </a:p>
        </p:txBody>
      </p:sp>
      <p:sp>
        <p:nvSpPr>
          <p:cNvPr id="117" name="Rectangle 25"/>
          <p:cNvSpPr>
            <a:spLocks noChangeArrowheads="1"/>
          </p:cNvSpPr>
          <p:nvPr/>
        </p:nvSpPr>
        <p:spPr bwMode="auto">
          <a:xfrm>
            <a:off x="8252540" y="4629211"/>
            <a:ext cx="1655761" cy="287337"/>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000" dirty="0">
                <a:latin typeface="+mn-ea"/>
                <a:ea typeface="+mn-ea"/>
              </a:rPr>
              <a:t>帳票出力機能</a:t>
            </a:r>
          </a:p>
        </p:txBody>
      </p:sp>
      <p:sp>
        <p:nvSpPr>
          <p:cNvPr id="118" name="Rectangle 25"/>
          <p:cNvSpPr>
            <a:spLocks noChangeArrowheads="1"/>
          </p:cNvSpPr>
          <p:nvPr/>
        </p:nvSpPr>
        <p:spPr bwMode="auto">
          <a:xfrm>
            <a:off x="8252540" y="4964174"/>
            <a:ext cx="1655761" cy="287337"/>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000">
                <a:latin typeface="+mn-ea"/>
                <a:ea typeface="+mn-ea"/>
              </a:rPr>
              <a:t>Ｕ－ＢＩＳ管理機能</a:t>
            </a:r>
          </a:p>
        </p:txBody>
      </p:sp>
      <p:sp>
        <p:nvSpPr>
          <p:cNvPr id="120" name="線吹き出し 2 (枠付き) 119"/>
          <p:cNvSpPr/>
          <p:nvPr/>
        </p:nvSpPr>
        <p:spPr bwMode="auto">
          <a:xfrm>
            <a:off x="115301" y="3254434"/>
            <a:ext cx="2595824" cy="4275138"/>
          </a:xfrm>
          <a:prstGeom prst="borderCallout2">
            <a:avLst>
              <a:gd name="adj1" fmla="val 8830"/>
              <a:gd name="adj2" fmla="val 99812"/>
              <a:gd name="adj3" fmla="val 14842"/>
              <a:gd name="adj4" fmla="val 161371"/>
              <a:gd name="adj5" fmla="val 24365"/>
              <a:gd name="adj6" fmla="val 210211"/>
            </a:avLst>
          </a:prstGeom>
          <a:solidFill>
            <a:schemeClr val="bg1"/>
          </a:solidFill>
          <a:ln w="95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36000" tIns="35993" rIns="36000" bIns="35993" numCol="1" spcCol="0" rtlCol="0" fromWordArt="0" anchor="t" anchorCtr="0" forceAA="0" compatLnSpc="1">
            <a:prstTxWarp prst="textNoShape">
              <a:avLst/>
            </a:prstTxWarp>
            <a:noAutofit/>
          </a:bodyPr>
          <a:lstStyle/>
          <a:p>
            <a:pPr algn="l">
              <a:spcBef>
                <a:spcPts val="0"/>
              </a:spcBef>
            </a:pPr>
            <a:r>
              <a:rPr lang="ja-JP" altLang="en-US" sz="1000" dirty="0">
                <a:latin typeface="+mn-ea"/>
                <a:ea typeface="+mn-ea"/>
                <a:cs typeface="Meiryo UI" panose="020B0604030504040204" pitchFamily="50" charset="-128"/>
              </a:rPr>
              <a:t>３．２．１．０１　業務プロセス管理機能</a:t>
            </a:r>
            <a:r>
              <a:rPr lang="en-US" altLang="ja-JP" sz="1000" dirty="0">
                <a:latin typeface="+mn-ea"/>
                <a:ea typeface="+mn-ea"/>
                <a:cs typeface="Meiryo UI" panose="020B0604030504040204" pitchFamily="50" charset="-128"/>
              </a:rPr>
              <a:t/>
            </a:r>
            <a:br>
              <a:rPr lang="en-US" altLang="ja-JP" sz="1000" dirty="0">
                <a:latin typeface="+mn-ea"/>
                <a:ea typeface="+mn-ea"/>
                <a:cs typeface="Meiryo UI" panose="020B0604030504040204" pitchFamily="50" charset="-128"/>
              </a:rPr>
            </a:br>
            <a:r>
              <a:rPr lang="en-US" altLang="ja-JP" sz="1000" u="sng" dirty="0">
                <a:latin typeface="+mn-ea"/>
                <a:ea typeface="+mn-ea"/>
                <a:cs typeface="Meiryo UI" panose="020B0604030504040204" pitchFamily="50" charset="-128"/>
              </a:rPr>
              <a:t>【</a:t>
            </a:r>
            <a:r>
              <a:rPr lang="ja-JP" altLang="en-US" sz="1000" u="sng" dirty="0">
                <a:latin typeface="+mn-ea"/>
                <a:ea typeface="+mn-ea"/>
                <a:cs typeface="Meiryo UI" panose="020B0604030504040204" pitchFamily="50" charset="-128"/>
              </a:rPr>
              <a:t>ひかり電話ポートイン：無派遣工事</a:t>
            </a:r>
            <a:r>
              <a:rPr lang="en-US" altLang="ja-JP" sz="1000" u="sng" dirty="0">
                <a:latin typeface="+mn-ea"/>
                <a:ea typeface="+mn-ea"/>
                <a:cs typeface="Meiryo UI" panose="020B0604030504040204" pitchFamily="50" charset="-128"/>
              </a:rPr>
              <a:t>】</a:t>
            </a:r>
          </a:p>
          <a:p>
            <a:pPr algn="l">
              <a:spcBef>
                <a:spcPts val="0"/>
              </a:spcBef>
            </a:pPr>
            <a:r>
              <a:rPr lang="en-US" altLang="ja-JP" sz="1000" dirty="0">
                <a:latin typeface="+mn-ea"/>
                <a:ea typeface="+mn-ea"/>
              </a:rPr>
              <a:t>【</a:t>
            </a:r>
            <a:r>
              <a:rPr lang="ja-JP" altLang="en-US" sz="1000" dirty="0">
                <a:latin typeface="+mn-ea"/>
                <a:ea typeface="+mn-ea"/>
              </a:rPr>
              <a:t>イ</a:t>
            </a:r>
            <a:r>
              <a:rPr lang="en-US" altLang="ja-JP" sz="1000" dirty="0">
                <a:latin typeface="+mn-ea"/>
                <a:ea typeface="+mn-ea"/>
              </a:rPr>
              <a:t>】【A】BB-CASTAR</a:t>
            </a:r>
            <a:r>
              <a:rPr lang="ja-JP" altLang="en-US" sz="1000" dirty="0">
                <a:latin typeface="+mn-ea"/>
                <a:ea typeface="+mn-ea"/>
              </a:rPr>
              <a:t>から工事結果情報流通（ひかり電話工事）を受信した契機で、</a:t>
            </a:r>
            <a:r>
              <a:rPr lang="en-US" altLang="ja-JP" sz="1000" dirty="0">
                <a:latin typeface="+mn-ea"/>
                <a:ea typeface="+mn-ea"/>
              </a:rPr>
              <a:t>BB-CASTAR</a:t>
            </a:r>
            <a:r>
              <a:rPr lang="ja-JP" altLang="en-US" sz="1000" dirty="0">
                <a:latin typeface="+mn-ea"/>
                <a:ea typeface="+mn-ea"/>
              </a:rPr>
              <a:t>に工事依頼情報流通（番ポ工事）を送信可能とする</a:t>
            </a:r>
            <a:endParaRPr lang="en-US" altLang="ja-JP" sz="1000" dirty="0">
              <a:latin typeface="+mn-ea"/>
              <a:ea typeface="+mn-ea"/>
            </a:endParaRPr>
          </a:p>
          <a:p>
            <a:pPr algn="l">
              <a:spcBef>
                <a:spcPts val="0"/>
              </a:spcBef>
            </a:pPr>
            <a:endParaRPr lang="ja-JP" altLang="en-US" sz="1000" dirty="0">
              <a:latin typeface="+mn-ea"/>
              <a:ea typeface="+mn-ea"/>
            </a:endParaRPr>
          </a:p>
          <a:p>
            <a:pPr algn="l">
              <a:spcBef>
                <a:spcPts val="0"/>
              </a:spcBef>
            </a:pPr>
            <a:r>
              <a:rPr lang="en-US" altLang="ja-JP" sz="1000" dirty="0">
                <a:latin typeface="+mn-ea"/>
                <a:ea typeface="+mn-ea"/>
              </a:rPr>
              <a:t>【</a:t>
            </a:r>
            <a:r>
              <a:rPr lang="ja-JP" altLang="en-US" sz="1000" dirty="0">
                <a:latin typeface="+mn-ea"/>
                <a:ea typeface="+mn-ea"/>
              </a:rPr>
              <a:t>イ</a:t>
            </a:r>
            <a:r>
              <a:rPr lang="en-US" altLang="ja-JP" sz="1000" dirty="0">
                <a:latin typeface="+mn-ea"/>
                <a:ea typeface="+mn-ea"/>
              </a:rPr>
              <a:t>】【B】BB-CASTAR</a:t>
            </a:r>
            <a:r>
              <a:rPr lang="ja-JP" altLang="en-US" sz="1000" dirty="0">
                <a:latin typeface="+mn-ea"/>
                <a:ea typeface="+mn-ea"/>
              </a:rPr>
              <a:t>から工事結果情報流通（番ポ工事）（事業者情報）で受信した着信試験用の電話番号、番号取得事業者の連絡先情報等を番ポ工事結果情報に反映する</a:t>
            </a:r>
            <a:endParaRPr lang="en-US" altLang="ja-JP" sz="1000" dirty="0">
              <a:latin typeface="+mn-ea"/>
              <a:ea typeface="+mn-ea"/>
            </a:endParaRPr>
          </a:p>
          <a:p>
            <a:pPr algn="l">
              <a:spcBef>
                <a:spcPts val="0"/>
              </a:spcBef>
            </a:pPr>
            <a:endParaRPr lang="ja-JP" altLang="en-US" sz="1000" dirty="0">
              <a:latin typeface="+mn-ea"/>
              <a:ea typeface="+mn-ea"/>
            </a:endParaRPr>
          </a:p>
          <a:p>
            <a:pPr algn="l">
              <a:spcBef>
                <a:spcPts val="0"/>
              </a:spcBef>
            </a:pPr>
            <a:r>
              <a:rPr lang="en-US" altLang="ja-JP" sz="1000" dirty="0">
                <a:latin typeface="+mn-ea"/>
                <a:ea typeface="+mn-ea"/>
              </a:rPr>
              <a:t>【</a:t>
            </a:r>
            <a:r>
              <a:rPr lang="ja-JP" altLang="en-US" sz="1000" dirty="0">
                <a:latin typeface="+mn-ea"/>
                <a:ea typeface="+mn-ea"/>
              </a:rPr>
              <a:t>イ</a:t>
            </a:r>
            <a:r>
              <a:rPr lang="en-US" altLang="ja-JP" sz="1000" dirty="0">
                <a:latin typeface="+mn-ea"/>
                <a:ea typeface="+mn-ea"/>
              </a:rPr>
              <a:t>】【C】BB-CASTAR</a:t>
            </a:r>
            <a:r>
              <a:rPr lang="ja-JP" altLang="en-US" sz="1000" dirty="0">
                <a:latin typeface="+mn-ea"/>
                <a:ea typeface="+mn-ea"/>
              </a:rPr>
              <a:t>から工事結果情報流通（番ポ工事）（工事結果情報）で事業者単位に受信した番ポ工事結果を番ポ工事結果情報に反映する</a:t>
            </a:r>
            <a:endParaRPr lang="en-US" altLang="ja-JP" sz="1000" dirty="0">
              <a:latin typeface="+mn-ea"/>
              <a:ea typeface="+mn-ea"/>
            </a:endParaRPr>
          </a:p>
          <a:p>
            <a:pPr algn="l">
              <a:spcBef>
                <a:spcPts val="0"/>
              </a:spcBef>
            </a:pPr>
            <a:endParaRPr lang="ja-JP" altLang="en-US" sz="1000" dirty="0">
              <a:latin typeface="+mn-ea"/>
              <a:ea typeface="+mn-ea"/>
            </a:endParaRPr>
          </a:p>
          <a:p>
            <a:pPr algn="l">
              <a:spcBef>
                <a:spcPts val="0"/>
              </a:spcBef>
            </a:pPr>
            <a:r>
              <a:rPr lang="en-US" altLang="ja-JP" sz="1000" dirty="0">
                <a:latin typeface="+mn-ea"/>
                <a:ea typeface="+mn-ea"/>
              </a:rPr>
              <a:t>【</a:t>
            </a:r>
            <a:r>
              <a:rPr lang="ja-JP" altLang="en-US" sz="1000" dirty="0">
                <a:latin typeface="+mn-ea"/>
                <a:ea typeface="+mn-ea"/>
              </a:rPr>
              <a:t>イ</a:t>
            </a:r>
            <a:r>
              <a:rPr lang="en-US" altLang="ja-JP" sz="1000" dirty="0">
                <a:latin typeface="+mn-ea"/>
                <a:ea typeface="+mn-ea"/>
              </a:rPr>
              <a:t>】【D】</a:t>
            </a:r>
            <a:r>
              <a:rPr lang="ja-JP" altLang="en-US" sz="1000" dirty="0">
                <a:latin typeface="+mn-ea"/>
                <a:ea typeface="+mn-ea"/>
              </a:rPr>
              <a:t>所内ＳＯ工事結果ステータスのステータス自動更新条件について、</a:t>
            </a:r>
            <a:r>
              <a:rPr lang="en-US" altLang="ja-JP" sz="1000" dirty="0">
                <a:latin typeface="+mn-ea"/>
                <a:ea typeface="+mn-ea"/>
              </a:rPr>
              <a:t>BB-CASTAR</a:t>
            </a:r>
            <a:r>
              <a:rPr lang="ja-JP" altLang="en-US" sz="1000" dirty="0">
                <a:latin typeface="+mn-ea"/>
                <a:ea typeface="+mn-ea"/>
              </a:rPr>
              <a:t>から全事業者の工事結果情報流通（番ポ工事）（工事結果情報）を受信後に更新可能とする</a:t>
            </a:r>
            <a:endParaRPr lang="en-US" altLang="ja-JP" sz="1000" dirty="0">
              <a:latin typeface="+mn-ea"/>
              <a:ea typeface="+mn-ea"/>
            </a:endParaRPr>
          </a:p>
          <a:p>
            <a:pPr algn="l">
              <a:spcBef>
                <a:spcPts val="0"/>
              </a:spcBef>
            </a:pPr>
            <a:endParaRPr lang="en-US" altLang="ja-JP" sz="1000" dirty="0">
              <a:latin typeface="+mn-ea"/>
              <a:ea typeface="+mn-ea"/>
              <a:cs typeface="Meiryo UI" panose="020B0604030504040204" pitchFamily="50" charset="-128"/>
            </a:endParaRPr>
          </a:p>
          <a:p>
            <a:pPr marL="45720" indent="-45720" algn="l" fontAlgn="auto">
              <a:spcBef>
                <a:spcPts val="0"/>
              </a:spcBef>
              <a:spcAft>
                <a:spcPts val="0"/>
              </a:spcAft>
            </a:pPr>
            <a:r>
              <a:rPr lang="en-US" altLang="ja-JP" sz="1000" dirty="0">
                <a:latin typeface="+mn-ea"/>
                <a:ea typeface="+mn-ea"/>
              </a:rPr>
              <a:t>【</a:t>
            </a:r>
            <a:r>
              <a:rPr lang="ja-JP" altLang="en-US" sz="1000" dirty="0">
                <a:latin typeface="+mn-ea"/>
                <a:ea typeface="+mn-ea"/>
              </a:rPr>
              <a:t>イ</a:t>
            </a:r>
            <a:r>
              <a:rPr lang="en-US" altLang="ja-JP" sz="1000" dirty="0">
                <a:latin typeface="+mn-ea"/>
                <a:ea typeface="+mn-ea"/>
              </a:rPr>
              <a:t>】【E】</a:t>
            </a:r>
            <a:r>
              <a:rPr lang="ja-JP" altLang="en-US" sz="1000" dirty="0">
                <a:latin typeface="+mn-ea"/>
                <a:ea typeface="+mn-ea"/>
                <a:cs typeface="Meiryo UI" panose="020B0604030504040204" pitchFamily="50" charset="-128"/>
              </a:rPr>
              <a:t>工事依頼情報流通（番ポ工事）の送信に対し</a:t>
            </a:r>
            <a:r>
              <a:rPr lang="en-US" altLang="ja-JP" sz="1000" dirty="0">
                <a:latin typeface="+mn-ea"/>
                <a:ea typeface="+mn-ea"/>
                <a:cs typeface="Meiryo UI" panose="020B0604030504040204" pitchFamily="50" charset="-128"/>
              </a:rPr>
              <a:t>BB-CASTAR</a:t>
            </a:r>
            <a:r>
              <a:rPr lang="ja-JP" altLang="en-US" sz="1000" dirty="0">
                <a:latin typeface="+mn-ea"/>
                <a:ea typeface="+mn-ea"/>
                <a:cs typeface="Meiryo UI" panose="020B0604030504040204" pitchFamily="50" charset="-128"/>
              </a:rPr>
              <a:t>から受信する応答電文の</a:t>
            </a:r>
            <a:r>
              <a:rPr lang="en-US" altLang="ja-JP" sz="1000" dirty="0">
                <a:latin typeface="+mn-ea"/>
                <a:ea typeface="+mn-ea"/>
                <a:cs typeface="Meiryo UI" panose="020B0604030504040204" pitchFamily="50" charset="-128"/>
              </a:rPr>
              <a:t>BB-CASTAR</a:t>
            </a:r>
            <a:r>
              <a:rPr lang="ja-JP" altLang="en-US" sz="1000" dirty="0">
                <a:latin typeface="+mn-ea"/>
                <a:ea typeface="+mn-ea"/>
                <a:cs typeface="Meiryo UI" panose="020B0604030504040204" pitchFamily="50" charset="-128"/>
              </a:rPr>
              <a:t>処理結果コードを既存コードにマッピングする</a:t>
            </a:r>
          </a:p>
        </p:txBody>
      </p:sp>
      <p:sp>
        <p:nvSpPr>
          <p:cNvPr id="121" name="線吹き出し 2 (枠付き) 120"/>
          <p:cNvSpPr/>
          <p:nvPr/>
        </p:nvSpPr>
        <p:spPr bwMode="auto">
          <a:xfrm>
            <a:off x="10148809" y="3254434"/>
            <a:ext cx="2565184" cy="4066446"/>
          </a:xfrm>
          <a:prstGeom prst="borderCallout2">
            <a:avLst>
              <a:gd name="adj1" fmla="val 11939"/>
              <a:gd name="adj2" fmla="val 155"/>
              <a:gd name="adj3" fmla="val 17297"/>
              <a:gd name="adj4" fmla="val -53814"/>
              <a:gd name="adj5" fmla="val 25728"/>
              <a:gd name="adj6" fmla="val -86826"/>
            </a:avLst>
          </a:prstGeom>
          <a:solidFill>
            <a:schemeClr val="bg1"/>
          </a:solidFill>
          <a:ln w="95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36000" tIns="35993" rIns="36000" bIns="35993" numCol="1" spcCol="0" rtlCol="0" fromWordArt="0" anchor="t" anchorCtr="0" forceAA="0" compatLnSpc="1">
            <a:prstTxWarp prst="textNoShape">
              <a:avLst/>
            </a:prstTxWarp>
            <a:noAutofit/>
          </a:bodyPr>
          <a:lstStyle/>
          <a:p>
            <a:pPr algn="l">
              <a:spcBef>
                <a:spcPts val="0"/>
              </a:spcBef>
            </a:pPr>
            <a:r>
              <a:rPr lang="ja-JP" altLang="en-US" sz="1000" dirty="0">
                <a:latin typeface="Meiryo UI"/>
                <a:ea typeface="Meiryo UI"/>
              </a:rPr>
              <a:t>３．２．１．０２　進捗管理機能</a:t>
            </a:r>
            <a:endParaRPr lang="en-US" altLang="ja-JP" sz="1000" dirty="0">
              <a:latin typeface="Meiryo UI"/>
              <a:ea typeface="Meiryo UI"/>
            </a:endParaRPr>
          </a:p>
          <a:p>
            <a:pPr algn="l">
              <a:spcBef>
                <a:spcPts val="0"/>
              </a:spcBef>
            </a:pPr>
            <a:r>
              <a:rPr lang="en-US" altLang="ja-JP" sz="1000" u="sng" dirty="0">
                <a:latin typeface="Meiryo UI"/>
                <a:ea typeface="Meiryo UI"/>
              </a:rPr>
              <a:t>【</a:t>
            </a:r>
            <a:r>
              <a:rPr lang="ja-JP" altLang="en-US" sz="1000" u="sng" dirty="0">
                <a:latin typeface="Meiryo UI"/>
                <a:ea typeface="Meiryo UI"/>
              </a:rPr>
              <a:t>ひかり電話ポートイン：無派遣工事</a:t>
            </a:r>
            <a:r>
              <a:rPr lang="en-US" altLang="ja-JP" sz="1000" u="sng" dirty="0">
                <a:latin typeface="Meiryo UI"/>
                <a:ea typeface="Meiryo UI"/>
              </a:rPr>
              <a:t>】</a:t>
            </a:r>
          </a:p>
          <a:p>
            <a:pPr algn="l"/>
            <a:r>
              <a:rPr lang="en-US" altLang="ja-JP" sz="1000" dirty="0">
                <a:latin typeface="+mn-ea"/>
                <a:ea typeface="+mn-ea"/>
              </a:rPr>
              <a:t>【</a:t>
            </a:r>
            <a:r>
              <a:rPr lang="ja-JP" altLang="en-US" sz="1000" dirty="0">
                <a:latin typeface="+mn-ea"/>
                <a:ea typeface="+mn-ea"/>
              </a:rPr>
              <a:t>エ</a:t>
            </a:r>
            <a:r>
              <a:rPr lang="en-US" altLang="ja-JP" sz="1000" dirty="0">
                <a:latin typeface="+mn-ea"/>
                <a:ea typeface="+mn-ea"/>
              </a:rPr>
              <a:t>】【A】</a:t>
            </a:r>
            <a:r>
              <a:rPr lang="ja-JP" altLang="en-US" sz="1000" dirty="0">
                <a:latin typeface="+mn-ea"/>
                <a:ea typeface="+mn-ea"/>
              </a:rPr>
              <a:t>工事情報更新画面の番ポ工事依頼ボタン押下により</a:t>
            </a:r>
            <a:r>
              <a:rPr lang="en-US" altLang="ja-JP" sz="1000" dirty="0">
                <a:latin typeface="+mn-ea"/>
                <a:ea typeface="+mn-ea"/>
              </a:rPr>
              <a:t>BB-CASTAR</a:t>
            </a:r>
            <a:r>
              <a:rPr lang="ja-JP" altLang="en-US" sz="1000" dirty="0">
                <a:latin typeface="+mn-ea"/>
                <a:ea typeface="+mn-ea"/>
              </a:rPr>
              <a:t>に（ひかり電話）工事依頼情報流通（番ポ工事）を送信可能とする</a:t>
            </a:r>
            <a:endParaRPr lang="en-US" altLang="ja-JP" sz="1000" dirty="0">
              <a:latin typeface="+mn-ea"/>
              <a:ea typeface="+mn-ea"/>
            </a:endParaRPr>
          </a:p>
          <a:p>
            <a:pPr algn="l"/>
            <a:endParaRPr lang="ja-JP" altLang="en-US" sz="1000" dirty="0">
              <a:latin typeface="+mn-ea"/>
              <a:ea typeface="+mn-ea"/>
            </a:endParaRPr>
          </a:p>
          <a:p>
            <a:pPr algn="l"/>
            <a:r>
              <a:rPr lang="en-US" altLang="ja-JP" sz="1000" dirty="0">
                <a:latin typeface="+mn-ea"/>
                <a:ea typeface="+mn-ea"/>
              </a:rPr>
              <a:t>【</a:t>
            </a:r>
            <a:r>
              <a:rPr lang="ja-JP" altLang="en-US" sz="1000" dirty="0">
                <a:latin typeface="+mn-ea"/>
                <a:ea typeface="+mn-ea"/>
              </a:rPr>
              <a:t>エ</a:t>
            </a:r>
            <a:r>
              <a:rPr lang="en-US" altLang="ja-JP" sz="1000" dirty="0">
                <a:latin typeface="+mn-ea"/>
                <a:ea typeface="+mn-ea"/>
              </a:rPr>
              <a:t>】【B】</a:t>
            </a:r>
            <a:r>
              <a:rPr lang="ja-JP" altLang="en-US" sz="1000" dirty="0">
                <a:latin typeface="+mn-ea"/>
                <a:ea typeface="+mn-ea"/>
              </a:rPr>
              <a:t>進捗状況照会詳細画面／工事情報更新画面に番ポ工事結果情報ボタンを追加する</a:t>
            </a:r>
            <a:endParaRPr lang="en-US" altLang="ja-JP" sz="1000" dirty="0">
              <a:latin typeface="+mn-ea"/>
              <a:ea typeface="+mn-ea"/>
            </a:endParaRPr>
          </a:p>
          <a:p>
            <a:pPr algn="l"/>
            <a:endParaRPr lang="ja-JP" altLang="en-US" sz="1000" dirty="0">
              <a:latin typeface="+mn-ea"/>
              <a:ea typeface="+mn-ea"/>
            </a:endParaRPr>
          </a:p>
          <a:p>
            <a:pPr algn="l">
              <a:spcBef>
                <a:spcPts val="0"/>
              </a:spcBef>
            </a:pPr>
            <a:r>
              <a:rPr lang="en-US" altLang="ja-JP" sz="1000" dirty="0">
                <a:latin typeface="Meiryo UI"/>
                <a:ea typeface="Meiryo UI"/>
              </a:rPr>
              <a:t>【</a:t>
            </a:r>
            <a:r>
              <a:rPr lang="ja-JP" altLang="en-US" sz="1000" dirty="0">
                <a:latin typeface="Meiryo UI"/>
                <a:ea typeface="Meiryo UI"/>
              </a:rPr>
              <a:t>エ</a:t>
            </a:r>
            <a:r>
              <a:rPr lang="en-US" altLang="ja-JP" sz="1000" dirty="0">
                <a:latin typeface="Meiryo UI"/>
                <a:ea typeface="Meiryo UI"/>
              </a:rPr>
              <a:t>】【C】</a:t>
            </a:r>
            <a:r>
              <a:rPr lang="ja-JP" altLang="en-US" sz="1000" dirty="0">
                <a:latin typeface="Meiryo UI"/>
                <a:ea typeface="Meiryo UI"/>
              </a:rPr>
              <a:t>番ポ工事結果情報画面を新規に作成し、</a:t>
            </a:r>
            <a:r>
              <a:rPr lang="en-US" altLang="ja-JP" sz="1000" dirty="0">
                <a:latin typeface="Meiryo UI"/>
                <a:ea typeface="Meiryo UI"/>
              </a:rPr>
              <a:t>BB-CASTAR</a:t>
            </a:r>
            <a:r>
              <a:rPr lang="ja-JP" altLang="en-US" sz="1000" dirty="0">
                <a:latin typeface="Meiryo UI"/>
                <a:ea typeface="Meiryo UI"/>
              </a:rPr>
              <a:t>から受信した着信試験用の電話番号、番号取得事業者の連絡先情報等、事業者単位の番ポ工事結果の全件表示を可能とする（最大</a:t>
            </a:r>
            <a:r>
              <a:rPr lang="en-US" altLang="ja-JP" sz="1000" dirty="0">
                <a:latin typeface="Meiryo UI"/>
                <a:ea typeface="Meiryo UI"/>
              </a:rPr>
              <a:t>300</a:t>
            </a:r>
            <a:r>
              <a:rPr lang="ja-JP" altLang="en-US" sz="1000" dirty="0">
                <a:latin typeface="Meiryo UI"/>
                <a:ea typeface="Meiryo UI"/>
              </a:rPr>
              <a:t>電番）</a:t>
            </a:r>
            <a:endParaRPr lang="en-US" altLang="ja-JP" sz="1000" dirty="0">
              <a:latin typeface="Meiryo UI"/>
              <a:ea typeface="Meiryo UI"/>
            </a:endParaRPr>
          </a:p>
          <a:p>
            <a:pPr algn="l">
              <a:spcBef>
                <a:spcPts val="0"/>
              </a:spcBef>
            </a:pPr>
            <a:endParaRPr lang="ja-JP" altLang="en-US" sz="1000" dirty="0">
              <a:latin typeface="Meiryo UI"/>
              <a:ea typeface="Meiryo UI"/>
            </a:endParaRPr>
          </a:p>
          <a:p>
            <a:pPr algn="l"/>
            <a:r>
              <a:rPr lang="en-US" altLang="ja-JP" sz="1000" dirty="0">
                <a:latin typeface="+mn-ea"/>
                <a:ea typeface="+mn-ea"/>
              </a:rPr>
              <a:t>【</a:t>
            </a:r>
            <a:r>
              <a:rPr lang="ja-JP" altLang="en-US" sz="1000" dirty="0">
                <a:latin typeface="+mn-ea"/>
                <a:ea typeface="+mn-ea"/>
              </a:rPr>
              <a:t>エ</a:t>
            </a:r>
            <a:r>
              <a:rPr lang="en-US" altLang="ja-JP" sz="1000" dirty="0">
                <a:latin typeface="+mn-ea"/>
                <a:ea typeface="+mn-ea"/>
              </a:rPr>
              <a:t>】【D】</a:t>
            </a:r>
            <a:r>
              <a:rPr lang="ja-JP" altLang="en-US" sz="1000" dirty="0">
                <a:latin typeface="+mn-ea"/>
                <a:ea typeface="+mn-ea"/>
              </a:rPr>
              <a:t>所内ＳＯ工事結果、所内ＳＯ工事結果確認ステータスの手動更新条件について、</a:t>
            </a:r>
            <a:r>
              <a:rPr lang="en-US" altLang="ja-JP" sz="1000" dirty="0">
                <a:latin typeface="+mn-ea"/>
                <a:ea typeface="+mn-ea"/>
              </a:rPr>
              <a:t>BB-CASTAR</a:t>
            </a:r>
            <a:r>
              <a:rPr lang="ja-JP" altLang="en-US" sz="1000" dirty="0">
                <a:latin typeface="+mn-ea"/>
                <a:ea typeface="+mn-ea"/>
              </a:rPr>
              <a:t>から全事業者の工事結果情報流通（番ポ工事）（工事結果情報）を受信していない場合にワーニングメッセージを表示可能とする</a:t>
            </a:r>
            <a:endParaRPr lang="en-US" altLang="ja-JP" sz="1000" dirty="0">
              <a:latin typeface="+mn-ea"/>
              <a:ea typeface="+mn-ea"/>
            </a:endParaRPr>
          </a:p>
          <a:p>
            <a:pPr algn="l"/>
            <a:endParaRPr lang="ja-JP" altLang="en-US" sz="1000" dirty="0">
              <a:latin typeface="+mn-ea"/>
              <a:ea typeface="+mn-ea"/>
            </a:endParaRPr>
          </a:p>
          <a:p>
            <a:pPr algn="l"/>
            <a:r>
              <a:rPr lang="en-US" altLang="ja-JP" sz="1000" dirty="0">
                <a:latin typeface="+mn-ea"/>
                <a:ea typeface="+mn-ea"/>
              </a:rPr>
              <a:t>【</a:t>
            </a:r>
            <a:r>
              <a:rPr lang="ja-JP" altLang="en-US" sz="1000" dirty="0">
                <a:latin typeface="+mn-ea"/>
                <a:ea typeface="+mn-ea"/>
              </a:rPr>
              <a:t>エ</a:t>
            </a:r>
            <a:r>
              <a:rPr lang="en-US" altLang="ja-JP" sz="1000" dirty="0">
                <a:latin typeface="+mn-ea"/>
                <a:ea typeface="+mn-ea"/>
              </a:rPr>
              <a:t>】【E】</a:t>
            </a:r>
            <a:r>
              <a:rPr lang="ja-JP" altLang="en-US" sz="1000" dirty="0">
                <a:latin typeface="+mn-ea"/>
                <a:ea typeface="+mn-ea"/>
              </a:rPr>
              <a:t>進捗状況照会 詳細画面／工事情報更新画面から表示するステータス更新履歴画面のメッセージを</a:t>
            </a:r>
            <a:r>
              <a:rPr lang="en-US" altLang="ja-JP" sz="1000" dirty="0">
                <a:latin typeface="+mn-ea"/>
                <a:ea typeface="+mn-ea"/>
              </a:rPr>
              <a:t>BB-CASTAR</a:t>
            </a:r>
            <a:r>
              <a:rPr lang="ja-JP" altLang="en-US" sz="1000" dirty="0">
                <a:latin typeface="+mn-ea"/>
                <a:ea typeface="+mn-ea"/>
              </a:rPr>
              <a:t>向かいのメッセージ変更する</a:t>
            </a:r>
          </a:p>
        </p:txBody>
      </p:sp>
      <p:sp>
        <p:nvSpPr>
          <p:cNvPr id="2" name="スライド番号プレースホルダー 1">
            <a:extLst>
              <a:ext uri="{FF2B5EF4-FFF2-40B4-BE49-F238E27FC236}">
                <a16:creationId xmlns:a16="http://schemas.microsoft.com/office/drawing/2014/main" id="{D7F50818-AE3D-AF59-F306-416587A037F8}"/>
              </a:ext>
            </a:extLst>
          </p:cNvPr>
          <p:cNvSpPr>
            <a:spLocks noGrp="1"/>
          </p:cNvSpPr>
          <p:nvPr>
            <p:ph type="sldNum" sz="quarter" idx="4"/>
          </p:nvPr>
        </p:nvSpPr>
        <p:spPr/>
        <p:txBody>
          <a:bodyPr/>
          <a:lstStyle/>
          <a:p>
            <a:r>
              <a:rPr lang="en-US" altLang="ja-JP"/>
              <a:t>01.2-</a:t>
            </a:r>
            <a:fld id="{4C5E2FD1-144F-442B-9A84-40AAF03513A2}" type="slidenum">
              <a:rPr lang="en-US" altLang="ja-JP" smtClean="0"/>
              <a:pPr/>
              <a:t>2</a:t>
            </a:fld>
            <a:endParaRPr lang="en-US" altLang="ja-JP" dirty="0"/>
          </a:p>
        </p:txBody>
      </p:sp>
    </p:spTree>
    <p:extLst>
      <p:ext uri="{BB962C8B-B14F-4D97-AF65-F5344CB8AC3E}">
        <p14:creationId xmlns:p14="http://schemas.microsoft.com/office/powerpoint/2010/main" val="1432464918"/>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5">
            <a:extLst>
              <a:ext uri="{FF2B5EF4-FFF2-40B4-BE49-F238E27FC236}">
                <a16:creationId xmlns:a16="http://schemas.microsoft.com/office/drawing/2014/main" id="{6BAC7AB3-B24B-88ED-89A5-15DA2BAD6394}"/>
              </a:ext>
            </a:extLst>
          </p:cNvPr>
          <p:cNvSpPr>
            <a:spLocks noGrp="1"/>
          </p:cNvSpPr>
          <p:nvPr>
            <p:ph sz="quarter" idx="10"/>
          </p:nvPr>
        </p:nvSpPr>
        <p:spPr>
          <a:xfrm>
            <a:off x="190110" y="660140"/>
            <a:ext cx="12456000" cy="1836204"/>
          </a:xfrm>
        </p:spPr>
        <p:txBody>
          <a:bodyPr/>
          <a:lstStyle/>
          <a:p>
            <a:pPr lvl="0"/>
            <a:r>
              <a:rPr lang="ja-JP" altLang="en-US" u="sng" dirty="0">
                <a:latin typeface="+mn-ea"/>
                <a:ea typeface="+mn-ea"/>
              </a:rPr>
              <a:t>３．２．０３　オーダ制御　関連システム連携機能／</a:t>
            </a:r>
            <a:r>
              <a:rPr lang="ja-JP" altLang="en-US" u="sng" dirty="0"/>
              <a:t>３．２．０４　オーダ制御　インタフェースアダプタ機能（５／９）</a:t>
            </a:r>
            <a:endParaRPr lang="en-US" altLang="ja-JP" u="sng" dirty="0"/>
          </a:p>
          <a:p>
            <a:pPr lvl="0"/>
            <a:r>
              <a:rPr lang="ja-JP" altLang="en-US" dirty="0"/>
              <a:t>　</a:t>
            </a:r>
            <a:r>
              <a:rPr lang="en-US" altLang="ja-JP" u="sng" dirty="0"/>
              <a:t>【</a:t>
            </a:r>
            <a:r>
              <a:rPr lang="ja-JP" altLang="en-US" u="sng" dirty="0"/>
              <a:t>ひかり電話ポートイン：有派遣工事、無派遣工事、メタル電話ポートイン</a:t>
            </a:r>
            <a:r>
              <a:rPr lang="en-US" altLang="ja-JP" u="sng" dirty="0"/>
              <a:t>】</a:t>
            </a:r>
          </a:p>
          <a:p>
            <a:pPr lvl="0"/>
            <a:r>
              <a:rPr lang="ja-JP" altLang="en-US" dirty="0"/>
              <a:t>　</a:t>
            </a:r>
            <a:r>
              <a:rPr lang="en-US" altLang="ja-JP" dirty="0"/>
              <a:t>【</a:t>
            </a:r>
            <a:r>
              <a:rPr lang="ja-JP" altLang="en-US" dirty="0"/>
              <a:t>ア</a:t>
            </a:r>
            <a:r>
              <a:rPr lang="en-US" altLang="ja-JP" dirty="0"/>
              <a:t>】【</a:t>
            </a:r>
            <a:r>
              <a:rPr lang="ja-JP" altLang="en-US" dirty="0"/>
              <a:t>イ</a:t>
            </a:r>
            <a:r>
              <a:rPr lang="en-US" altLang="ja-JP" dirty="0"/>
              <a:t>】【</a:t>
            </a:r>
            <a:r>
              <a:rPr lang="ja-JP" altLang="en-US" dirty="0"/>
              <a:t>オ</a:t>
            </a:r>
            <a:r>
              <a:rPr lang="en-US" altLang="ja-JP" dirty="0"/>
              <a:t>】【B】</a:t>
            </a:r>
            <a:r>
              <a:rPr lang="ja-JP" altLang="en-US" dirty="0"/>
              <a:t>設備連携から受信するひかり電話工事（番ポ工事）結果に以下の変更を行い、</a:t>
            </a:r>
            <a:r>
              <a:rPr lang="en-US" altLang="ja-JP" dirty="0"/>
              <a:t>BB-CASTAR</a:t>
            </a:r>
            <a:r>
              <a:rPr lang="ja-JP" altLang="en-US" dirty="0"/>
              <a:t>から番ポ工事結果の受信を可能とする</a:t>
            </a:r>
          </a:p>
          <a:p>
            <a:pPr lvl="0"/>
            <a:r>
              <a:rPr lang="ja-JP" altLang="en-US" dirty="0"/>
              <a:t>　・電文</a:t>
            </a:r>
            <a:r>
              <a:rPr lang="en-US" altLang="ja-JP" dirty="0"/>
              <a:t>ID</a:t>
            </a:r>
            <a:r>
              <a:rPr lang="ja-JP" altLang="en-US" dirty="0"/>
              <a:t>に新規コードとして、番ポ工事を追加する</a:t>
            </a:r>
          </a:p>
          <a:p>
            <a:pPr lvl="0"/>
            <a:r>
              <a:rPr lang="ja-JP" altLang="en-US" dirty="0"/>
              <a:t>　・新規項目として、番ポ工事結果種別、着信試験用の電話番号、番号取得事業者の連絡先情報等、番ポ工事結果、代表電話番号を追加する</a:t>
            </a:r>
          </a:p>
          <a:p>
            <a:pPr lvl="0"/>
            <a:r>
              <a:rPr lang="ja-JP" altLang="en-US" dirty="0"/>
              <a:t>　・番ポ工事結果コードの追加により、１回の（ひかり電話）工事依頼情報流通（番ポ工事）の送信に対し、工事結果情報流通（番ポ工事）（事業者情報）を受信後、事業者毎の工事結果情報流通</a:t>
            </a:r>
            <a:endParaRPr lang="en-US" altLang="ja-JP" dirty="0"/>
          </a:p>
          <a:p>
            <a:pPr lvl="0"/>
            <a:r>
              <a:rPr lang="ja-JP" altLang="en-US" dirty="0"/>
              <a:t>（番ポ工事：工事結果情報）を受信可能とする</a:t>
            </a:r>
            <a:r>
              <a:rPr lang="en-US" altLang="ja-JP" dirty="0"/>
              <a:t/>
            </a:r>
            <a:br>
              <a:rPr lang="en-US" altLang="ja-JP" dirty="0"/>
            </a:br>
            <a:r>
              <a:rPr lang="ja-JP" altLang="en-US" dirty="0"/>
              <a:t>　</a:t>
            </a:r>
            <a:r>
              <a:rPr lang="en-US" altLang="ja-JP" dirty="0"/>
              <a:t>【</a:t>
            </a:r>
            <a:r>
              <a:rPr lang="ja-JP" altLang="en-US" dirty="0"/>
              <a:t>イ</a:t>
            </a:r>
            <a:r>
              <a:rPr lang="en-US" altLang="ja-JP" dirty="0"/>
              <a:t>】【A】</a:t>
            </a:r>
            <a:r>
              <a:rPr lang="ja-JP" altLang="en-US" dirty="0"/>
              <a:t>設備連携から受信するひかり電話工事（番ポ工事）結果に新規項目として、番ポ工事結果種別、着信試験用の電話番号、番号取得事業者の連絡先情報等、番ポ工事結果、代表電話番号を追加する</a:t>
            </a:r>
            <a:r>
              <a:rPr lang="en-US" altLang="ja-JP" dirty="0"/>
              <a:t/>
            </a:r>
            <a:br>
              <a:rPr lang="en-US" altLang="ja-JP" dirty="0"/>
            </a:br>
            <a:r>
              <a:rPr lang="ja-JP" altLang="en-US" dirty="0"/>
              <a:t>　　変更対象のインタフェース一覧および</a:t>
            </a:r>
            <a:r>
              <a:rPr lang="ja-JP" altLang="en-US" sz="1050" dirty="0">
                <a:latin typeface="Meiryo UI" panose="020B0604030504040204" pitchFamily="50" charset="-128"/>
                <a:ea typeface="Meiryo UI" panose="020B0604030504040204" pitchFamily="50" charset="-128"/>
              </a:rPr>
              <a:t>ひかり電話工事（番ポ工事）結果</a:t>
            </a:r>
            <a:r>
              <a:rPr lang="ja-JP" altLang="en-US" dirty="0"/>
              <a:t>の追加・設定条件変更項目の内容を以下に示す</a:t>
            </a:r>
          </a:p>
        </p:txBody>
      </p:sp>
      <p:graphicFrame>
        <p:nvGraphicFramePr>
          <p:cNvPr id="5" name="表 4">
            <a:extLst>
              <a:ext uri="{FF2B5EF4-FFF2-40B4-BE49-F238E27FC236}">
                <a16:creationId xmlns:a16="http://schemas.microsoft.com/office/drawing/2014/main" id="{246E0C9B-B270-02E7-E94B-839239740DD7}"/>
              </a:ext>
            </a:extLst>
          </p:cNvPr>
          <p:cNvGraphicFramePr>
            <a:graphicFrameLocks noGrp="1"/>
          </p:cNvGraphicFramePr>
          <p:nvPr/>
        </p:nvGraphicFramePr>
        <p:xfrm>
          <a:off x="278735" y="2934135"/>
          <a:ext cx="11882705" cy="5774664"/>
        </p:xfrm>
        <a:graphic>
          <a:graphicData uri="http://schemas.openxmlformats.org/drawingml/2006/table">
            <a:tbl>
              <a:tblPr firstRow="1" bandRow="1"/>
              <a:tblGrid>
                <a:gridCol w="379928">
                  <a:extLst>
                    <a:ext uri="{9D8B030D-6E8A-4147-A177-3AD203B41FA5}">
                      <a16:colId xmlns:a16="http://schemas.microsoft.com/office/drawing/2014/main" val="1538776126"/>
                    </a:ext>
                  </a:extLst>
                </a:gridCol>
                <a:gridCol w="2348948">
                  <a:extLst>
                    <a:ext uri="{9D8B030D-6E8A-4147-A177-3AD203B41FA5}">
                      <a16:colId xmlns:a16="http://schemas.microsoft.com/office/drawing/2014/main" val="1041818836"/>
                    </a:ext>
                  </a:extLst>
                </a:gridCol>
                <a:gridCol w="426331">
                  <a:extLst>
                    <a:ext uri="{9D8B030D-6E8A-4147-A177-3AD203B41FA5}">
                      <a16:colId xmlns:a16="http://schemas.microsoft.com/office/drawing/2014/main" val="4135359382"/>
                    </a:ext>
                  </a:extLst>
                </a:gridCol>
                <a:gridCol w="3591539">
                  <a:extLst>
                    <a:ext uri="{9D8B030D-6E8A-4147-A177-3AD203B41FA5}">
                      <a16:colId xmlns:a16="http://schemas.microsoft.com/office/drawing/2014/main" val="4265908979"/>
                    </a:ext>
                  </a:extLst>
                </a:gridCol>
                <a:gridCol w="564888">
                  <a:extLst>
                    <a:ext uri="{9D8B030D-6E8A-4147-A177-3AD203B41FA5}">
                      <a16:colId xmlns:a16="http://schemas.microsoft.com/office/drawing/2014/main" val="1431603539"/>
                    </a:ext>
                  </a:extLst>
                </a:gridCol>
                <a:gridCol w="661180">
                  <a:extLst>
                    <a:ext uri="{9D8B030D-6E8A-4147-A177-3AD203B41FA5}">
                      <a16:colId xmlns:a16="http://schemas.microsoft.com/office/drawing/2014/main" val="30332666"/>
                    </a:ext>
                  </a:extLst>
                </a:gridCol>
                <a:gridCol w="727298">
                  <a:extLst>
                    <a:ext uri="{9D8B030D-6E8A-4147-A177-3AD203B41FA5}">
                      <a16:colId xmlns:a16="http://schemas.microsoft.com/office/drawing/2014/main" val="2432646958"/>
                    </a:ext>
                  </a:extLst>
                </a:gridCol>
                <a:gridCol w="545473">
                  <a:extLst>
                    <a:ext uri="{9D8B030D-6E8A-4147-A177-3AD203B41FA5}">
                      <a16:colId xmlns:a16="http://schemas.microsoft.com/office/drawing/2014/main" val="2633145411"/>
                    </a:ext>
                  </a:extLst>
                </a:gridCol>
                <a:gridCol w="2637120">
                  <a:extLst>
                    <a:ext uri="{9D8B030D-6E8A-4147-A177-3AD203B41FA5}">
                      <a16:colId xmlns:a16="http://schemas.microsoft.com/office/drawing/2014/main" val="333746056"/>
                    </a:ext>
                  </a:extLst>
                </a:gridCol>
              </a:tblGrid>
              <a:tr h="169635">
                <a:tc rowSpan="3">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n-ea"/>
                          <a:ea typeface="+mn-ea"/>
                        </a:rPr>
                        <a:t>項番</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n-ea"/>
                          <a:ea typeface="+mn-ea"/>
                        </a:rPr>
                        <a:t>項目名</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algn="ctr"/>
                      <a:r>
                        <a:rPr kumimoji="1" lang="ja-JP" altLang="en-US" sz="1000" b="0" i="0" baseline="0" dirty="0">
                          <a:solidFill>
                            <a:schemeClr val="tx1"/>
                          </a:solidFill>
                          <a:latin typeface="+mn-ea"/>
                          <a:ea typeface="+mn-ea"/>
                        </a:rPr>
                        <a:t>分類</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内容・設定例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設定 </a:t>
                      </a:r>
                      <a:r>
                        <a:rPr kumimoji="1" lang="en-US" altLang="ja-JP" sz="1000" b="0" i="0" baseline="0" dirty="0">
                          <a:solidFill>
                            <a:schemeClr val="tx1"/>
                          </a:solidFill>
                          <a:latin typeface="+mn-ea"/>
                          <a:ea typeface="+mn-ea"/>
                        </a:rPr>
                        <a:t>*1</a:t>
                      </a:r>
                      <a:endParaRPr kumimoji="1" lang="ja-JP" altLang="en-US" sz="1000" b="0" i="0" baseline="0" dirty="0">
                        <a:solidFill>
                          <a:schemeClr val="tx1"/>
                        </a:solidFill>
                        <a:latin typeface="+mn-ea"/>
                        <a:ea typeface="+mn-ea"/>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設定</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hMerge="1">
                  <a:txBody>
                    <a:bodyPr/>
                    <a:lstStyle/>
                    <a:p>
                      <a:endParaRPr kumimoji="1" lang="ja-JP" altLang="en-US"/>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繰り</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ja-JP" altLang="en-US" sz="1000" b="0" i="0" baseline="0" dirty="0">
                          <a:solidFill>
                            <a:schemeClr val="tx1"/>
                          </a:solidFill>
                          <a:latin typeface="+mn-ea"/>
                          <a:ea typeface="+mn-ea"/>
                        </a:rPr>
                        <a:t>返し</a:t>
                      </a:r>
                      <a:endParaRPr kumimoji="1" lang="en-US" altLang="ja-JP" sz="1000" b="0" i="0" baseline="0"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有無</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備考</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extLst>
                  <a:ext uri="{0D108BD9-81ED-4DB2-BD59-A6C34878D82A}">
                    <a16:rowId xmlns:a16="http://schemas.microsoft.com/office/drawing/2014/main" val="244249017"/>
                  </a:ext>
                </a:extLst>
              </a:tr>
              <a:tr h="16963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ひかり電話工事</a:t>
                      </a:r>
                      <a:endParaRPr kumimoji="1" lang="en-US" altLang="ja-JP" sz="1000" b="0" i="0" baseline="0"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baseline="0" dirty="0">
                          <a:solidFill>
                            <a:schemeClr val="tx1"/>
                          </a:solidFill>
                          <a:latin typeface="+mn-ea"/>
                          <a:ea typeface="+mn-ea"/>
                        </a:rPr>
                        <a:t>(</a:t>
                      </a:r>
                      <a:r>
                        <a:rPr kumimoji="1" lang="ja-JP" altLang="en-US" sz="1000" b="0" i="0" baseline="0" dirty="0">
                          <a:solidFill>
                            <a:schemeClr val="tx1"/>
                          </a:solidFill>
                          <a:latin typeface="+mn-ea"/>
                          <a:ea typeface="+mn-ea"/>
                        </a:rPr>
                        <a:t>既存</a:t>
                      </a:r>
                      <a:r>
                        <a:rPr kumimoji="1" lang="en-US" altLang="ja-JP" sz="1000" b="0" i="0" baseline="0" dirty="0">
                          <a:solidFill>
                            <a:schemeClr val="tx1"/>
                          </a:solidFill>
                          <a:latin typeface="+mn-ea"/>
                          <a:ea typeface="+mn-ea"/>
                        </a:rPr>
                        <a:t>)</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番ポ工事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vMerge="1">
                  <a:txBody>
                    <a:bodyPr/>
                    <a:lstStyle/>
                    <a:p>
                      <a:endParaRPr kumimoji="1" lang="ja-JP" altLang="en-US"/>
                    </a:p>
                  </a:txBody>
                  <a:tcPr/>
                </a:tc>
                <a:tc vMerge="1">
                  <a:txBody>
                    <a:bodyPr/>
                    <a:lstStyle/>
                    <a:p>
                      <a:endParaRPr kumimoji="1" lang="ja-JP" altLang="en-US"/>
                    </a:p>
                  </a:txBody>
                  <a:tcPr>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522241015"/>
                  </a:ext>
                </a:extLst>
              </a:tr>
              <a:tr h="57006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事業者</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ja-JP" altLang="en-US" sz="1000" b="0" i="0" baseline="0" dirty="0">
                          <a:solidFill>
                            <a:schemeClr val="tx1"/>
                          </a:solidFill>
                          <a:latin typeface="+mn-ea"/>
                          <a:ea typeface="+mn-ea"/>
                        </a:rPr>
                        <a:t>情報</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工事結果</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ja-JP" altLang="en-US" sz="1000" b="0" i="0" baseline="0" dirty="0">
                          <a:solidFill>
                            <a:schemeClr val="tx1"/>
                          </a:solidFill>
                          <a:latin typeface="+mn-ea"/>
                          <a:ea typeface="+mn-ea"/>
                        </a:rPr>
                        <a:t>情報</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960797685"/>
                  </a:ext>
                </a:extLst>
              </a:tr>
              <a:tr h="285033">
                <a:tc>
                  <a:txBody>
                    <a:bodyPr/>
                    <a:lstStyle/>
                    <a:p>
                      <a:pPr algn="r"/>
                      <a:r>
                        <a:rPr kumimoji="1" lang="en-US" altLang="ja-JP" sz="1000" b="0" i="0" baseline="0" dirty="0">
                          <a:solidFill>
                            <a:schemeClr val="tx1"/>
                          </a:solidFill>
                          <a:latin typeface="+mn-ea"/>
                          <a:ea typeface="+mn-ea"/>
                        </a:rPr>
                        <a:t>9</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番ポ工事結果情報</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1000" b="0" i="0" baseline="0" dirty="0">
                          <a:solidFill>
                            <a:schemeClr val="tx1"/>
                          </a:solidFill>
                          <a:latin typeface="+mn-ea"/>
                          <a:ea typeface="+mn-ea"/>
                        </a:rPr>
                        <a:t>見出し</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電文</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ID</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が</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2920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：番ポ工事の場合は必須で流通する</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54980609"/>
                  </a:ext>
                </a:extLst>
              </a:tr>
              <a:tr h="285033">
                <a:tc>
                  <a:txBody>
                    <a:bodyPr/>
                    <a:lstStyle/>
                    <a:p>
                      <a:pPr algn="r"/>
                      <a:r>
                        <a:rPr kumimoji="1" lang="en-US" altLang="ja-JP" sz="1000" b="0" i="0" baseline="0" dirty="0">
                          <a:solidFill>
                            <a:schemeClr val="tx1"/>
                          </a:solidFill>
                          <a:latin typeface="+mn-ea"/>
                          <a:ea typeface="+mn-ea"/>
                        </a:rPr>
                        <a:t>10</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番ポ工事結果種別</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en-US" altLang="ja-JP" sz="1000" b="0" i="0" baseline="0" dirty="0">
                          <a:solidFill>
                            <a:schemeClr val="tx1"/>
                          </a:solidFill>
                          <a:latin typeface="+mn-ea"/>
                          <a:ea typeface="+mn-ea"/>
                        </a:rPr>
                        <a:t>1</a:t>
                      </a:r>
                      <a:r>
                        <a:rPr kumimoji="1" lang="ja-JP" altLang="en-US" sz="1000" b="0" i="0" baseline="0" dirty="0">
                          <a:solidFill>
                            <a:schemeClr val="tx1"/>
                          </a:solidFill>
                          <a:latin typeface="+mn-ea"/>
                          <a:ea typeface="+mn-ea"/>
                        </a:rPr>
                        <a:t>：事業者情報、</a:t>
                      </a:r>
                      <a:r>
                        <a:rPr kumimoji="1" lang="en-US" altLang="ja-JP" sz="1000" b="0" i="0" baseline="0" dirty="0">
                          <a:solidFill>
                            <a:schemeClr val="tx1"/>
                          </a:solidFill>
                          <a:latin typeface="+mn-ea"/>
                          <a:ea typeface="+mn-ea"/>
                        </a:rPr>
                        <a:t>2</a:t>
                      </a:r>
                      <a:r>
                        <a:rPr kumimoji="1" lang="ja-JP" altLang="en-US" sz="1000" b="0" i="0" baseline="0" dirty="0">
                          <a:solidFill>
                            <a:schemeClr val="tx1"/>
                          </a:solidFill>
                          <a:latin typeface="+mn-ea"/>
                          <a:ea typeface="+mn-ea"/>
                        </a:rPr>
                        <a:t>：工事結果情報</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b="0" i="0" baseline="0" dirty="0">
                          <a:solidFill>
                            <a:schemeClr val="tx1"/>
                          </a:solidFill>
                          <a:latin typeface="+mn-ea"/>
                          <a:ea typeface="+mn-ea"/>
                        </a:rPr>
                        <a:t>無</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78560772"/>
                  </a:ext>
                </a:extLst>
              </a:tr>
              <a:tr h="285033">
                <a:tc>
                  <a:txBody>
                    <a:bodyPr/>
                    <a:lstStyle/>
                    <a:p>
                      <a:pPr algn="r"/>
                      <a:r>
                        <a:rPr kumimoji="1" lang="en-US" altLang="ja-JP" sz="1000" b="0" i="0" baseline="0" dirty="0">
                          <a:solidFill>
                            <a:schemeClr val="tx1"/>
                          </a:solidFill>
                          <a:latin typeface="+mn-ea"/>
                          <a:ea typeface="+mn-ea"/>
                        </a:rPr>
                        <a:t>11</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事業者情報</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移転元事業者情報、番号取得事業者情報、電話番号情報は、以下条件を全て満たす場合に必須で流通する</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　　電文</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ID</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が</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2920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：番ポ工事</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
                      </a:r>
                      <a:br>
                        <a:rPr kumimoji="1" lang="en-US" altLang="ja-JP" sz="1000" b="0" i="0" u="none" strike="noStrike" kern="1200" cap="none" spc="0" normalizeH="0" baseline="0" noProof="0" dirty="0">
                          <a:ln>
                            <a:noFill/>
                          </a:ln>
                          <a:solidFill>
                            <a:schemeClr val="tx1"/>
                          </a:solidFill>
                          <a:effectLst/>
                          <a:uLnTx/>
                          <a:uFillTx/>
                          <a:latin typeface="+mn-ea"/>
                          <a:ea typeface="+mn-ea"/>
                          <a:cs typeface="+mn-cs"/>
                        </a:rPr>
                      </a:br>
                      <a:r>
                        <a:rPr kumimoji="1" lang="ja-JP" altLang="en-US" sz="1000" b="0" i="0" u="none" strike="noStrike" kern="1200" cap="none" spc="0" normalizeH="0" baseline="0" noProof="0" dirty="0">
                          <a:ln>
                            <a:noFill/>
                          </a:ln>
                          <a:solidFill>
                            <a:schemeClr val="tx1"/>
                          </a:solidFill>
                          <a:effectLst/>
                          <a:uLnTx/>
                          <a:uFillTx/>
                          <a:latin typeface="+mn-ea"/>
                          <a:ea typeface="+mn-ea"/>
                          <a:cs typeface="+mn-cs"/>
                        </a:rPr>
                        <a:t>　　番ポ工事結果種別が</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1</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：事業者情報</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繰返し項目は事業者数分繰り返す</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繰り返し最大数：約</a:t>
                      </a:r>
                      <a:r>
                        <a:rPr kumimoji="1" lang="en-US" altLang="ja-JP" sz="1000" dirty="0">
                          <a:solidFill>
                            <a:schemeClr val="tx1"/>
                          </a:solidFill>
                          <a:latin typeface="+mn-ea"/>
                          <a:ea typeface="+mn-ea"/>
                        </a:rPr>
                        <a:t>30</a:t>
                      </a:r>
                      <a:r>
                        <a:rPr kumimoji="1" lang="ja-JP" altLang="en-US" sz="1000" dirty="0">
                          <a:solidFill>
                            <a:schemeClr val="tx1"/>
                          </a:solidFill>
                          <a:latin typeface="+mn-ea"/>
                          <a:ea typeface="+mn-ea"/>
                        </a:rPr>
                        <a:t>程度</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00820113"/>
                  </a:ext>
                </a:extLst>
              </a:tr>
              <a:tr h="285033">
                <a:tc>
                  <a:txBody>
                    <a:bodyPr/>
                    <a:lstStyle/>
                    <a:p>
                      <a:pPr algn="r"/>
                      <a:r>
                        <a:rPr kumimoji="1" lang="en-US" altLang="ja-JP" sz="1000" b="0" i="0" baseline="0" dirty="0">
                          <a:solidFill>
                            <a:schemeClr val="tx1"/>
                          </a:solidFill>
                          <a:latin typeface="+mn-ea"/>
                          <a:ea typeface="+mn-ea"/>
                        </a:rPr>
                        <a:t>12</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　　移転元事業者情報</a:t>
                      </a:r>
                      <a:endParaRPr kumimoji="1" lang="zh-TW"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043462120"/>
                  </a:ext>
                </a:extLst>
              </a:tr>
              <a:tr h="285033">
                <a:tc>
                  <a:txBody>
                    <a:bodyPr/>
                    <a:lstStyle/>
                    <a:p>
                      <a:pPr algn="r"/>
                      <a:r>
                        <a:rPr kumimoji="1" lang="en-US" altLang="ja-JP" sz="1000" b="0" i="0" baseline="0" dirty="0">
                          <a:solidFill>
                            <a:schemeClr val="tx1"/>
                          </a:solidFill>
                          <a:latin typeface="+mn-ea"/>
                          <a:ea typeface="+mn-ea"/>
                        </a:rPr>
                        <a:t>13</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統合オーダ</a:t>
                      </a:r>
                      <a:r>
                        <a:rPr kumimoji="1" lang="en-US" altLang="ja-JP" sz="1000" b="0" i="0" baseline="0" dirty="0">
                          <a:solidFill>
                            <a:schemeClr val="tx1"/>
                          </a:solidFill>
                          <a:latin typeface="+mn-ea"/>
                          <a:ea typeface="+mn-ea"/>
                        </a:rPr>
                        <a:t>ID</a:t>
                      </a:r>
                      <a:endParaRPr kumimoji="1" lang="ja-JP"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オーダ流通システムで移転元事業者単位に付与する</a:t>
                      </a:r>
                      <a:r>
                        <a:rPr kumimoji="1" lang="en-US" altLang="ja-JP" sz="1000" dirty="0">
                          <a:solidFill>
                            <a:schemeClr val="tx1"/>
                          </a:solidFill>
                          <a:latin typeface="+mn-ea"/>
                          <a:ea typeface="+mn-ea"/>
                        </a:rPr>
                        <a:t>ID</a:t>
                      </a:r>
                      <a:endParaRPr kumimoji="1" lang="ja-JP" altLang="en-US" sz="100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以下条件を全て満たす場合に必須で流通する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電文</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ID</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2920</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：番ポ工事</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番ポ工事結果種別が</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：事業者情報</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繰り返し項目は事業者数分繰り返す</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繰り返し最大数：</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確認中</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98664834"/>
                  </a:ext>
                </a:extLst>
              </a:tr>
              <a:tr h="285033">
                <a:tc>
                  <a:txBody>
                    <a:bodyPr/>
                    <a:lstStyle/>
                    <a:p>
                      <a:pPr algn="r"/>
                      <a:r>
                        <a:rPr kumimoji="1" lang="en-US" altLang="ja-JP" sz="1000" b="0" i="0" baseline="0" dirty="0">
                          <a:solidFill>
                            <a:schemeClr val="tx1"/>
                          </a:solidFill>
                          <a:latin typeface="+mn-ea"/>
                          <a:ea typeface="+mn-ea"/>
                        </a:rPr>
                        <a:t>14</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Meiryo UI"/>
                          <a:ea typeface="ＭＳ Ｐゴシック"/>
                        </a:defRPr>
                      </a:lvl1pPr>
                      <a:lvl2pPr marL="457200" algn="l" defTabSz="914400" rtl="0" eaLnBrk="1" latinLnBrk="0" hangingPunct="1">
                        <a:defRPr kumimoji="1" sz="1800" kern="1200">
                          <a:solidFill>
                            <a:schemeClr val="dk1"/>
                          </a:solidFill>
                          <a:latin typeface="Meiryo UI"/>
                          <a:ea typeface="ＭＳ Ｐゴシック"/>
                        </a:defRPr>
                      </a:lvl2pPr>
                      <a:lvl3pPr marL="914400" algn="l" defTabSz="914400" rtl="0" eaLnBrk="1" latinLnBrk="0" hangingPunct="1">
                        <a:defRPr kumimoji="1" sz="1800" kern="1200">
                          <a:solidFill>
                            <a:schemeClr val="dk1"/>
                          </a:solidFill>
                          <a:latin typeface="Meiryo UI"/>
                          <a:ea typeface="ＭＳ Ｐゴシック"/>
                        </a:defRPr>
                      </a:lvl3pPr>
                      <a:lvl4pPr marL="1371600" algn="l" defTabSz="914400" rtl="0" eaLnBrk="1" latinLnBrk="0" hangingPunct="1">
                        <a:defRPr kumimoji="1" sz="1800" kern="1200">
                          <a:solidFill>
                            <a:schemeClr val="dk1"/>
                          </a:solidFill>
                          <a:latin typeface="Meiryo UI"/>
                          <a:ea typeface="ＭＳ Ｐゴシック"/>
                        </a:defRPr>
                      </a:lvl4pPr>
                      <a:lvl5pPr marL="1828800" algn="l" defTabSz="914400" rtl="0" eaLnBrk="1" latinLnBrk="0" hangingPunct="1">
                        <a:defRPr kumimoji="1" sz="1800" kern="1200">
                          <a:solidFill>
                            <a:schemeClr val="dk1"/>
                          </a:solidFill>
                          <a:latin typeface="Meiryo UI"/>
                          <a:ea typeface="ＭＳ Ｐゴシック"/>
                        </a:defRPr>
                      </a:lvl5pPr>
                      <a:lvl6pPr marL="2286000" algn="l" defTabSz="914400" rtl="0" eaLnBrk="1" latinLnBrk="0" hangingPunct="1">
                        <a:defRPr kumimoji="1" sz="1800" kern="1200">
                          <a:solidFill>
                            <a:schemeClr val="dk1"/>
                          </a:solidFill>
                          <a:latin typeface="Meiryo UI"/>
                          <a:ea typeface="ＭＳ Ｐゴシック"/>
                        </a:defRPr>
                      </a:lvl6pPr>
                      <a:lvl7pPr marL="2743200" algn="l" defTabSz="914400" rtl="0" eaLnBrk="1" latinLnBrk="0" hangingPunct="1">
                        <a:defRPr kumimoji="1" sz="1800" kern="1200">
                          <a:solidFill>
                            <a:schemeClr val="dk1"/>
                          </a:solidFill>
                          <a:latin typeface="Meiryo UI"/>
                          <a:ea typeface="ＭＳ Ｐゴシック"/>
                        </a:defRPr>
                      </a:lvl7pPr>
                      <a:lvl8pPr marL="3200400" algn="l" defTabSz="914400" rtl="0" eaLnBrk="1" latinLnBrk="0" hangingPunct="1">
                        <a:defRPr kumimoji="1" sz="1800" kern="1200">
                          <a:solidFill>
                            <a:schemeClr val="dk1"/>
                          </a:solidFill>
                          <a:latin typeface="Meiryo UI"/>
                          <a:ea typeface="ＭＳ Ｐゴシック"/>
                        </a:defRPr>
                      </a:lvl8pPr>
                      <a:lvl9pPr marL="3657600" algn="l" defTabSz="914400" rtl="0" eaLnBrk="1" latinLnBrk="0" hangingPunct="1">
                        <a:defRPr kumimoji="1" sz="1800" kern="1200">
                          <a:solidFill>
                            <a:schemeClr val="dk1"/>
                          </a:solidFill>
                          <a:latin typeface="Meiryo UI"/>
                          <a:ea typeface="ＭＳ Ｐゴシック"/>
                        </a:defRPr>
                      </a:lvl9pPr>
                    </a:lstStyle>
                    <a:p>
                      <a:pPr marL="0" lvl="1" algn="l"/>
                      <a:r>
                        <a:rPr kumimoji="1" lang="ja-JP" altLang="en-US" sz="1000" b="0" i="0" baseline="0" dirty="0">
                          <a:solidFill>
                            <a:schemeClr val="tx1"/>
                          </a:solidFill>
                          <a:latin typeface="+mn-ea"/>
                          <a:ea typeface="+mn-ea"/>
                        </a:rPr>
                        <a:t>　　　移転元事業者</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移転元事業者名</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srgbClr val="FF0000"/>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2087633"/>
                  </a:ext>
                </a:extLst>
              </a:tr>
              <a:tr h="285033">
                <a:tc>
                  <a:txBody>
                    <a:bodyPr/>
                    <a:lstStyle/>
                    <a:p>
                      <a:pPr algn="r"/>
                      <a:r>
                        <a:rPr kumimoji="1" lang="en-US" altLang="ja-JP" sz="1000" b="0" i="0" baseline="0" dirty="0">
                          <a:solidFill>
                            <a:schemeClr val="tx1"/>
                          </a:solidFill>
                          <a:latin typeface="+mn-ea"/>
                          <a:ea typeface="+mn-ea"/>
                        </a:rPr>
                        <a:t>15</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番ポ対象回線数</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番ポ対象の電話番号数</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69850" marR="0" lvl="0" indent="-69850" algn="l" defTabSz="914400" rtl="0" eaLnBrk="1" fontAlgn="auto" latinLnBrk="0" hangingPunct="1">
                        <a:lnSpc>
                          <a:spcPct val="100000"/>
                        </a:lnSpc>
                        <a:spcBef>
                          <a:spcPts val="0"/>
                        </a:spcBef>
                        <a:spcAft>
                          <a:spcPts val="0"/>
                        </a:spcAft>
                        <a:buClrTx/>
                        <a:buSzTx/>
                        <a:buFontTx/>
                        <a:buNone/>
                        <a:tabLst/>
                        <a:defRPr/>
                      </a:pPr>
                      <a:endParaRPr kumimoji="1" lang="en-US" altLang="ja-JP" sz="1000" b="0" i="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30924891"/>
                  </a:ext>
                </a:extLst>
              </a:tr>
              <a:tr h="285033">
                <a:tc>
                  <a:txBody>
                    <a:bodyPr/>
                    <a:lstStyle/>
                    <a:p>
                      <a:pPr algn="r"/>
                      <a:r>
                        <a:rPr kumimoji="1" lang="en-US" altLang="ja-JP" sz="1000" b="0" i="0" baseline="0" dirty="0">
                          <a:solidFill>
                            <a:schemeClr val="tx1"/>
                          </a:solidFill>
                          <a:latin typeface="+mn-ea"/>
                          <a:ea typeface="+mn-ea"/>
                        </a:rPr>
                        <a:t>16</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000" baseline="0" dirty="0">
                          <a:solidFill>
                            <a:schemeClr val="tx1"/>
                          </a:solidFill>
                          <a:latin typeface="+mn-ea"/>
                          <a:ea typeface="+mn-ea"/>
                        </a:rPr>
                        <a:t>　　</a:t>
                      </a:r>
                      <a:r>
                        <a:rPr kumimoji="1" lang="ja-JP" altLang="en-US" sz="1000" b="0" i="0" baseline="0" dirty="0">
                          <a:solidFill>
                            <a:schemeClr val="tx1"/>
                          </a:solidFill>
                          <a:latin typeface="+mn-ea"/>
                          <a:ea typeface="+mn-ea"/>
                        </a:rPr>
                        <a:t>　</a:t>
                      </a:r>
                      <a:r>
                        <a:rPr kumimoji="1" lang="zh-TW" altLang="en-US" sz="1000" baseline="0" dirty="0">
                          <a:solidFill>
                            <a:schemeClr val="tx1"/>
                          </a:solidFill>
                          <a:latin typeface="+mn-ea"/>
                          <a:ea typeface="+mn-ea"/>
                        </a:rPr>
                        <a:t>移転元事業者連絡先担当者</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000" baseline="0" dirty="0">
                          <a:solidFill>
                            <a:schemeClr val="tx1"/>
                          </a:solidFill>
                          <a:latin typeface="+mn-ea"/>
                          <a:ea typeface="+mn-ea"/>
                        </a:rPr>
                        <a:t>移転元にオーダキャンセルなど連絡する場合の連絡先担当者</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93754435"/>
                  </a:ext>
                </a:extLst>
              </a:tr>
              <a:tr h="285033">
                <a:tc>
                  <a:txBody>
                    <a:bodyPr/>
                    <a:lstStyle/>
                    <a:p>
                      <a:pPr algn="r"/>
                      <a:r>
                        <a:rPr kumimoji="1" lang="en-US" altLang="ja-JP" sz="1000" b="0" i="0" baseline="0" dirty="0">
                          <a:solidFill>
                            <a:schemeClr val="tx1"/>
                          </a:solidFill>
                          <a:latin typeface="+mn-ea"/>
                          <a:ea typeface="+mn-ea"/>
                        </a:rPr>
                        <a:t>17</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zh-TW" altLang="en-US" sz="1000" b="0" i="0" baseline="0" dirty="0">
                          <a:solidFill>
                            <a:schemeClr val="tx1"/>
                          </a:solidFill>
                          <a:latin typeface="+mn-ea"/>
                          <a:ea typeface="+mn-ea"/>
                        </a:rPr>
                        <a:t>移転元事業者連絡先電話番号</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000" baseline="0" dirty="0">
                          <a:solidFill>
                            <a:schemeClr val="tx1"/>
                          </a:solidFill>
                          <a:latin typeface="+mn-ea"/>
                          <a:ea typeface="+mn-ea"/>
                        </a:rPr>
                        <a:t>移転元にオーダキャンセルなど連絡する場合の電話番号</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21326516"/>
                  </a:ext>
                </a:extLst>
              </a:tr>
              <a:tr h="285033">
                <a:tc>
                  <a:txBody>
                    <a:bodyPr/>
                    <a:lstStyle/>
                    <a:p>
                      <a:pPr algn="r"/>
                      <a:r>
                        <a:rPr kumimoji="1" lang="en-US" altLang="ja-JP" sz="1000" b="0" i="0" baseline="0" dirty="0">
                          <a:solidFill>
                            <a:schemeClr val="tx1"/>
                          </a:solidFill>
                          <a:latin typeface="+mn-ea"/>
                          <a:ea typeface="+mn-ea"/>
                        </a:rPr>
                        <a:t>18</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番号取得事業者情報</a:t>
                      </a:r>
                      <a:endParaRPr kumimoji="1" lang="zh-TW"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繰り返し項目は事業者数分繰り返す</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繰り返し最大数：約</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30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程度</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34113727"/>
                  </a:ext>
                </a:extLst>
              </a:tr>
              <a:tr h="285033">
                <a:tc>
                  <a:txBody>
                    <a:bodyPr/>
                    <a:lstStyle/>
                    <a:p>
                      <a:pPr algn="r"/>
                      <a:r>
                        <a:rPr kumimoji="1" lang="en-US" altLang="ja-JP" sz="1000" b="0" i="0" baseline="0" dirty="0">
                          <a:solidFill>
                            <a:schemeClr val="tx1"/>
                          </a:solidFill>
                          <a:latin typeface="+mn-ea"/>
                          <a:ea typeface="+mn-ea"/>
                        </a:rPr>
                        <a:t>19</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オーダ</a:t>
                      </a:r>
                      <a:r>
                        <a:rPr kumimoji="1" lang="zh-TW" altLang="en-US" sz="1000" b="0" i="0" baseline="0" dirty="0">
                          <a:solidFill>
                            <a:schemeClr val="tx1"/>
                          </a:solidFill>
                          <a:latin typeface="+mn-ea"/>
                          <a:ea typeface="+mn-ea"/>
                        </a:rPr>
                        <a:t>番号</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オーダ流通システムで番号取得事業者単位に付与する</a:t>
                      </a:r>
                      <a:r>
                        <a:rPr kumimoji="1" lang="en-US" altLang="ja-JP" sz="1000" b="0" i="0" strike="noStrike" baseline="0" dirty="0">
                          <a:solidFill>
                            <a:schemeClr val="tx1"/>
                          </a:solidFill>
                          <a:latin typeface="+mn-ea"/>
                          <a:ea typeface="+mn-ea"/>
                        </a:rPr>
                        <a:t>ID</a:t>
                      </a:r>
                      <a:endParaRPr kumimoji="1" lang="ja-JP" altLang="en-US" sz="1000" b="0" i="0" strike="noStrike"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srgbClr val="FF0000"/>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28485779"/>
                  </a:ext>
                </a:extLst>
              </a:tr>
              <a:tr h="285033">
                <a:tc>
                  <a:txBody>
                    <a:bodyPr/>
                    <a:lstStyle/>
                    <a:p>
                      <a:pPr algn="r"/>
                      <a:r>
                        <a:rPr kumimoji="1" lang="en-US" altLang="ja-JP" sz="1000" b="0" i="0" baseline="0" dirty="0">
                          <a:solidFill>
                            <a:schemeClr val="tx1"/>
                          </a:solidFill>
                          <a:latin typeface="+mn-ea"/>
                          <a:ea typeface="+mn-ea"/>
                        </a:rPr>
                        <a:t>20</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zh-TW" altLang="en-US" sz="1000" b="0" i="0" baseline="0" dirty="0">
                          <a:solidFill>
                            <a:schemeClr val="tx1"/>
                          </a:solidFill>
                          <a:latin typeface="+mn-ea"/>
                          <a:ea typeface="+mn-ea"/>
                        </a:rPr>
                        <a:t>番号取得事業者</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番号取得事業社名</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9350561"/>
                  </a:ext>
                </a:extLst>
              </a:tr>
              <a:tr h="285033">
                <a:tc>
                  <a:txBody>
                    <a:bodyPr/>
                    <a:lstStyle/>
                    <a:p>
                      <a:pPr algn="r"/>
                      <a:r>
                        <a:rPr kumimoji="1" lang="en-US" altLang="ja-JP" sz="1000" b="0" i="0" baseline="0" dirty="0">
                          <a:solidFill>
                            <a:schemeClr val="tx1"/>
                          </a:solidFill>
                          <a:latin typeface="+mn-ea"/>
                          <a:ea typeface="+mn-ea"/>
                        </a:rPr>
                        <a:t>21</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zh-TW" altLang="en-US" sz="1000" b="0" i="0" baseline="0" dirty="0">
                          <a:solidFill>
                            <a:schemeClr val="tx1"/>
                          </a:solidFill>
                          <a:latin typeface="+mn-ea"/>
                          <a:ea typeface="+mn-ea"/>
                        </a:rPr>
                        <a:t>番号取得事業者連絡先担当者</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切替依頼の状況を作業員から確認する際の連絡先担当者</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97794291"/>
                  </a:ext>
                </a:extLst>
              </a:tr>
              <a:tr h="285033">
                <a:tc>
                  <a:txBody>
                    <a:bodyPr/>
                    <a:lstStyle/>
                    <a:p>
                      <a:pPr algn="r"/>
                      <a:r>
                        <a:rPr kumimoji="1" lang="en-US" altLang="ja-JP" sz="1000" b="0" i="0" baseline="0" dirty="0">
                          <a:solidFill>
                            <a:schemeClr val="tx1"/>
                          </a:solidFill>
                          <a:latin typeface="+mn-ea"/>
                          <a:ea typeface="+mn-ea"/>
                        </a:rPr>
                        <a:t>22</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zh-TW" altLang="en-US" sz="1000" b="0" i="0" baseline="0" dirty="0">
                          <a:solidFill>
                            <a:schemeClr val="tx1"/>
                          </a:solidFill>
                          <a:latin typeface="+mn-ea"/>
                          <a:ea typeface="+mn-ea"/>
                        </a:rPr>
                        <a:t>番号取得事業者連絡先電話番号</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切替依頼の状況を作業員から確認する際の電話番号</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24300281"/>
                  </a:ext>
                </a:extLst>
              </a:tr>
              <a:tr h="285033">
                <a:tc>
                  <a:txBody>
                    <a:bodyPr/>
                    <a:lstStyle/>
                    <a:p>
                      <a:pPr algn="r"/>
                      <a:r>
                        <a:rPr kumimoji="1" lang="en-US" altLang="ja-JP" sz="1000" b="0" i="0" baseline="0" dirty="0">
                          <a:solidFill>
                            <a:schemeClr val="tx1"/>
                          </a:solidFill>
                          <a:latin typeface="+mn-ea"/>
                          <a:ea typeface="+mn-ea"/>
                        </a:rPr>
                        <a:t>23</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a:t>
                      </a:r>
                      <a:r>
                        <a:rPr kumimoji="1" lang="en-US" altLang="zh-TW" sz="1000" b="0" i="0" baseline="0" dirty="0">
                          <a:solidFill>
                            <a:schemeClr val="tx1"/>
                          </a:solidFill>
                          <a:latin typeface="+mn-ea"/>
                          <a:ea typeface="+mn-ea"/>
                        </a:rPr>
                        <a:t>ENUM</a:t>
                      </a:r>
                      <a:r>
                        <a:rPr kumimoji="1" lang="ja-JP" altLang="en-US" sz="1000" b="0" i="0" baseline="0" dirty="0">
                          <a:solidFill>
                            <a:schemeClr val="tx1"/>
                          </a:solidFill>
                          <a:latin typeface="+mn-ea"/>
                          <a:ea typeface="+mn-ea"/>
                        </a:rPr>
                        <a:t>切替</a:t>
                      </a:r>
                      <a:r>
                        <a:rPr kumimoji="1" lang="zh-TW" altLang="en-US" sz="1000" b="0" i="0" baseline="0" dirty="0">
                          <a:solidFill>
                            <a:schemeClr val="tx1"/>
                          </a:solidFill>
                          <a:latin typeface="+mn-ea"/>
                          <a:ea typeface="+mn-ea"/>
                        </a:rPr>
                        <a:t>工事有無</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n-ea"/>
                          <a:ea typeface="+mn-ea"/>
                        </a:rPr>
                        <a:t>0</a:t>
                      </a:r>
                      <a:r>
                        <a:rPr kumimoji="1" lang="ja-JP" altLang="en-US" sz="1000" b="0" dirty="0">
                          <a:solidFill>
                            <a:schemeClr val="tx1"/>
                          </a:solidFill>
                          <a:latin typeface="+mn-ea"/>
                          <a:ea typeface="+mn-ea"/>
                        </a:rPr>
                        <a:t>：無、</a:t>
                      </a:r>
                      <a:r>
                        <a:rPr kumimoji="1" lang="en-US" altLang="ja-JP" sz="1000" b="0" dirty="0">
                          <a:solidFill>
                            <a:schemeClr val="tx1"/>
                          </a:solidFill>
                          <a:latin typeface="+mn-ea"/>
                          <a:ea typeface="+mn-ea"/>
                        </a:rPr>
                        <a:t>1</a:t>
                      </a:r>
                      <a:r>
                        <a:rPr kumimoji="1" lang="ja-JP" altLang="en-US" sz="1000" b="0" dirty="0">
                          <a:solidFill>
                            <a:schemeClr val="tx1"/>
                          </a:solidFill>
                          <a:latin typeface="+mn-ea"/>
                          <a:ea typeface="+mn-ea"/>
                        </a:rPr>
                        <a:t>：有</a:t>
                      </a:r>
                      <a:r>
                        <a:rPr kumimoji="1" lang="en-US" altLang="ja-JP" sz="1000" b="0" dirty="0">
                          <a:solidFill>
                            <a:schemeClr val="tx1"/>
                          </a:solidFill>
                          <a:latin typeface="+mn-ea"/>
                          <a:ea typeface="+mn-ea"/>
                        </a:rPr>
                        <a:t/>
                      </a:r>
                      <a:br>
                        <a:rPr kumimoji="1" lang="en-US" altLang="ja-JP" sz="1000" b="0" dirty="0">
                          <a:solidFill>
                            <a:schemeClr val="tx1"/>
                          </a:solidFill>
                          <a:latin typeface="+mn-ea"/>
                          <a:ea typeface="+mn-ea"/>
                        </a:rPr>
                      </a:br>
                      <a:r>
                        <a:rPr kumimoji="1" lang="ja-JP" altLang="en-US" sz="1000" b="0" dirty="0">
                          <a:solidFill>
                            <a:schemeClr val="tx1"/>
                          </a:solidFill>
                          <a:latin typeface="+mn-ea"/>
                          <a:ea typeface="+mn-ea"/>
                        </a:rPr>
                        <a:t>ひかり電話⇔</a:t>
                      </a:r>
                      <a:r>
                        <a:rPr kumimoji="1" lang="en-US" altLang="ja-JP" sz="1000" b="0" dirty="0">
                          <a:solidFill>
                            <a:schemeClr val="tx1"/>
                          </a:solidFill>
                          <a:latin typeface="+mn-ea"/>
                          <a:ea typeface="+mn-ea"/>
                        </a:rPr>
                        <a:t>PSTN</a:t>
                      </a:r>
                      <a:r>
                        <a:rPr kumimoji="1" lang="ja-JP" altLang="en-US" sz="1000" b="0" dirty="0">
                          <a:solidFill>
                            <a:schemeClr val="tx1"/>
                          </a:solidFill>
                          <a:latin typeface="+mn-ea"/>
                          <a:ea typeface="+mn-ea"/>
                        </a:rPr>
                        <a:t>は</a:t>
                      </a:r>
                      <a:r>
                        <a:rPr kumimoji="1" lang="en-US" altLang="ja-JP" sz="1000" b="0" dirty="0">
                          <a:solidFill>
                            <a:schemeClr val="tx1"/>
                          </a:solidFill>
                          <a:latin typeface="+mn-ea"/>
                          <a:ea typeface="+mn-ea"/>
                        </a:rPr>
                        <a:t>ENUM</a:t>
                      </a:r>
                      <a:r>
                        <a:rPr kumimoji="1" lang="ja-JP" altLang="en-US" sz="1000" b="0" dirty="0">
                          <a:solidFill>
                            <a:schemeClr val="tx1"/>
                          </a:solidFill>
                          <a:latin typeface="+mn-ea"/>
                          <a:ea typeface="+mn-ea"/>
                        </a:rPr>
                        <a:t>切替工事：無で設定</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dirty="0"/>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81282210"/>
                  </a:ext>
                </a:extLst>
              </a:tr>
              <a:tr h="285033">
                <a:tc>
                  <a:txBody>
                    <a:bodyPr/>
                    <a:lstStyle/>
                    <a:p>
                      <a:pPr algn="r"/>
                      <a:r>
                        <a:rPr kumimoji="1" lang="en-US" altLang="ja-JP" sz="1000" b="0" i="0" baseline="0" dirty="0">
                          <a:solidFill>
                            <a:schemeClr val="tx1"/>
                          </a:solidFill>
                          <a:latin typeface="+mn-ea"/>
                          <a:ea typeface="+mn-ea"/>
                        </a:rPr>
                        <a:t>24</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電話番号情報</a:t>
                      </a:r>
                      <a:endParaRPr kumimoji="1" lang="zh-TW"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繰り返し最大数：</a:t>
                      </a:r>
                      <a:r>
                        <a:rPr kumimoji="1" lang="en-US" altLang="ja-JP" sz="1000" dirty="0">
                          <a:latin typeface="+mn-ea"/>
                          <a:ea typeface="+mn-ea"/>
                        </a:rPr>
                        <a:t>300</a:t>
                      </a:r>
                      <a:r>
                        <a:rPr kumimoji="1" lang="ja-JP" altLang="en-US" sz="1000" dirty="0">
                          <a:latin typeface="+mn-ea"/>
                          <a:ea typeface="+mn-ea"/>
                        </a:rPr>
                        <a:t>（フロントシステムの</a:t>
                      </a:r>
                      <a:r>
                        <a:rPr kumimoji="1" lang="en-US" altLang="ja-JP" sz="1000" dirty="0">
                          <a:latin typeface="+mn-ea"/>
                          <a:ea typeface="+mn-ea"/>
                        </a:rPr>
                        <a:t>1</a:t>
                      </a:r>
                      <a:r>
                        <a:rPr kumimoji="1" lang="ja-JP" altLang="en-US" sz="1000" dirty="0">
                          <a:latin typeface="+mn-ea"/>
                          <a:ea typeface="+mn-ea"/>
                        </a:rPr>
                        <a:t>オーダで受け付ける電話番号数の最大値）</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2021265"/>
                  </a:ext>
                </a:extLst>
              </a:tr>
              <a:tr h="285033">
                <a:tc>
                  <a:txBody>
                    <a:bodyPr/>
                    <a:lstStyle/>
                    <a:p>
                      <a:pPr algn="r"/>
                      <a:r>
                        <a:rPr kumimoji="1" lang="en-US" altLang="ja-JP" sz="1000" b="0" i="0" baseline="0" dirty="0">
                          <a:solidFill>
                            <a:schemeClr val="tx1"/>
                          </a:solidFill>
                          <a:latin typeface="+mn-ea"/>
                          <a:ea typeface="+mn-ea"/>
                        </a:rPr>
                        <a:t>25</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電話番号</a:t>
                      </a:r>
                      <a:endParaRPr kumimoji="1" lang="zh-TW"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番ポ対象の電話番号</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有</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61700969"/>
                  </a:ext>
                </a:extLst>
              </a:tr>
            </a:tbl>
          </a:graphicData>
        </a:graphic>
      </p:graphicFrame>
      <p:sp>
        <p:nvSpPr>
          <p:cNvPr id="8" name="テキスト ボックス 7">
            <a:extLst>
              <a:ext uri="{FF2B5EF4-FFF2-40B4-BE49-F238E27FC236}">
                <a16:creationId xmlns:a16="http://schemas.microsoft.com/office/drawing/2014/main" id="{A99F0A30-0E88-5672-E663-4F8A1CDEDA2A}"/>
              </a:ext>
            </a:extLst>
          </p:cNvPr>
          <p:cNvSpPr txBox="1"/>
          <p:nvPr/>
        </p:nvSpPr>
        <p:spPr>
          <a:xfrm>
            <a:off x="9353128" y="8745755"/>
            <a:ext cx="2946888" cy="248402"/>
          </a:xfrm>
          <a:prstGeom prst="rect">
            <a:avLst/>
          </a:prstGeom>
          <a:noFill/>
        </p:spPr>
        <p:txBody>
          <a:bodyPr wrap="none" lIns="36000" tIns="46800" rIns="36000" bIns="46800" rtlCol="0" anchor="ctr" anchorCtr="0">
            <a:spAutoFit/>
          </a:bodyPr>
          <a:lstStyle/>
          <a:p>
            <a:pPr algn="l"/>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凡例</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　◎：必須　○：条件付き必須　</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：設定なし　</a:t>
            </a:r>
          </a:p>
        </p:txBody>
      </p:sp>
      <p:sp>
        <p:nvSpPr>
          <p:cNvPr id="9" name="テキスト ボックス 8">
            <a:extLst>
              <a:ext uri="{FF2B5EF4-FFF2-40B4-BE49-F238E27FC236}">
                <a16:creationId xmlns:a16="http://schemas.microsoft.com/office/drawing/2014/main" id="{C4C2F42B-3250-026A-C6F2-564B30C1859F}"/>
              </a:ext>
            </a:extLst>
          </p:cNvPr>
          <p:cNvSpPr txBox="1"/>
          <p:nvPr/>
        </p:nvSpPr>
        <p:spPr>
          <a:xfrm>
            <a:off x="319238" y="8761410"/>
            <a:ext cx="5900849" cy="232747"/>
          </a:xfrm>
          <a:prstGeom prst="rect">
            <a:avLst/>
          </a:prstGeom>
          <a:noFill/>
        </p:spPr>
        <p:txBody>
          <a:bodyPr wrap="square" lIns="36000" tIns="36000" rIns="36000" bIns="36000" rtlCol="0">
            <a:spAutoFit/>
          </a:bodyPr>
          <a:lstStyle/>
          <a:p>
            <a:pPr marL="538163" indent="-538163" algn="l">
              <a:lnSpc>
                <a:spcPct val="110000"/>
              </a:lnSpc>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：ひかり電話工事（既存）はひかり</a:t>
            </a:r>
            <a:r>
              <a:rPr lang="en-US" altLang="ja-JP" sz="1000" dirty="0">
                <a:latin typeface="+mn-ea"/>
                <a:ea typeface="+mn-ea"/>
              </a:rPr>
              <a:t>SO</a:t>
            </a:r>
            <a:r>
              <a:rPr lang="ja-JP" altLang="en-US" sz="1000" dirty="0">
                <a:latin typeface="+mn-ea"/>
                <a:ea typeface="+mn-ea"/>
              </a:rPr>
              <a:t>で流通し、番ポ工事はひかり</a:t>
            </a:r>
            <a:r>
              <a:rPr lang="en-US" altLang="ja-JP" sz="1000" dirty="0">
                <a:latin typeface="+mn-ea"/>
                <a:ea typeface="+mn-ea"/>
              </a:rPr>
              <a:t>SO</a:t>
            </a:r>
            <a:r>
              <a:rPr lang="ja-JP" altLang="en-US" sz="1000" dirty="0">
                <a:latin typeface="+mn-ea"/>
                <a:ea typeface="+mn-ea"/>
              </a:rPr>
              <a:t>およびメタル</a:t>
            </a:r>
            <a:r>
              <a:rPr lang="en-US" altLang="ja-JP" sz="1000" dirty="0">
                <a:latin typeface="+mn-ea"/>
                <a:ea typeface="+mn-ea"/>
              </a:rPr>
              <a:t>SO</a:t>
            </a:r>
            <a:r>
              <a:rPr lang="ja-JP" altLang="en-US" sz="1000" dirty="0">
                <a:latin typeface="+mn-ea"/>
                <a:ea typeface="+mn-ea"/>
              </a:rPr>
              <a:t>で流通する</a:t>
            </a:r>
            <a:endParaRPr kumimoji="1" lang="en-US" altLang="ja-JP" sz="1000" baseline="0" dirty="0">
              <a:solidFill>
                <a:schemeClr val="tx1"/>
              </a:solidFill>
              <a:latin typeface="+mn-ea"/>
              <a:ea typeface="+mn-ea"/>
              <a:cs typeface="Meiryo UI" panose="020B0604030504040204" pitchFamily="50" charset="-128"/>
            </a:endParaRPr>
          </a:p>
        </p:txBody>
      </p:sp>
      <p:sp>
        <p:nvSpPr>
          <p:cNvPr id="11" name="テキスト ボックス 10">
            <a:extLst>
              <a:ext uri="{FF2B5EF4-FFF2-40B4-BE49-F238E27FC236}">
                <a16:creationId xmlns:a16="http://schemas.microsoft.com/office/drawing/2014/main" id="{4947826E-BE64-C99B-B7C2-0C929F2DC27D}"/>
              </a:ext>
            </a:extLst>
          </p:cNvPr>
          <p:cNvSpPr txBox="1"/>
          <p:nvPr/>
        </p:nvSpPr>
        <p:spPr>
          <a:xfrm>
            <a:off x="305774" y="2712368"/>
            <a:ext cx="4425892"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a:t>
            </a:r>
            <a:r>
              <a:rPr lang="ja-JP" altLang="en-US" sz="1000" dirty="0">
                <a:latin typeface="+mn-lt"/>
                <a:ea typeface="Meiryo UI" panose="020B0604030504040204" pitchFamily="50" charset="-128"/>
                <a:cs typeface="Meiryo UI" panose="020B0604030504040204" pitchFamily="50" charset="-128"/>
              </a:rPr>
              <a:t>ひかり電話工事（番ポ工事）結果</a:t>
            </a:r>
            <a:r>
              <a:rPr lang="ja-JP" altLang="en-US" sz="1000" dirty="0">
                <a:latin typeface="+mn-ea"/>
                <a:ea typeface="+mn-ea"/>
                <a:cs typeface="Meiryo UI" panose="020B0604030504040204" pitchFamily="50" charset="-128"/>
              </a:rPr>
              <a:t>（</a:t>
            </a:r>
            <a:r>
              <a:rPr lang="en-US" altLang="ja-JP" sz="1000" dirty="0">
                <a:latin typeface="+mn-ea"/>
                <a:ea typeface="+mn-ea"/>
                <a:cs typeface="Meiryo UI" panose="020B0604030504040204" pitchFamily="50" charset="-128"/>
              </a:rPr>
              <a:t>IN</a:t>
            </a:r>
            <a:r>
              <a:rPr lang="ja-JP" altLang="en-US" sz="1000" dirty="0">
                <a:latin typeface="+mn-ea"/>
                <a:ea typeface="+mn-ea"/>
                <a:cs typeface="Meiryo UI" panose="020B0604030504040204" pitchFamily="50" charset="-128"/>
              </a:rPr>
              <a:t>）の追加・設定条件変更項目（２／３）</a:t>
            </a:r>
          </a:p>
        </p:txBody>
      </p:sp>
      <p:sp>
        <p:nvSpPr>
          <p:cNvPr id="2" name="スライド番号プレースホルダー 1">
            <a:extLst>
              <a:ext uri="{FF2B5EF4-FFF2-40B4-BE49-F238E27FC236}">
                <a16:creationId xmlns:a16="http://schemas.microsoft.com/office/drawing/2014/main" id="{6F73FBD8-A36C-B5D3-3E40-19F5BED80D66}"/>
              </a:ext>
            </a:extLst>
          </p:cNvPr>
          <p:cNvSpPr>
            <a:spLocks noGrp="1"/>
          </p:cNvSpPr>
          <p:nvPr>
            <p:ph type="sldNum" sz="quarter" idx="4"/>
          </p:nvPr>
        </p:nvSpPr>
        <p:spPr/>
        <p:txBody>
          <a:bodyPr/>
          <a:lstStyle/>
          <a:p>
            <a:r>
              <a:rPr lang="en-US" altLang="ja-JP"/>
              <a:t>01.2-</a:t>
            </a:r>
            <a:fld id="{4C5E2FD1-144F-442B-9A84-40AAF03513A2}" type="slidenum">
              <a:rPr lang="en-US" altLang="ja-JP" smtClean="0"/>
              <a:pPr/>
              <a:t>20</a:t>
            </a:fld>
            <a:endParaRPr lang="en-US" altLang="ja-JP" dirty="0"/>
          </a:p>
        </p:txBody>
      </p:sp>
    </p:spTree>
    <p:extLst>
      <p:ext uri="{BB962C8B-B14F-4D97-AF65-F5344CB8AC3E}">
        <p14:creationId xmlns:p14="http://schemas.microsoft.com/office/powerpoint/2010/main" val="536660181"/>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246E0C9B-B270-02E7-E94B-839239740DD7}"/>
              </a:ext>
            </a:extLst>
          </p:cNvPr>
          <p:cNvGraphicFramePr>
            <a:graphicFrameLocks noGrp="1"/>
          </p:cNvGraphicFramePr>
          <p:nvPr>
            <p:extLst>
              <p:ext uri="{D42A27DB-BD31-4B8C-83A1-F6EECF244321}">
                <p14:modId xmlns:p14="http://schemas.microsoft.com/office/powerpoint/2010/main" val="1466846644"/>
              </p:ext>
            </p:extLst>
          </p:nvPr>
        </p:nvGraphicFramePr>
        <p:xfrm>
          <a:off x="280120" y="3000400"/>
          <a:ext cx="11881319" cy="4134526"/>
        </p:xfrm>
        <a:graphic>
          <a:graphicData uri="http://schemas.openxmlformats.org/drawingml/2006/table">
            <a:tbl>
              <a:tblPr firstRow="1" bandRow="1"/>
              <a:tblGrid>
                <a:gridCol w="379883">
                  <a:extLst>
                    <a:ext uri="{9D8B030D-6E8A-4147-A177-3AD203B41FA5}">
                      <a16:colId xmlns:a16="http://schemas.microsoft.com/office/drawing/2014/main" val="1538776126"/>
                    </a:ext>
                  </a:extLst>
                </a:gridCol>
                <a:gridCol w="2348676">
                  <a:extLst>
                    <a:ext uri="{9D8B030D-6E8A-4147-A177-3AD203B41FA5}">
                      <a16:colId xmlns:a16="http://schemas.microsoft.com/office/drawing/2014/main" val="1041818836"/>
                    </a:ext>
                  </a:extLst>
                </a:gridCol>
                <a:gridCol w="426280">
                  <a:extLst>
                    <a:ext uri="{9D8B030D-6E8A-4147-A177-3AD203B41FA5}">
                      <a16:colId xmlns:a16="http://schemas.microsoft.com/office/drawing/2014/main" val="4135359382"/>
                    </a:ext>
                  </a:extLst>
                </a:gridCol>
                <a:gridCol w="3591120">
                  <a:extLst>
                    <a:ext uri="{9D8B030D-6E8A-4147-A177-3AD203B41FA5}">
                      <a16:colId xmlns:a16="http://schemas.microsoft.com/office/drawing/2014/main" val="4265908979"/>
                    </a:ext>
                  </a:extLst>
                </a:gridCol>
                <a:gridCol w="564823">
                  <a:extLst>
                    <a:ext uri="{9D8B030D-6E8A-4147-A177-3AD203B41FA5}">
                      <a16:colId xmlns:a16="http://schemas.microsoft.com/office/drawing/2014/main" val="1431603539"/>
                    </a:ext>
                  </a:extLst>
                </a:gridCol>
                <a:gridCol w="661102">
                  <a:extLst>
                    <a:ext uri="{9D8B030D-6E8A-4147-A177-3AD203B41FA5}">
                      <a16:colId xmlns:a16="http://schemas.microsoft.com/office/drawing/2014/main" val="30332666"/>
                    </a:ext>
                  </a:extLst>
                </a:gridCol>
                <a:gridCol w="727213">
                  <a:extLst>
                    <a:ext uri="{9D8B030D-6E8A-4147-A177-3AD203B41FA5}">
                      <a16:colId xmlns:a16="http://schemas.microsoft.com/office/drawing/2014/main" val="2432646958"/>
                    </a:ext>
                  </a:extLst>
                </a:gridCol>
                <a:gridCol w="545409">
                  <a:extLst>
                    <a:ext uri="{9D8B030D-6E8A-4147-A177-3AD203B41FA5}">
                      <a16:colId xmlns:a16="http://schemas.microsoft.com/office/drawing/2014/main" val="2633145411"/>
                    </a:ext>
                  </a:extLst>
                </a:gridCol>
                <a:gridCol w="2636813">
                  <a:extLst>
                    <a:ext uri="{9D8B030D-6E8A-4147-A177-3AD203B41FA5}">
                      <a16:colId xmlns:a16="http://schemas.microsoft.com/office/drawing/2014/main" val="333746056"/>
                    </a:ext>
                  </a:extLst>
                </a:gridCol>
              </a:tblGrid>
              <a:tr h="187933">
                <a:tc rowSpan="3">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n-ea"/>
                          <a:ea typeface="+mn-ea"/>
                        </a:rPr>
                        <a:t>項番</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n-ea"/>
                          <a:ea typeface="+mn-ea"/>
                        </a:rPr>
                        <a:t>項目名</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algn="ctr"/>
                      <a:r>
                        <a:rPr kumimoji="1" lang="ja-JP" altLang="en-US" sz="1000" b="0" i="0" baseline="0" dirty="0">
                          <a:solidFill>
                            <a:schemeClr val="tx1"/>
                          </a:solidFill>
                          <a:latin typeface="+mn-ea"/>
                          <a:ea typeface="+mn-ea"/>
                        </a:rPr>
                        <a:t>分類</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内容・設定例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設定 </a:t>
                      </a:r>
                      <a:r>
                        <a:rPr kumimoji="1" lang="en-US" altLang="ja-JP" sz="1000" b="0" i="0" baseline="0" dirty="0">
                          <a:solidFill>
                            <a:schemeClr val="tx1"/>
                          </a:solidFill>
                          <a:latin typeface="+mn-ea"/>
                          <a:ea typeface="+mn-ea"/>
                        </a:rPr>
                        <a:t>*1</a:t>
                      </a:r>
                      <a:endParaRPr kumimoji="1" lang="ja-JP" altLang="en-US" sz="1000" b="0" i="0" baseline="0" dirty="0">
                        <a:solidFill>
                          <a:schemeClr val="tx1"/>
                        </a:solidFill>
                        <a:latin typeface="+mn-ea"/>
                        <a:ea typeface="+mn-ea"/>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設定</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hMerge="1">
                  <a:txBody>
                    <a:bodyPr/>
                    <a:lstStyle/>
                    <a:p>
                      <a:endParaRPr kumimoji="1" lang="ja-JP" altLang="en-US"/>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繰り</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ja-JP" altLang="en-US" sz="1000" b="0" i="0" baseline="0" dirty="0">
                          <a:solidFill>
                            <a:schemeClr val="tx1"/>
                          </a:solidFill>
                          <a:latin typeface="+mn-ea"/>
                          <a:ea typeface="+mn-ea"/>
                        </a:rPr>
                        <a:t>返し</a:t>
                      </a:r>
                      <a:endParaRPr kumimoji="1" lang="en-US" altLang="ja-JP" sz="1000" b="0" i="0" baseline="0"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有無</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備考</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extLst>
                  <a:ext uri="{0D108BD9-81ED-4DB2-BD59-A6C34878D82A}">
                    <a16:rowId xmlns:a16="http://schemas.microsoft.com/office/drawing/2014/main" val="244249017"/>
                  </a:ext>
                </a:extLst>
              </a:tr>
              <a:tr h="18793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ひかり電話工事</a:t>
                      </a:r>
                      <a:endParaRPr kumimoji="1" lang="en-US" altLang="ja-JP" sz="1000" b="0" i="0" baseline="0"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baseline="0" dirty="0">
                          <a:solidFill>
                            <a:schemeClr val="tx1"/>
                          </a:solidFill>
                          <a:latin typeface="+mn-ea"/>
                          <a:ea typeface="+mn-ea"/>
                        </a:rPr>
                        <a:t>(</a:t>
                      </a:r>
                      <a:r>
                        <a:rPr kumimoji="1" lang="ja-JP" altLang="en-US" sz="1000" b="0" i="0" baseline="0" dirty="0">
                          <a:solidFill>
                            <a:schemeClr val="tx1"/>
                          </a:solidFill>
                          <a:latin typeface="+mn-ea"/>
                          <a:ea typeface="+mn-ea"/>
                        </a:rPr>
                        <a:t>既存</a:t>
                      </a:r>
                      <a:r>
                        <a:rPr kumimoji="1" lang="en-US" altLang="ja-JP" sz="1000" b="0" i="0" baseline="0" dirty="0">
                          <a:solidFill>
                            <a:schemeClr val="tx1"/>
                          </a:solidFill>
                          <a:latin typeface="+mn-ea"/>
                          <a:ea typeface="+mn-ea"/>
                        </a:rPr>
                        <a:t>)</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番ポ工事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vMerge="1">
                  <a:txBody>
                    <a:bodyPr/>
                    <a:lstStyle/>
                    <a:p>
                      <a:endParaRPr kumimoji="1" lang="ja-JP" altLang="en-US"/>
                    </a:p>
                  </a:txBody>
                  <a:tcPr/>
                </a:tc>
                <a:tc vMerge="1">
                  <a:txBody>
                    <a:bodyPr/>
                    <a:lstStyle/>
                    <a:p>
                      <a:endParaRPr kumimoji="1" lang="ja-JP" altLang="en-US"/>
                    </a:p>
                  </a:txBody>
                  <a:tcPr>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522241015"/>
                  </a:ext>
                </a:extLst>
              </a:tr>
              <a:tr h="75173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事業者</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ja-JP" altLang="en-US" sz="1000" b="0" i="0" baseline="0" dirty="0">
                          <a:solidFill>
                            <a:schemeClr val="tx1"/>
                          </a:solidFill>
                          <a:latin typeface="+mn-ea"/>
                          <a:ea typeface="+mn-ea"/>
                        </a:rPr>
                        <a:t>情報</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工事結果</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ja-JP" altLang="en-US" sz="1000" b="0" i="0" baseline="0" dirty="0">
                          <a:solidFill>
                            <a:schemeClr val="tx1"/>
                          </a:solidFill>
                          <a:latin typeface="+mn-ea"/>
                          <a:ea typeface="+mn-ea"/>
                        </a:rPr>
                        <a:t>情報</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960797685"/>
                  </a:ext>
                </a:extLst>
              </a:tr>
              <a:tr h="375866">
                <a:tc>
                  <a:txBody>
                    <a:bodyPr/>
                    <a:lstStyle/>
                    <a:p>
                      <a:pPr algn="r"/>
                      <a:r>
                        <a:rPr kumimoji="1" lang="en-US" altLang="ja-JP" sz="1000" b="0" i="0" baseline="0" dirty="0">
                          <a:solidFill>
                            <a:schemeClr val="tx1"/>
                          </a:solidFill>
                          <a:latin typeface="+mn-ea"/>
                          <a:ea typeface="+mn-ea"/>
                        </a:rPr>
                        <a:t>26</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　工事結果情報</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以下条件を全て満たす場合に必須で流通する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　　電文</a:t>
                      </a:r>
                      <a:r>
                        <a:rPr kumimoji="1" lang="en-US" altLang="ja-JP" sz="1000" b="0" i="0" u="none" strike="noStrike" kern="1200" cap="none" spc="0" normalizeH="0" baseline="0" noProof="0" dirty="0">
                          <a:ln>
                            <a:noFill/>
                          </a:ln>
                          <a:solidFill>
                            <a:prstClr val="black"/>
                          </a:solidFill>
                          <a:effectLst/>
                          <a:uLnTx/>
                          <a:uFillTx/>
                          <a:latin typeface="+mn-ea"/>
                          <a:ea typeface="+mn-ea"/>
                          <a:cs typeface="+mn-cs"/>
                        </a:rPr>
                        <a:t>ID</a:t>
                      </a:r>
                      <a:r>
                        <a:rPr kumimoji="1" lang="ja-JP" altLang="en-US" sz="1000" b="0" i="0" u="none" strike="noStrike" kern="1200" cap="none" spc="0" normalizeH="0" baseline="0" noProof="0" dirty="0">
                          <a:ln>
                            <a:noFill/>
                          </a:ln>
                          <a:solidFill>
                            <a:prstClr val="black"/>
                          </a:solidFill>
                          <a:effectLst/>
                          <a:uLnTx/>
                          <a:uFillTx/>
                          <a:latin typeface="+mn-ea"/>
                          <a:ea typeface="+mn-ea"/>
                          <a:cs typeface="+mn-cs"/>
                        </a:rPr>
                        <a:t>が</a:t>
                      </a:r>
                      <a:r>
                        <a:rPr kumimoji="1" lang="en-US" altLang="ja-JP" sz="1000" b="0" i="0" u="none" strike="noStrike" kern="1200" cap="none" spc="0" normalizeH="0" baseline="0" noProof="0" dirty="0">
                          <a:ln>
                            <a:noFill/>
                          </a:ln>
                          <a:solidFill>
                            <a:prstClr val="black"/>
                          </a:solidFill>
                          <a:effectLst/>
                          <a:uLnTx/>
                          <a:uFillTx/>
                          <a:latin typeface="+mn-ea"/>
                          <a:ea typeface="+mn-ea"/>
                          <a:cs typeface="+mn-cs"/>
                        </a:rPr>
                        <a:t>2920</a:t>
                      </a:r>
                      <a:r>
                        <a:rPr kumimoji="1" lang="ja-JP" altLang="en-US" sz="1000" b="0" i="0" u="none" strike="noStrike" kern="1200" cap="none" spc="0" normalizeH="0" baseline="0" noProof="0" dirty="0">
                          <a:ln>
                            <a:noFill/>
                          </a:ln>
                          <a:solidFill>
                            <a:prstClr val="black"/>
                          </a:solidFill>
                          <a:effectLst/>
                          <a:uLnTx/>
                          <a:uFillTx/>
                          <a:latin typeface="+mn-ea"/>
                          <a:ea typeface="+mn-ea"/>
                          <a:cs typeface="+mn-cs"/>
                        </a:rPr>
                        <a:t>：番ポ工事</a:t>
                      </a:r>
                      <a:br>
                        <a:rPr kumimoji="1" lang="ja-JP" altLang="en-US" sz="1000" b="0" i="0" u="none" strike="noStrike" kern="1200" cap="none" spc="0" normalizeH="0" baseline="0" noProof="0" dirty="0">
                          <a:ln>
                            <a:noFill/>
                          </a:ln>
                          <a:solidFill>
                            <a:prstClr val="black"/>
                          </a:solidFill>
                          <a:effectLst/>
                          <a:uLnTx/>
                          <a:uFillTx/>
                          <a:latin typeface="+mn-ea"/>
                          <a:ea typeface="+mn-ea"/>
                          <a:cs typeface="+mn-cs"/>
                        </a:rPr>
                      </a:br>
                      <a:r>
                        <a:rPr kumimoji="1" lang="ja-JP" altLang="en-US" sz="1000" b="0" i="0" u="none" strike="noStrike" kern="1200" cap="none" spc="0" normalizeH="0" baseline="0" noProof="0" dirty="0">
                          <a:ln>
                            <a:noFill/>
                          </a:ln>
                          <a:solidFill>
                            <a:prstClr val="black"/>
                          </a:solidFill>
                          <a:effectLst/>
                          <a:uLnTx/>
                          <a:uFillTx/>
                          <a:latin typeface="+mn-ea"/>
                          <a:ea typeface="+mn-ea"/>
                          <a:cs typeface="+mn-cs"/>
                        </a:rPr>
                        <a:t>　　番ポ工事結果種別が</a:t>
                      </a:r>
                      <a:r>
                        <a:rPr kumimoji="1" lang="en-US" altLang="zh-TW" sz="1000" b="0" i="0" u="none" strike="noStrike" kern="1200" cap="none" spc="0" normalizeH="0" baseline="0" noProof="0" dirty="0">
                          <a:ln>
                            <a:noFill/>
                          </a:ln>
                          <a:solidFill>
                            <a:prstClr val="black"/>
                          </a:solidFill>
                          <a:effectLst/>
                          <a:uLnTx/>
                          <a:uFillTx/>
                          <a:latin typeface="+mn-ea"/>
                          <a:ea typeface="+mn-ea"/>
                          <a:cs typeface="+mn-cs"/>
                        </a:rPr>
                        <a:t>2</a:t>
                      </a:r>
                      <a:r>
                        <a:rPr kumimoji="1" lang="zh-TW" altLang="en-US" sz="1000" b="0" i="0" u="none" strike="noStrike" kern="1200" cap="none" spc="0" normalizeH="0" baseline="0" noProof="0" dirty="0">
                          <a:ln>
                            <a:noFill/>
                          </a:ln>
                          <a:solidFill>
                            <a:prstClr val="black"/>
                          </a:solidFill>
                          <a:effectLst/>
                          <a:uLnTx/>
                          <a:uFillTx/>
                          <a:latin typeface="+mn-ea"/>
                          <a:ea typeface="+mn-ea"/>
                          <a:cs typeface="+mn-cs"/>
                        </a:rPr>
                        <a:t>：工事結果情報</a:t>
                      </a:r>
                      <a:endParaRPr kumimoji="1" lang="en-US" altLang="zh-TW" sz="10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zh-TW" sz="10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工事結果情報は、番号取得事業者と移転元事業者の組み合わせ数分流通する</a:t>
                      </a:r>
                      <a:endParaRPr kumimoji="1" lang="en-US" altLang="ja-JP" sz="10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以下の項目は双方向番ポ開始前に申し込まれた片方向番ポとして登録されたオーダの工事結果情報では流通しない</a:t>
                      </a:r>
                      <a:endParaRPr kumimoji="1" lang="en-US" altLang="ja-JP" sz="10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　　統合オーダ</a:t>
                      </a:r>
                      <a:r>
                        <a:rPr kumimoji="1" lang="en-US" altLang="ja-JP" sz="1000" b="0" i="0" u="none" strike="noStrike" kern="1200" cap="none" spc="0" normalizeH="0" baseline="0" noProof="0" dirty="0">
                          <a:ln>
                            <a:noFill/>
                          </a:ln>
                          <a:solidFill>
                            <a:prstClr val="black"/>
                          </a:solidFill>
                          <a:effectLst/>
                          <a:uLnTx/>
                          <a:uFillTx/>
                          <a:latin typeface="+mn-ea"/>
                          <a:ea typeface="+mn-ea"/>
                          <a:cs typeface="+mn-cs"/>
                        </a:rPr>
                        <a:t>ID</a:t>
                      </a:r>
                      <a:r>
                        <a:rPr kumimoji="1" lang="ja-JP" altLang="en-US" sz="1000" b="0" i="0" u="none" strike="noStrike" kern="1200" cap="none" spc="0" normalizeH="0" baseline="0" noProof="0" dirty="0">
                          <a:ln>
                            <a:noFill/>
                          </a:ln>
                          <a:solidFill>
                            <a:prstClr val="black"/>
                          </a:solidFill>
                          <a:effectLst/>
                          <a:uLnTx/>
                          <a:uFillTx/>
                          <a:latin typeface="+mn-ea"/>
                          <a:ea typeface="+mn-ea"/>
                          <a:cs typeface="+mn-cs"/>
                        </a:rPr>
                        <a:t>（結果情報）</a:t>
                      </a:r>
                      <a:endParaRPr kumimoji="1" lang="en-US" altLang="ja-JP" sz="10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　　オーダ番号（結果情報）</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6051750"/>
                  </a:ext>
                </a:extLst>
              </a:tr>
              <a:tr h="375866">
                <a:tc>
                  <a:txBody>
                    <a:bodyPr/>
                    <a:lstStyle/>
                    <a:p>
                      <a:pPr algn="r"/>
                      <a:r>
                        <a:rPr kumimoji="1" lang="en-US" altLang="ja-JP" sz="1000" b="0" i="0" baseline="0" dirty="0">
                          <a:solidFill>
                            <a:schemeClr val="tx1"/>
                          </a:solidFill>
                          <a:latin typeface="+mn-ea"/>
                          <a:ea typeface="+mn-ea"/>
                        </a:rPr>
                        <a:t>27</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　　統合オーダ</a:t>
                      </a:r>
                      <a:r>
                        <a:rPr kumimoji="1" lang="en-US" altLang="ja-JP" sz="1000" b="0" i="0" baseline="0" dirty="0">
                          <a:solidFill>
                            <a:schemeClr val="tx1"/>
                          </a:solidFill>
                          <a:latin typeface="+mn-ea"/>
                          <a:ea typeface="+mn-ea"/>
                        </a:rPr>
                        <a:t>ID</a:t>
                      </a:r>
                      <a:r>
                        <a:rPr kumimoji="1" lang="ja-JP" altLang="en-US" sz="1000" b="0" i="0" baseline="0" dirty="0">
                          <a:solidFill>
                            <a:schemeClr val="tx1"/>
                          </a:solidFill>
                          <a:latin typeface="+mn-ea"/>
                          <a:ea typeface="+mn-ea"/>
                        </a:rPr>
                        <a:t>（結果情報）</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番ポ工事結果種別が</a:t>
                      </a:r>
                      <a:r>
                        <a:rPr kumimoji="1" lang="en-US" altLang="ja-JP" sz="1000" b="0" i="0" baseline="0" dirty="0">
                          <a:solidFill>
                            <a:schemeClr val="tx1"/>
                          </a:solidFill>
                          <a:latin typeface="+mn-ea"/>
                          <a:ea typeface="+mn-ea"/>
                        </a:rPr>
                        <a:t>2</a:t>
                      </a:r>
                      <a:r>
                        <a:rPr kumimoji="1" lang="ja-JP" altLang="en-US" sz="1000" b="0" i="0" baseline="0" dirty="0">
                          <a:solidFill>
                            <a:schemeClr val="tx1"/>
                          </a:solidFill>
                          <a:latin typeface="+mn-ea"/>
                          <a:ea typeface="+mn-ea"/>
                        </a:rPr>
                        <a:t>：工事結果情報の場合に流通する統合オーダ</a:t>
                      </a:r>
                      <a:r>
                        <a:rPr kumimoji="1" lang="en-US" altLang="ja-JP" sz="1000" b="0" i="0" baseline="0" dirty="0">
                          <a:solidFill>
                            <a:schemeClr val="tx1"/>
                          </a:solidFill>
                          <a:latin typeface="+mn-ea"/>
                          <a:ea typeface="+mn-ea"/>
                        </a:rPr>
                        <a:t>ID</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無</a:t>
                      </a:r>
                      <a:endParaRPr kumimoji="1" lang="ja-JP" altLang="en-US" sz="100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1763484983"/>
                  </a:ext>
                </a:extLst>
              </a:tr>
              <a:tr h="375866">
                <a:tc>
                  <a:txBody>
                    <a:bodyPr/>
                    <a:lstStyle/>
                    <a:p>
                      <a:pPr algn="r"/>
                      <a:r>
                        <a:rPr kumimoji="1" lang="en-US" altLang="ja-JP" sz="1000" b="0" i="0" baseline="0" dirty="0">
                          <a:solidFill>
                            <a:schemeClr val="tx1"/>
                          </a:solidFill>
                          <a:latin typeface="+mn-ea"/>
                          <a:ea typeface="+mn-ea"/>
                        </a:rPr>
                        <a:t>28</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zh-TW" altLang="en-US" sz="1000" b="0" i="0" baseline="0" dirty="0">
                          <a:solidFill>
                            <a:schemeClr val="tx1"/>
                          </a:solidFill>
                          <a:latin typeface="+mn-ea"/>
                          <a:ea typeface="+mn-ea"/>
                        </a:rPr>
                        <a:t>　　移転元事業者</a:t>
                      </a:r>
                      <a:r>
                        <a:rPr kumimoji="1" lang="ja-JP" altLang="en-US" sz="1000" b="0" i="0" baseline="0" dirty="0">
                          <a:solidFill>
                            <a:schemeClr val="tx1"/>
                          </a:solidFill>
                          <a:latin typeface="+mn-ea"/>
                          <a:ea typeface="+mn-ea"/>
                        </a:rPr>
                        <a:t>（結果情報）</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番ポ工事結果種別が</a:t>
                      </a:r>
                      <a:r>
                        <a:rPr kumimoji="1" lang="en-US" altLang="ja-JP" sz="1000" b="0" i="0" baseline="0" dirty="0">
                          <a:solidFill>
                            <a:schemeClr val="tx1"/>
                          </a:solidFill>
                          <a:latin typeface="+mn-ea"/>
                          <a:ea typeface="+mn-ea"/>
                        </a:rPr>
                        <a:t>2</a:t>
                      </a:r>
                      <a:r>
                        <a:rPr kumimoji="1" lang="ja-JP" altLang="en-US" sz="1000" b="0" i="0" baseline="0" dirty="0">
                          <a:solidFill>
                            <a:schemeClr val="tx1"/>
                          </a:solidFill>
                          <a:latin typeface="+mn-ea"/>
                          <a:ea typeface="+mn-ea"/>
                        </a:rPr>
                        <a:t>：工事結果情報の場合に流通する移転元</a:t>
                      </a:r>
                      <a:r>
                        <a:rPr kumimoji="1" lang="zh-TW" altLang="en-US" sz="1000" b="0" i="0" baseline="0" dirty="0">
                          <a:solidFill>
                            <a:schemeClr val="tx1"/>
                          </a:solidFill>
                          <a:latin typeface="+mn-ea"/>
                          <a:ea typeface="+mn-ea"/>
                        </a:rPr>
                        <a:t>事業者</a:t>
                      </a:r>
                      <a:r>
                        <a:rPr kumimoji="1" lang="ja-JP" altLang="en-US" sz="1000" b="0" i="0" baseline="0" dirty="0">
                          <a:solidFill>
                            <a:schemeClr val="tx1"/>
                          </a:solidFill>
                          <a:latin typeface="+mn-ea"/>
                          <a:ea typeface="+mn-ea"/>
                        </a:rPr>
                        <a:t>名</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無</a:t>
                      </a:r>
                      <a:endParaRPr kumimoji="1" lang="ja-JP" altLang="en-US" sz="100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856637669"/>
                  </a:ext>
                </a:extLst>
              </a:tr>
              <a:tr h="375866">
                <a:tc>
                  <a:txBody>
                    <a:bodyPr/>
                    <a:lstStyle/>
                    <a:p>
                      <a:pPr algn="r"/>
                      <a:r>
                        <a:rPr kumimoji="1" lang="en-US" altLang="ja-JP" sz="1000" b="0" i="0" baseline="0" dirty="0">
                          <a:solidFill>
                            <a:schemeClr val="tx1"/>
                          </a:solidFill>
                          <a:latin typeface="+mn-ea"/>
                          <a:ea typeface="+mn-ea"/>
                        </a:rPr>
                        <a:t>29</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　　オーダ番号（結果情報）</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番ポ工事結果種別が</a:t>
                      </a:r>
                      <a:r>
                        <a:rPr kumimoji="1" lang="en-US" altLang="ja-JP" sz="1000" b="0" i="0" baseline="0" dirty="0">
                          <a:solidFill>
                            <a:schemeClr val="tx1"/>
                          </a:solidFill>
                          <a:latin typeface="+mn-ea"/>
                          <a:ea typeface="+mn-ea"/>
                        </a:rPr>
                        <a:t>2</a:t>
                      </a:r>
                      <a:r>
                        <a:rPr kumimoji="1" lang="ja-JP" altLang="en-US" sz="1000" b="0" i="0" baseline="0" dirty="0">
                          <a:solidFill>
                            <a:schemeClr val="tx1"/>
                          </a:solidFill>
                          <a:latin typeface="+mn-ea"/>
                          <a:ea typeface="+mn-ea"/>
                        </a:rPr>
                        <a:t>：工事結果情報の場合に流通するオーダ番号</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無</a:t>
                      </a:r>
                      <a:endParaRPr kumimoji="1" lang="ja-JP" altLang="en-US" sz="100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tc>
                <a:extLst>
                  <a:ext uri="{0D108BD9-81ED-4DB2-BD59-A6C34878D82A}">
                    <a16:rowId xmlns:a16="http://schemas.microsoft.com/office/drawing/2014/main" val="1836395445"/>
                  </a:ext>
                </a:extLst>
              </a:tr>
              <a:tr h="375866">
                <a:tc>
                  <a:txBody>
                    <a:bodyPr/>
                    <a:lstStyle/>
                    <a:p>
                      <a:pPr algn="r"/>
                      <a:r>
                        <a:rPr kumimoji="1" lang="en-US" altLang="ja-JP" sz="1000" b="0" i="0" baseline="0" dirty="0">
                          <a:solidFill>
                            <a:schemeClr val="tx1"/>
                          </a:solidFill>
                          <a:latin typeface="+mn-ea"/>
                          <a:ea typeface="+mn-ea"/>
                        </a:rPr>
                        <a:t>30</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　　</a:t>
                      </a:r>
                      <a:r>
                        <a:rPr kumimoji="1" lang="zh-TW" altLang="en-US" sz="1000" b="0" i="0" baseline="0" dirty="0">
                          <a:solidFill>
                            <a:schemeClr val="tx1"/>
                          </a:solidFill>
                          <a:latin typeface="+mn-ea"/>
                          <a:ea typeface="+mn-ea"/>
                        </a:rPr>
                        <a:t>番号取得事業者</a:t>
                      </a:r>
                      <a:r>
                        <a:rPr kumimoji="1" lang="ja-JP" altLang="en-US" sz="1000" b="0" i="0" baseline="0" dirty="0">
                          <a:solidFill>
                            <a:schemeClr val="tx1"/>
                          </a:solidFill>
                          <a:latin typeface="+mn-ea"/>
                          <a:ea typeface="+mn-ea"/>
                        </a:rPr>
                        <a:t>（結果情報）</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番ポ工事結果種別が</a:t>
                      </a:r>
                      <a:r>
                        <a:rPr kumimoji="1" lang="en-US" altLang="ja-JP" sz="1000" b="0" i="0" baseline="0" dirty="0">
                          <a:solidFill>
                            <a:schemeClr val="tx1"/>
                          </a:solidFill>
                          <a:latin typeface="+mn-ea"/>
                          <a:ea typeface="+mn-ea"/>
                        </a:rPr>
                        <a:t>2</a:t>
                      </a:r>
                      <a:r>
                        <a:rPr kumimoji="1" lang="ja-JP" altLang="en-US" sz="1000" b="0" i="0" baseline="0" dirty="0">
                          <a:solidFill>
                            <a:schemeClr val="tx1"/>
                          </a:solidFill>
                          <a:latin typeface="+mn-ea"/>
                          <a:ea typeface="+mn-ea"/>
                        </a:rPr>
                        <a:t>：工事結果情報の場合に流通する</a:t>
                      </a:r>
                      <a:r>
                        <a:rPr kumimoji="1" lang="zh-TW" altLang="en-US" sz="1000" b="0" i="0" baseline="0" dirty="0">
                          <a:solidFill>
                            <a:schemeClr val="tx1"/>
                          </a:solidFill>
                          <a:latin typeface="+mn-ea"/>
                          <a:ea typeface="+mn-ea"/>
                        </a:rPr>
                        <a:t>番号取得事業者</a:t>
                      </a:r>
                      <a:r>
                        <a:rPr kumimoji="1" lang="ja-JP" altLang="en-US" sz="1000" b="0" i="0" baseline="0" dirty="0">
                          <a:solidFill>
                            <a:schemeClr val="tx1"/>
                          </a:solidFill>
                          <a:latin typeface="+mn-ea"/>
                          <a:ea typeface="+mn-ea"/>
                        </a:rPr>
                        <a:t>名</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無</a:t>
                      </a:r>
                      <a:endParaRPr kumimoji="1" lang="ja-JP" altLang="en-US" sz="100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以下条件を全て満たす場合に必須で流通する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電文</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ID</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2920</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：番ポ工事</a:t>
                      </a:r>
                      <a:b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番ポ工事結果種別が</a:t>
                      </a:r>
                      <a:r>
                        <a:rPr kumimoji="1" lang="en-US" altLang="zh-TW"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zh-TW"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：工事結果情報</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59486844"/>
                  </a:ext>
                </a:extLst>
              </a:tr>
              <a:tr h="375866">
                <a:tc>
                  <a:txBody>
                    <a:bodyPr/>
                    <a:lstStyle/>
                    <a:p>
                      <a:pPr algn="r"/>
                      <a:r>
                        <a:rPr kumimoji="1" lang="en-US" altLang="ja-JP" sz="1000" b="0" i="0" baseline="0" dirty="0">
                          <a:solidFill>
                            <a:schemeClr val="tx1"/>
                          </a:solidFill>
                          <a:latin typeface="+mn-ea"/>
                          <a:ea typeface="+mn-ea"/>
                        </a:rPr>
                        <a:t>31</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番ポ工事結果コード</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en-US" altLang="ja-JP" sz="1000" b="0" i="0" baseline="0" dirty="0">
                          <a:solidFill>
                            <a:schemeClr val="tx1"/>
                          </a:solidFill>
                          <a:latin typeface="+mn-ea"/>
                          <a:ea typeface="+mn-ea"/>
                        </a:rPr>
                        <a:t>00</a:t>
                      </a:r>
                      <a:r>
                        <a:rPr kumimoji="1" lang="ja-JP" altLang="en-US" sz="1000" b="0" i="0" baseline="0" dirty="0">
                          <a:solidFill>
                            <a:schemeClr val="tx1"/>
                          </a:solidFill>
                          <a:latin typeface="+mn-ea"/>
                          <a:ea typeface="+mn-ea"/>
                        </a:rPr>
                        <a:t>：完了</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無</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6991373"/>
                  </a:ext>
                </a:extLst>
              </a:tr>
              <a:tr h="375866">
                <a:tc>
                  <a:txBody>
                    <a:bodyPr/>
                    <a:lstStyle/>
                    <a:p>
                      <a:pPr algn="r"/>
                      <a:r>
                        <a:rPr kumimoji="1" lang="en-US" altLang="ja-JP" sz="1000" b="0" i="0" baseline="0" dirty="0">
                          <a:solidFill>
                            <a:schemeClr val="tx1"/>
                          </a:solidFill>
                          <a:latin typeface="+mn-ea"/>
                          <a:ea typeface="+mn-ea"/>
                        </a:rPr>
                        <a:t>32</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メタル</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情報</a:t>
                      </a:r>
                      <a:endParaRPr kumimoji="1" lang="zh-TW"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ctr"/>
                      <a:r>
                        <a:rPr kumimoji="1" lang="ja-JP" altLang="en-US" sz="1000" b="0" i="0" baseline="0" dirty="0">
                          <a:solidFill>
                            <a:schemeClr val="tx1"/>
                          </a:solidFill>
                          <a:latin typeface="+mn-ea"/>
                          <a:ea typeface="+mn-ea"/>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メタル</a:t>
                      </a:r>
                      <a:r>
                        <a:rPr kumimoji="1" lang="en-US" altLang="ja-JP" sz="1000" b="0" i="0" u="none" strike="noStrike" kern="1200" cap="none" spc="0" normalizeH="0" baseline="0" noProof="0" dirty="0">
                          <a:ln>
                            <a:noFill/>
                          </a:ln>
                          <a:solidFill>
                            <a:prstClr val="black"/>
                          </a:solidFill>
                          <a:effectLst/>
                          <a:uLnTx/>
                          <a:uFillTx/>
                          <a:latin typeface="+mn-ea"/>
                          <a:ea typeface="+mn-ea"/>
                          <a:cs typeface="+mn-cs"/>
                        </a:rPr>
                        <a:t>SO</a:t>
                      </a:r>
                      <a:r>
                        <a:rPr kumimoji="1" lang="ja-JP" altLang="en-US" sz="1000" b="0" i="0" u="none" strike="noStrike" kern="1200" cap="none" spc="0" normalizeH="0" baseline="0" noProof="0" dirty="0">
                          <a:ln>
                            <a:noFill/>
                          </a:ln>
                          <a:solidFill>
                            <a:prstClr val="black"/>
                          </a:solidFill>
                          <a:effectLst/>
                          <a:uLnTx/>
                          <a:uFillTx/>
                          <a:latin typeface="+mn-ea"/>
                          <a:ea typeface="+mn-ea"/>
                          <a:cs typeface="+mn-cs"/>
                        </a:rPr>
                        <a:t>の場合は必須で流通する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ひかり</a:t>
                      </a:r>
                      <a:r>
                        <a:rPr kumimoji="1" lang="en-US" altLang="ja-JP" sz="1000" b="0" i="0" u="none" strike="noStrike" kern="1200" cap="none" spc="0" normalizeH="0" baseline="0" noProof="0" dirty="0">
                          <a:ln>
                            <a:noFill/>
                          </a:ln>
                          <a:solidFill>
                            <a:prstClr val="black"/>
                          </a:solidFill>
                          <a:effectLst/>
                          <a:uLnTx/>
                          <a:uFillTx/>
                          <a:latin typeface="+mn-ea"/>
                          <a:ea typeface="+mn-ea"/>
                          <a:cs typeface="+mn-cs"/>
                        </a:rPr>
                        <a:t>SO</a:t>
                      </a:r>
                      <a:r>
                        <a:rPr kumimoji="1" lang="ja-JP" altLang="en-US" sz="1000" b="0" i="0" u="none" strike="noStrike" kern="1200" cap="none" spc="0" normalizeH="0" baseline="0" noProof="0" dirty="0">
                          <a:ln>
                            <a:noFill/>
                          </a:ln>
                          <a:solidFill>
                            <a:prstClr val="black"/>
                          </a:solidFill>
                          <a:effectLst/>
                          <a:uLnTx/>
                          <a:uFillTx/>
                          <a:latin typeface="+mn-ea"/>
                          <a:ea typeface="+mn-ea"/>
                          <a:cs typeface="+mn-cs"/>
                        </a:rPr>
                        <a:t>の場合は流通しない</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44031206"/>
                  </a:ext>
                </a:extLst>
              </a:tr>
              <a:tr h="375866">
                <a:tc>
                  <a:txBody>
                    <a:bodyPr/>
                    <a:lstStyle/>
                    <a:p>
                      <a:pPr algn="r"/>
                      <a:r>
                        <a:rPr kumimoji="1" lang="en-US" altLang="ja-JP" sz="1000" b="0" i="0" baseline="0" dirty="0">
                          <a:solidFill>
                            <a:schemeClr val="tx1"/>
                          </a:solidFill>
                          <a:latin typeface="+mn-ea"/>
                          <a:ea typeface="+mn-ea"/>
                        </a:rPr>
                        <a:t>33</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代表電話番号</a:t>
                      </a:r>
                      <a:endParaRPr kumimoji="1" lang="zh-TW"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新規</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strike="noStrike" baseline="0" dirty="0">
                          <a:solidFill>
                            <a:schemeClr val="tx1"/>
                          </a:solidFill>
                          <a:latin typeface="+mn-ea"/>
                          <a:ea typeface="+mn-ea"/>
                        </a:rPr>
                        <a:t>（ひかり電話）工事依頼情報流通で流通した代表電話番号</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無</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ひかり</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の場合は流通しない</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メタル</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SO</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の場合は必須で流通する</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8709051"/>
                  </a:ext>
                </a:extLst>
              </a:tr>
            </a:tbl>
          </a:graphicData>
        </a:graphic>
      </p:graphicFrame>
      <p:sp>
        <p:nvSpPr>
          <p:cNvPr id="6" name="テキスト ボックス 5">
            <a:extLst>
              <a:ext uri="{FF2B5EF4-FFF2-40B4-BE49-F238E27FC236}">
                <a16:creationId xmlns:a16="http://schemas.microsoft.com/office/drawing/2014/main" id="{D4E15F7D-BFB9-99D4-5D48-8DC705B0D2BB}"/>
              </a:ext>
            </a:extLst>
          </p:cNvPr>
          <p:cNvSpPr txBox="1"/>
          <p:nvPr/>
        </p:nvSpPr>
        <p:spPr>
          <a:xfrm>
            <a:off x="9353128" y="7162964"/>
            <a:ext cx="2946888" cy="248402"/>
          </a:xfrm>
          <a:prstGeom prst="rect">
            <a:avLst/>
          </a:prstGeom>
          <a:noFill/>
        </p:spPr>
        <p:txBody>
          <a:bodyPr wrap="none" lIns="36000" tIns="46800" rIns="36000" bIns="46800" rtlCol="0" anchor="ctr" anchorCtr="0">
            <a:spAutoFit/>
          </a:bodyPr>
          <a:lstStyle/>
          <a:p>
            <a:pPr algn="l"/>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凡例</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　◎：必須　○：条件付き必須　</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：設定なし　</a:t>
            </a:r>
          </a:p>
        </p:txBody>
      </p:sp>
      <p:sp>
        <p:nvSpPr>
          <p:cNvPr id="8" name="テキスト ボックス 7">
            <a:extLst>
              <a:ext uri="{FF2B5EF4-FFF2-40B4-BE49-F238E27FC236}">
                <a16:creationId xmlns:a16="http://schemas.microsoft.com/office/drawing/2014/main" id="{81809338-5E62-5A1B-47D2-92D4A2B9FC4C}"/>
              </a:ext>
            </a:extLst>
          </p:cNvPr>
          <p:cNvSpPr txBox="1"/>
          <p:nvPr/>
        </p:nvSpPr>
        <p:spPr>
          <a:xfrm>
            <a:off x="319930" y="7178619"/>
            <a:ext cx="5900849" cy="232747"/>
          </a:xfrm>
          <a:prstGeom prst="rect">
            <a:avLst/>
          </a:prstGeom>
          <a:noFill/>
        </p:spPr>
        <p:txBody>
          <a:bodyPr wrap="square" lIns="36000" tIns="36000" rIns="36000" bIns="36000" rtlCol="0">
            <a:spAutoFit/>
          </a:bodyPr>
          <a:lstStyle/>
          <a:p>
            <a:pPr marL="538163" indent="-538163" algn="l">
              <a:lnSpc>
                <a:spcPct val="110000"/>
              </a:lnSpc>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：ひかり電話工事（既存）はひかり</a:t>
            </a:r>
            <a:r>
              <a:rPr lang="en-US" altLang="ja-JP" sz="1000" dirty="0">
                <a:latin typeface="+mn-ea"/>
                <a:ea typeface="+mn-ea"/>
              </a:rPr>
              <a:t>SO</a:t>
            </a:r>
            <a:r>
              <a:rPr lang="ja-JP" altLang="en-US" sz="1000" dirty="0">
                <a:latin typeface="+mn-ea"/>
                <a:ea typeface="+mn-ea"/>
              </a:rPr>
              <a:t>で流通し、番ポ工事はひかり</a:t>
            </a:r>
            <a:r>
              <a:rPr lang="en-US" altLang="ja-JP" sz="1000" dirty="0">
                <a:latin typeface="+mn-ea"/>
                <a:ea typeface="+mn-ea"/>
              </a:rPr>
              <a:t>SO</a:t>
            </a:r>
            <a:r>
              <a:rPr lang="ja-JP" altLang="en-US" sz="1000" dirty="0">
                <a:latin typeface="+mn-ea"/>
                <a:ea typeface="+mn-ea"/>
              </a:rPr>
              <a:t>およびメタル</a:t>
            </a:r>
            <a:r>
              <a:rPr lang="en-US" altLang="ja-JP" sz="1000" dirty="0">
                <a:latin typeface="+mn-ea"/>
                <a:ea typeface="+mn-ea"/>
              </a:rPr>
              <a:t>SO</a:t>
            </a:r>
            <a:r>
              <a:rPr lang="ja-JP" altLang="en-US" sz="1000" dirty="0">
                <a:latin typeface="+mn-ea"/>
                <a:ea typeface="+mn-ea"/>
              </a:rPr>
              <a:t>で流通する</a:t>
            </a:r>
            <a:endParaRPr kumimoji="1" lang="en-US" altLang="ja-JP" sz="1000" baseline="0" dirty="0">
              <a:solidFill>
                <a:schemeClr val="tx1"/>
              </a:solidFill>
              <a:latin typeface="+mn-ea"/>
              <a:ea typeface="+mn-ea"/>
              <a:cs typeface="Meiryo UI" panose="020B0604030504040204" pitchFamily="50" charset="-128"/>
            </a:endParaRPr>
          </a:p>
        </p:txBody>
      </p:sp>
      <p:sp>
        <p:nvSpPr>
          <p:cNvPr id="9" name="テキスト ボックス 8">
            <a:extLst>
              <a:ext uri="{FF2B5EF4-FFF2-40B4-BE49-F238E27FC236}">
                <a16:creationId xmlns:a16="http://schemas.microsoft.com/office/drawing/2014/main" id="{3B3C4309-F934-7023-7579-3DEAD3CF13F8}"/>
              </a:ext>
            </a:extLst>
          </p:cNvPr>
          <p:cNvSpPr txBox="1"/>
          <p:nvPr/>
        </p:nvSpPr>
        <p:spPr>
          <a:xfrm>
            <a:off x="326649" y="2784376"/>
            <a:ext cx="4425892"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a:t>
            </a:r>
            <a:r>
              <a:rPr lang="ja-JP" altLang="en-US" sz="1000" dirty="0">
                <a:latin typeface="+mn-lt"/>
                <a:ea typeface="Meiryo UI" panose="020B0604030504040204" pitchFamily="50" charset="-128"/>
                <a:cs typeface="Meiryo UI" panose="020B0604030504040204" pitchFamily="50" charset="-128"/>
              </a:rPr>
              <a:t>ひかり電話工事（番ポ工事）結果</a:t>
            </a:r>
            <a:r>
              <a:rPr lang="ja-JP" altLang="en-US" sz="1000" dirty="0">
                <a:latin typeface="+mn-ea"/>
                <a:ea typeface="+mn-ea"/>
                <a:cs typeface="Meiryo UI" panose="020B0604030504040204" pitchFamily="50" charset="-128"/>
              </a:rPr>
              <a:t>（</a:t>
            </a:r>
            <a:r>
              <a:rPr lang="en-US" altLang="ja-JP" sz="1000" dirty="0">
                <a:latin typeface="+mn-ea"/>
                <a:ea typeface="+mn-ea"/>
                <a:cs typeface="Meiryo UI" panose="020B0604030504040204" pitchFamily="50" charset="-128"/>
              </a:rPr>
              <a:t>IN</a:t>
            </a:r>
            <a:r>
              <a:rPr lang="ja-JP" altLang="en-US" sz="1000" dirty="0">
                <a:latin typeface="+mn-ea"/>
                <a:ea typeface="+mn-ea"/>
                <a:cs typeface="Meiryo UI" panose="020B0604030504040204" pitchFamily="50" charset="-128"/>
              </a:rPr>
              <a:t>）の追加・設定条件変更項目（３／３）</a:t>
            </a:r>
          </a:p>
        </p:txBody>
      </p:sp>
      <p:sp>
        <p:nvSpPr>
          <p:cNvPr id="12" name="コンテンツ プレースホルダー 5">
            <a:extLst>
              <a:ext uri="{FF2B5EF4-FFF2-40B4-BE49-F238E27FC236}">
                <a16:creationId xmlns:a16="http://schemas.microsoft.com/office/drawing/2014/main" id="{7E558AD8-954F-5840-8C03-E757DA2480C1}"/>
              </a:ext>
            </a:extLst>
          </p:cNvPr>
          <p:cNvSpPr>
            <a:spLocks noGrp="1"/>
          </p:cNvSpPr>
          <p:nvPr>
            <p:ph sz="quarter" idx="10"/>
          </p:nvPr>
        </p:nvSpPr>
        <p:spPr>
          <a:xfrm>
            <a:off x="190110" y="660140"/>
            <a:ext cx="12456000" cy="1836204"/>
          </a:xfrm>
        </p:spPr>
        <p:txBody>
          <a:bodyPr/>
          <a:lstStyle/>
          <a:p>
            <a:pPr lvl="0"/>
            <a:r>
              <a:rPr lang="ja-JP" altLang="en-US" u="sng" dirty="0">
                <a:latin typeface="+mn-ea"/>
                <a:ea typeface="+mn-ea"/>
              </a:rPr>
              <a:t>３．２．０３　オーダ制御　関連システム連携機能／</a:t>
            </a:r>
            <a:r>
              <a:rPr lang="ja-JP" altLang="en-US" u="sng" dirty="0"/>
              <a:t>３．２．０４　オーダ制御　インタフェースアダプタ機能（６／９）</a:t>
            </a:r>
            <a:endParaRPr lang="en-US" altLang="ja-JP" u="sng" dirty="0"/>
          </a:p>
          <a:p>
            <a:pPr lvl="0"/>
            <a:r>
              <a:rPr lang="ja-JP" altLang="en-US" dirty="0"/>
              <a:t>　</a:t>
            </a:r>
            <a:r>
              <a:rPr lang="en-US" altLang="ja-JP" u="sng" dirty="0"/>
              <a:t>【</a:t>
            </a:r>
            <a:r>
              <a:rPr lang="ja-JP" altLang="en-US" u="sng" dirty="0"/>
              <a:t>ひかり電話ポートイン：有派遣工事、無派遣工事、メタル電話ポートイン</a:t>
            </a:r>
            <a:r>
              <a:rPr lang="en-US" altLang="ja-JP" u="sng" dirty="0"/>
              <a:t>】</a:t>
            </a:r>
          </a:p>
          <a:p>
            <a:pPr lvl="0"/>
            <a:r>
              <a:rPr lang="ja-JP" altLang="en-US" dirty="0"/>
              <a:t>　</a:t>
            </a:r>
            <a:r>
              <a:rPr lang="en-US" altLang="ja-JP" dirty="0"/>
              <a:t>【</a:t>
            </a:r>
            <a:r>
              <a:rPr lang="ja-JP" altLang="en-US" dirty="0"/>
              <a:t>ア</a:t>
            </a:r>
            <a:r>
              <a:rPr lang="en-US" altLang="ja-JP" dirty="0"/>
              <a:t>】【</a:t>
            </a:r>
            <a:r>
              <a:rPr lang="ja-JP" altLang="en-US" dirty="0"/>
              <a:t>イ</a:t>
            </a:r>
            <a:r>
              <a:rPr lang="en-US" altLang="ja-JP" dirty="0"/>
              <a:t>】【</a:t>
            </a:r>
            <a:r>
              <a:rPr lang="ja-JP" altLang="en-US" dirty="0"/>
              <a:t>オ</a:t>
            </a:r>
            <a:r>
              <a:rPr lang="en-US" altLang="ja-JP" dirty="0"/>
              <a:t>】【B】</a:t>
            </a:r>
            <a:r>
              <a:rPr lang="ja-JP" altLang="en-US" dirty="0"/>
              <a:t>設備連携から受信するひかり電話工事（番ポ工事）結果に以下の変更を行い、</a:t>
            </a:r>
            <a:r>
              <a:rPr lang="en-US" altLang="ja-JP" dirty="0"/>
              <a:t>BB-CASTAR</a:t>
            </a:r>
            <a:r>
              <a:rPr lang="ja-JP" altLang="en-US" dirty="0"/>
              <a:t>から番ポ工事結果の受信を可能とする</a:t>
            </a:r>
          </a:p>
          <a:p>
            <a:pPr lvl="0"/>
            <a:r>
              <a:rPr lang="ja-JP" altLang="en-US" dirty="0"/>
              <a:t>　・電文</a:t>
            </a:r>
            <a:r>
              <a:rPr lang="en-US" altLang="ja-JP" dirty="0"/>
              <a:t>ID</a:t>
            </a:r>
            <a:r>
              <a:rPr lang="ja-JP" altLang="en-US" dirty="0"/>
              <a:t>に新規コードとして、番ポ工事を追加する</a:t>
            </a:r>
          </a:p>
          <a:p>
            <a:pPr lvl="0"/>
            <a:r>
              <a:rPr lang="ja-JP" altLang="en-US" dirty="0"/>
              <a:t>　・新規項目として、番ポ工事結果種別、着信試験用の電話番号、番号取得事業者の連絡先情報等、番ポ工事結果、代表電話番号を追加する</a:t>
            </a:r>
          </a:p>
          <a:p>
            <a:pPr lvl="0"/>
            <a:r>
              <a:rPr lang="ja-JP" altLang="en-US" dirty="0"/>
              <a:t>　・番ポ工事結果コードの追加により、１回の（ひかり電話）工事依頼情報流通（番ポ工事）の送信に対し、工事結果情報流通（番ポ工事）（事業者情報）を受信後、事業者毎の工事結果情報流通</a:t>
            </a:r>
            <a:endParaRPr lang="en-US" altLang="ja-JP" dirty="0"/>
          </a:p>
          <a:p>
            <a:pPr lvl="0"/>
            <a:r>
              <a:rPr lang="ja-JP" altLang="en-US" dirty="0"/>
              <a:t>（番ポ工事：工事結果情報）を受信可能とする</a:t>
            </a:r>
            <a:r>
              <a:rPr lang="en-US" altLang="ja-JP" dirty="0"/>
              <a:t/>
            </a:r>
            <a:br>
              <a:rPr lang="en-US" altLang="ja-JP" dirty="0"/>
            </a:br>
            <a:r>
              <a:rPr lang="ja-JP" altLang="en-US" dirty="0"/>
              <a:t>　</a:t>
            </a:r>
            <a:r>
              <a:rPr lang="en-US" altLang="ja-JP" dirty="0"/>
              <a:t>【</a:t>
            </a:r>
            <a:r>
              <a:rPr lang="ja-JP" altLang="en-US" dirty="0"/>
              <a:t>イ</a:t>
            </a:r>
            <a:r>
              <a:rPr lang="en-US" altLang="ja-JP" dirty="0"/>
              <a:t>】【A】</a:t>
            </a:r>
            <a:r>
              <a:rPr lang="ja-JP" altLang="en-US" dirty="0"/>
              <a:t>設備連携から受信するひかり電話工事（番ポ工事）結果に新規項目として、番ポ工事結果種別、着信試験用の電話番号、番号取得事業者の連絡先情報等、番ポ工事結果、代表電話番号を追加する</a:t>
            </a:r>
            <a:r>
              <a:rPr lang="en-US" altLang="ja-JP" dirty="0"/>
              <a:t/>
            </a:r>
            <a:br>
              <a:rPr lang="en-US" altLang="ja-JP" dirty="0"/>
            </a:br>
            <a:r>
              <a:rPr lang="ja-JP" altLang="en-US" dirty="0"/>
              <a:t>　　変更対象のインタフェース一覧および</a:t>
            </a:r>
            <a:r>
              <a:rPr lang="ja-JP" altLang="en-US" sz="1050" dirty="0">
                <a:latin typeface="Meiryo UI" panose="020B0604030504040204" pitchFamily="50" charset="-128"/>
                <a:ea typeface="Meiryo UI" panose="020B0604030504040204" pitchFamily="50" charset="-128"/>
              </a:rPr>
              <a:t>ひかり電話工事（番ポ工事）結果</a:t>
            </a:r>
            <a:r>
              <a:rPr lang="ja-JP" altLang="en-US" dirty="0"/>
              <a:t>の追加・設定条件変更項目の内容を以下に示す</a:t>
            </a:r>
          </a:p>
        </p:txBody>
      </p:sp>
      <p:sp>
        <p:nvSpPr>
          <p:cNvPr id="2" name="スライド番号プレースホルダー 1">
            <a:extLst>
              <a:ext uri="{FF2B5EF4-FFF2-40B4-BE49-F238E27FC236}">
                <a16:creationId xmlns:a16="http://schemas.microsoft.com/office/drawing/2014/main" id="{DB6D7E6E-4CCE-6689-6550-046443F46E18}"/>
              </a:ext>
            </a:extLst>
          </p:cNvPr>
          <p:cNvSpPr>
            <a:spLocks noGrp="1"/>
          </p:cNvSpPr>
          <p:nvPr>
            <p:ph type="sldNum" sz="quarter" idx="4"/>
          </p:nvPr>
        </p:nvSpPr>
        <p:spPr/>
        <p:txBody>
          <a:bodyPr/>
          <a:lstStyle/>
          <a:p>
            <a:r>
              <a:rPr lang="en-US" altLang="ja-JP"/>
              <a:t>01.2-</a:t>
            </a:r>
            <a:fld id="{4C5E2FD1-144F-442B-9A84-40AAF03513A2}" type="slidenum">
              <a:rPr lang="en-US" altLang="ja-JP" smtClean="0"/>
              <a:pPr/>
              <a:t>21</a:t>
            </a:fld>
            <a:endParaRPr lang="en-US" altLang="ja-JP" dirty="0"/>
          </a:p>
        </p:txBody>
      </p:sp>
    </p:spTree>
    <p:extLst>
      <p:ext uri="{BB962C8B-B14F-4D97-AF65-F5344CB8AC3E}">
        <p14:creationId xmlns:p14="http://schemas.microsoft.com/office/powerpoint/2010/main" val="365024253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5">
            <a:extLst>
              <a:ext uri="{FF2B5EF4-FFF2-40B4-BE49-F238E27FC236}">
                <a16:creationId xmlns:a16="http://schemas.microsoft.com/office/drawing/2014/main" id="{6BAC7AB3-B24B-88ED-89A5-15DA2BAD6394}"/>
              </a:ext>
            </a:extLst>
          </p:cNvPr>
          <p:cNvSpPr>
            <a:spLocks noGrp="1"/>
          </p:cNvSpPr>
          <p:nvPr>
            <p:ph sz="quarter" idx="10"/>
          </p:nvPr>
        </p:nvSpPr>
        <p:spPr>
          <a:xfrm>
            <a:off x="190110" y="660139"/>
            <a:ext cx="12456000" cy="1865837"/>
          </a:xfrm>
        </p:spPr>
        <p:txBody>
          <a:bodyPr/>
          <a:lstStyle/>
          <a:p>
            <a:pPr lvl="0"/>
            <a:r>
              <a:rPr lang="ja-JP" altLang="en-US" u="sng" dirty="0">
                <a:latin typeface="+mn-ea"/>
                <a:ea typeface="+mn-ea"/>
              </a:rPr>
              <a:t>３．２．０３　オーダ制御　関連システム連携機能／</a:t>
            </a:r>
            <a:r>
              <a:rPr lang="ja-JP" altLang="en-US" u="sng" dirty="0"/>
              <a:t>３．２．０４　オーダ制御　インタフェースアダプタ機能（７／９）</a:t>
            </a:r>
            <a:endParaRPr lang="en-US" altLang="ja-JP" u="sng" dirty="0"/>
          </a:p>
          <a:p>
            <a:pPr lvl="0"/>
            <a:r>
              <a:rPr lang="ja-JP" altLang="en-US" dirty="0"/>
              <a:t>　</a:t>
            </a:r>
            <a:r>
              <a:rPr lang="en-US" altLang="ja-JP" u="sng" dirty="0"/>
              <a:t>【</a:t>
            </a:r>
            <a:r>
              <a:rPr lang="ja-JP" altLang="en-US" u="sng" dirty="0"/>
              <a:t>ひかり電話ポートイン：有派遣工事、無派遣工事、メタル電話ポートイン</a:t>
            </a:r>
            <a:r>
              <a:rPr lang="en-US" altLang="ja-JP" u="sng" dirty="0"/>
              <a:t>】</a:t>
            </a:r>
          </a:p>
          <a:p>
            <a:pPr lvl="0"/>
            <a:r>
              <a:rPr lang="ja-JP" altLang="en-US" dirty="0"/>
              <a:t>　</a:t>
            </a:r>
            <a:r>
              <a:rPr lang="en-US" altLang="ja-JP" dirty="0"/>
              <a:t>【</a:t>
            </a:r>
            <a:r>
              <a:rPr lang="ja-JP" altLang="en-US" dirty="0"/>
              <a:t>ア</a:t>
            </a:r>
            <a:r>
              <a:rPr lang="en-US" altLang="ja-JP" dirty="0"/>
              <a:t>】【</a:t>
            </a:r>
            <a:r>
              <a:rPr lang="ja-JP" altLang="en-US" dirty="0"/>
              <a:t>イ</a:t>
            </a:r>
            <a:r>
              <a:rPr lang="en-US" altLang="ja-JP" dirty="0"/>
              <a:t>】【</a:t>
            </a:r>
            <a:r>
              <a:rPr lang="ja-JP" altLang="en-US" dirty="0"/>
              <a:t>オ</a:t>
            </a:r>
            <a:r>
              <a:rPr lang="en-US" altLang="ja-JP" dirty="0"/>
              <a:t>】【B】</a:t>
            </a:r>
            <a:r>
              <a:rPr lang="ja-JP" altLang="en-US" dirty="0"/>
              <a:t>設備連携から受信するひかり電話工事（番ポ工事）結果に以下の変更を行い、</a:t>
            </a:r>
            <a:r>
              <a:rPr lang="en-US" altLang="ja-JP" dirty="0"/>
              <a:t>BB-CASTAR</a:t>
            </a:r>
            <a:r>
              <a:rPr lang="ja-JP" altLang="en-US" dirty="0"/>
              <a:t>から番ポ工事結果の受信を可能とする</a:t>
            </a:r>
          </a:p>
          <a:p>
            <a:pPr lvl="0"/>
            <a:r>
              <a:rPr lang="ja-JP" altLang="en-US" dirty="0"/>
              <a:t>　・電文</a:t>
            </a:r>
            <a:r>
              <a:rPr lang="en-US" altLang="ja-JP" dirty="0"/>
              <a:t>ID</a:t>
            </a:r>
            <a:r>
              <a:rPr lang="ja-JP" altLang="en-US" dirty="0"/>
              <a:t>に新規コードとして、番ポ工事を追加する</a:t>
            </a:r>
          </a:p>
          <a:p>
            <a:pPr lvl="0"/>
            <a:r>
              <a:rPr lang="ja-JP" altLang="en-US" dirty="0"/>
              <a:t>　・新規項目として、番ポ工事結果種別、着信試験用の電話番号、番号取得事業者の連絡先情報等、番ポ工事結果、代表電話番号を追加する</a:t>
            </a:r>
          </a:p>
          <a:p>
            <a:pPr lvl="0"/>
            <a:r>
              <a:rPr lang="ja-JP" altLang="en-US" dirty="0"/>
              <a:t>　・番ポ工事結果コードの追加により、１回の（ひかり電話）工事依頼情報流通（番ポ工事）の送信に対し、工事結果情報流通（番ポ工事）（事業者情報）を受信後、事業者毎の工事結果情報流通</a:t>
            </a:r>
            <a:endParaRPr lang="en-US" altLang="ja-JP" dirty="0"/>
          </a:p>
          <a:p>
            <a:pPr lvl="0"/>
            <a:r>
              <a:rPr lang="ja-JP" altLang="en-US" dirty="0"/>
              <a:t>（番ポ工事：工事結果情報）を受信可能とする</a:t>
            </a:r>
            <a:r>
              <a:rPr lang="en-US" altLang="ja-JP" dirty="0"/>
              <a:t/>
            </a:r>
            <a:br>
              <a:rPr lang="en-US" altLang="ja-JP" dirty="0"/>
            </a:br>
            <a:r>
              <a:rPr lang="ja-JP" altLang="en-US" dirty="0"/>
              <a:t>　</a:t>
            </a:r>
            <a:r>
              <a:rPr lang="en-US" altLang="ja-JP" dirty="0"/>
              <a:t>【</a:t>
            </a:r>
            <a:r>
              <a:rPr lang="ja-JP" altLang="en-US" dirty="0"/>
              <a:t>イ</a:t>
            </a:r>
            <a:r>
              <a:rPr lang="en-US" altLang="ja-JP" dirty="0"/>
              <a:t>】【A】</a:t>
            </a:r>
            <a:r>
              <a:rPr lang="ja-JP" altLang="en-US" dirty="0"/>
              <a:t>設備連携から受信するひかり電話工事（番ポ工事）結果に新規項目として、番ポ工事結果種別、着信試験用の電話番号、番号取得事業者の連絡先情報等、番ポ工事結果、代表電話番号を追加する</a:t>
            </a:r>
            <a:r>
              <a:rPr lang="en-US" altLang="ja-JP" dirty="0"/>
              <a:t/>
            </a:r>
            <a:br>
              <a:rPr lang="en-US" altLang="ja-JP" dirty="0"/>
            </a:br>
            <a:r>
              <a:rPr lang="ja-JP" altLang="en-US" dirty="0"/>
              <a:t>　　変更対象のインタフェース一覧および</a:t>
            </a:r>
            <a:r>
              <a:rPr lang="ja-JP" altLang="en-US" sz="1050" dirty="0">
                <a:latin typeface="Meiryo UI" panose="020B0604030504040204" pitchFamily="50" charset="-128"/>
                <a:ea typeface="Meiryo UI" panose="020B0604030504040204" pitchFamily="50" charset="-128"/>
              </a:rPr>
              <a:t>ひかり電話工事（番ポ工事）結果</a:t>
            </a:r>
            <a:r>
              <a:rPr lang="ja-JP" altLang="en-US" dirty="0"/>
              <a:t>の追加・設定条件変更項目の内容を以下に示す</a:t>
            </a:r>
          </a:p>
        </p:txBody>
      </p:sp>
      <p:graphicFrame>
        <p:nvGraphicFramePr>
          <p:cNvPr id="10" name="表 9">
            <a:extLst>
              <a:ext uri="{FF2B5EF4-FFF2-40B4-BE49-F238E27FC236}">
                <a16:creationId xmlns:a16="http://schemas.microsoft.com/office/drawing/2014/main" id="{A244FC13-053E-757E-3F4C-849FC9D8505F}"/>
              </a:ext>
            </a:extLst>
          </p:cNvPr>
          <p:cNvGraphicFramePr>
            <a:graphicFrameLocks noGrp="1"/>
          </p:cNvGraphicFramePr>
          <p:nvPr>
            <p:extLst>
              <p:ext uri="{D42A27DB-BD31-4B8C-83A1-F6EECF244321}">
                <p14:modId xmlns:p14="http://schemas.microsoft.com/office/powerpoint/2010/main" val="3013660942"/>
              </p:ext>
            </p:extLst>
          </p:nvPr>
        </p:nvGraphicFramePr>
        <p:xfrm>
          <a:off x="253457" y="2856384"/>
          <a:ext cx="6848862" cy="673200"/>
        </p:xfrm>
        <a:graphic>
          <a:graphicData uri="http://schemas.openxmlformats.org/drawingml/2006/table">
            <a:tbl>
              <a:tblPr firstRow="1" bandRow="1">
                <a:tableStyleId>{5C22544A-7EE6-4342-B048-85BDC9FD1C3A}</a:tableStyleId>
              </a:tblPr>
              <a:tblGrid>
                <a:gridCol w="368862">
                  <a:extLst>
                    <a:ext uri="{9D8B030D-6E8A-4147-A177-3AD203B41FA5}">
                      <a16:colId xmlns:a16="http://schemas.microsoft.com/office/drawing/2014/main" val="577897162"/>
                    </a:ext>
                  </a:extLst>
                </a:gridCol>
                <a:gridCol w="1800000">
                  <a:extLst>
                    <a:ext uri="{9D8B030D-6E8A-4147-A177-3AD203B41FA5}">
                      <a16:colId xmlns:a16="http://schemas.microsoft.com/office/drawing/2014/main" val="3737558213"/>
                    </a:ext>
                  </a:extLst>
                </a:gridCol>
                <a:gridCol w="1800000">
                  <a:extLst>
                    <a:ext uri="{9D8B030D-6E8A-4147-A177-3AD203B41FA5}">
                      <a16:colId xmlns:a16="http://schemas.microsoft.com/office/drawing/2014/main" val="3538918581"/>
                    </a:ext>
                  </a:extLst>
                </a:gridCol>
                <a:gridCol w="2880000">
                  <a:extLst>
                    <a:ext uri="{9D8B030D-6E8A-4147-A177-3AD203B41FA5}">
                      <a16:colId xmlns:a16="http://schemas.microsoft.com/office/drawing/2014/main" val="2886814635"/>
                    </a:ext>
                  </a:extLst>
                </a:gridCol>
              </a:tblGrid>
              <a:tr h="112447">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項番</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grid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機能部間</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hMerge="1">
                  <a:txBody>
                    <a:bodyPr/>
                    <a:lstStyle/>
                    <a:p>
                      <a:endParaRPr kumimoji="1" lang="ja-JP" altLang="en-US"/>
                    </a:p>
                  </a:txBody>
                  <a:tcPr/>
                </a:tc>
                <a:tc rowSpan="2">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インタフェース名</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3846507720"/>
                  </a:ext>
                </a:extLst>
              </a:tr>
              <a:tr h="112447">
                <a:tc vMerge="1">
                  <a:txBody>
                    <a:bodyPr/>
                    <a:lstStyle/>
                    <a:p>
                      <a:endParaRPr kumimoji="1" lang="ja-JP" altLang="en-US"/>
                    </a:p>
                  </a:txBody>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流通元</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流通先</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9CCFF"/>
                    </a:solidFill>
                  </a:tcPr>
                </a:tc>
                <a:tc vMerge="1">
                  <a:txBody>
                    <a:bodyPr/>
                    <a:lstStyle/>
                    <a:p>
                      <a:endParaRPr kumimoji="1" lang="ja-JP" altLang="en-US"/>
                    </a:p>
                  </a:txBody>
                  <a:tcPr/>
                </a:tc>
                <a:extLst>
                  <a:ext uri="{0D108BD9-81ED-4DB2-BD59-A6C34878D82A}">
                    <a16:rowId xmlns:a16="http://schemas.microsoft.com/office/drawing/2014/main" val="2222201602"/>
                  </a:ext>
                </a:extLst>
              </a:tr>
              <a:tr h="112447">
                <a:tc>
                  <a:txBody>
                    <a:bodyPr/>
                    <a:lstStyle/>
                    <a:p>
                      <a:pPr algn="r"/>
                      <a:r>
                        <a:rPr kumimoji="1" lang="en-US" altLang="ja-JP" sz="1000" baseline="0" dirty="0">
                          <a:latin typeface="Meiryo UI" panose="020B0604030504040204" pitchFamily="50" charset="-128"/>
                          <a:ea typeface="Meiryo UI" panose="020B0604030504040204" pitchFamily="50" charset="-128"/>
                        </a:rPr>
                        <a:t>1</a:t>
                      </a:r>
                      <a:endParaRPr kumimoji="1" lang="ja-JP" altLang="en-US" sz="1000" baseline="0" dirty="0">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オーダ制御</a:t>
                      </a:r>
                      <a:endParaRPr kumimoji="1" lang="en-US" altLang="ja-JP"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baseline="0" dirty="0">
                          <a:solidFill>
                            <a:schemeClr val="tx1"/>
                          </a:solidFill>
                          <a:latin typeface="Meiryo UI" panose="020B0604030504040204" pitchFamily="50" charset="-128"/>
                          <a:ea typeface="Meiryo UI" panose="020B0604030504040204" pitchFamily="50" charset="-128"/>
                        </a:rPr>
                        <a:t>設備連携</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lang="ja-JP" altLang="en-US" sz="1000" dirty="0">
                          <a:solidFill>
                            <a:schemeClr val="tx1"/>
                          </a:solidFill>
                          <a:latin typeface="+mn-lt"/>
                          <a:ea typeface="Meiryo UI" panose="020B0604030504040204" pitchFamily="50" charset="-128"/>
                          <a:cs typeface="Meiryo UI" panose="020B0604030504040204" pitchFamily="50" charset="-128"/>
                        </a:rPr>
                        <a:t>ひかり電話工事（番ポ工事）結果の</a:t>
                      </a:r>
                      <a:r>
                        <a:rPr lang="en-US" altLang="ja-JP" sz="1000" dirty="0">
                          <a:solidFill>
                            <a:schemeClr val="tx1"/>
                          </a:solidFill>
                          <a:latin typeface="+mn-lt"/>
                          <a:ea typeface="Meiryo UI" panose="020B0604030504040204" pitchFamily="50" charset="-128"/>
                          <a:cs typeface="Meiryo UI" panose="020B0604030504040204" pitchFamily="50" charset="-128"/>
                        </a:rPr>
                        <a:t>ACK</a:t>
                      </a:r>
                      <a:endParaRPr kumimoji="1" lang="ja-JP" altLang="en-US" sz="1000" baseline="0" dirty="0">
                        <a:solidFill>
                          <a:schemeClr val="tx1"/>
                        </a:solidFill>
                        <a:latin typeface="Meiryo UI" panose="020B0604030504040204" pitchFamily="50" charset="-128"/>
                        <a:ea typeface="Meiryo UI" panose="020B0604030504040204" pitchFamily="50" charset="-128"/>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3974455"/>
                  </a:ext>
                </a:extLst>
              </a:tr>
            </a:tbl>
          </a:graphicData>
        </a:graphic>
      </p:graphicFrame>
      <p:sp>
        <p:nvSpPr>
          <p:cNvPr id="11" name="テキスト ボックス 10">
            <a:extLst>
              <a:ext uri="{FF2B5EF4-FFF2-40B4-BE49-F238E27FC236}">
                <a16:creationId xmlns:a16="http://schemas.microsoft.com/office/drawing/2014/main" id="{B459B377-2EE4-56FF-1807-8784BACA950D}"/>
              </a:ext>
            </a:extLst>
          </p:cNvPr>
          <p:cNvSpPr txBox="1"/>
          <p:nvPr/>
        </p:nvSpPr>
        <p:spPr>
          <a:xfrm>
            <a:off x="253457" y="2667127"/>
            <a:ext cx="1027525" cy="153888"/>
          </a:xfrm>
          <a:prstGeom prst="rect">
            <a:avLst/>
          </a:prstGeom>
          <a:noFill/>
        </p:spPr>
        <p:txBody>
          <a:bodyPr wrap="none" lIns="0" tIns="0" rIns="0" bIns="0" rtlCol="0" anchor="ctr" anchorCtr="0">
            <a:spAutoFit/>
          </a:bodyPr>
          <a:lstStyle/>
          <a:p>
            <a:pPr algn="l"/>
            <a:r>
              <a:rPr lang="ja-JP" altLang="en-US" sz="1000" dirty="0">
                <a:latin typeface="+mn-ea"/>
                <a:ea typeface="+mn-ea"/>
                <a:cs typeface="Meiryo UI" panose="020B0604030504040204" pitchFamily="50" charset="-128"/>
              </a:rPr>
              <a:t>■対象インタフェース</a:t>
            </a:r>
          </a:p>
        </p:txBody>
      </p:sp>
      <p:sp>
        <p:nvSpPr>
          <p:cNvPr id="17" name="テキスト ボックス 16">
            <a:extLst>
              <a:ext uri="{FF2B5EF4-FFF2-40B4-BE49-F238E27FC236}">
                <a16:creationId xmlns:a16="http://schemas.microsoft.com/office/drawing/2014/main" id="{86AFE2EA-2740-E111-B93C-39CC9021CA23}"/>
              </a:ext>
            </a:extLst>
          </p:cNvPr>
          <p:cNvSpPr txBox="1"/>
          <p:nvPr/>
        </p:nvSpPr>
        <p:spPr>
          <a:xfrm>
            <a:off x="9353128" y="6937872"/>
            <a:ext cx="2946888" cy="248402"/>
          </a:xfrm>
          <a:prstGeom prst="rect">
            <a:avLst/>
          </a:prstGeom>
          <a:noFill/>
        </p:spPr>
        <p:txBody>
          <a:bodyPr wrap="none" lIns="36000" tIns="46800" rIns="36000" bIns="46800" rtlCol="0" anchor="ctr" anchorCtr="0">
            <a:spAutoFit/>
          </a:bodyPr>
          <a:lstStyle/>
          <a:p>
            <a:pPr algn="l"/>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凡例</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　◎：必須　○：条件付き必須　</a:t>
            </a:r>
            <a:r>
              <a:rPr lang="en-US" altLang="ja-JP" sz="1000" dirty="0">
                <a:latin typeface="+mn-ea"/>
                <a:ea typeface="+mn-ea"/>
                <a:cs typeface="Meiryo UI" panose="020B0604030504040204" pitchFamily="50" charset="-128"/>
              </a:rPr>
              <a:t>-</a:t>
            </a:r>
            <a:r>
              <a:rPr lang="ja-JP" altLang="en-US" sz="1000" dirty="0">
                <a:latin typeface="+mn-ea"/>
                <a:ea typeface="+mn-ea"/>
                <a:cs typeface="Meiryo UI" panose="020B0604030504040204" pitchFamily="50" charset="-128"/>
              </a:rPr>
              <a:t>：設定なし　</a:t>
            </a:r>
          </a:p>
        </p:txBody>
      </p:sp>
      <p:sp>
        <p:nvSpPr>
          <p:cNvPr id="19" name="テキスト ボックス 18">
            <a:extLst>
              <a:ext uri="{FF2B5EF4-FFF2-40B4-BE49-F238E27FC236}">
                <a16:creationId xmlns:a16="http://schemas.microsoft.com/office/drawing/2014/main" id="{8464C1CF-2668-2970-9EBE-9E69EDFE9CFA}"/>
              </a:ext>
            </a:extLst>
          </p:cNvPr>
          <p:cNvSpPr txBox="1"/>
          <p:nvPr/>
        </p:nvSpPr>
        <p:spPr>
          <a:xfrm>
            <a:off x="251304" y="6946214"/>
            <a:ext cx="5900849" cy="232747"/>
          </a:xfrm>
          <a:prstGeom prst="rect">
            <a:avLst/>
          </a:prstGeom>
          <a:noFill/>
        </p:spPr>
        <p:txBody>
          <a:bodyPr wrap="square" lIns="36000" tIns="36000" rIns="36000" bIns="36000" rtlCol="0">
            <a:spAutoFit/>
          </a:bodyPr>
          <a:lstStyle/>
          <a:p>
            <a:pPr marL="538163" indent="-538163" algn="l">
              <a:lnSpc>
                <a:spcPct val="110000"/>
              </a:lnSpc>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：ひかり電話工事（既存）はひかり</a:t>
            </a:r>
            <a:r>
              <a:rPr lang="en-US" altLang="ja-JP" sz="1000" dirty="0">
                <a:latin typeface="+mn-ea"/>
                <a:ea typeface="+mn-ea"/>
              </a:rPr>
              <a:t>SO</a:t>
            </a:r>
            <a:r>
              <a:rPr lang="ja-JP" altLang="en-US" sz="1000" dirty="0">
                <a:latin typeface="+mn-ea"/>
                <a:ea typeface="+mn-ea"/>
              </a:rPr>
              <a:t>で流通し、番ポ工事はひかり</a:t>
            </a:r>
            <a:r>
              <a:rPr lang="en-US" altLang="ja-JP" sz="1000" dirty="0">
                <a:latin typeface="+mn-ea"/>
                <a:ea typeface="+mn-ea"/>
              </a:rPr>
              <a:t>SO</a:t>
            </a:r>
            <a:r>
              <a:rPr lang="ja-JP" altLang="en-US" sz="1000" dirty="0">
                <a:latin typeface="+mn-ea"/>
                <a:ea typeface="+mn-ea"/>
              </a:rPr>
              <a:t>およびメタル</a:t>
            </a:r>
            <a:r>
              <a:rPr lang="en-US" altLang="ja-JP" sz="1000" dirty="0">
                <a:latin typeface="+mn-ea"/>
                <a:ea typeface="+mn-ea"/>
              </a:rPr>
              <a:t>SO</a:t>
            </a:r>
            <a:r>
              <a:rPr lang="ja-JP" altLang="en-US" sz="1000" dirty="0">
                <a:latin typeface="+mn-ea"/>
                <a:ea typeface="+mn-ea"/>
              </a:rPr>
              <a:t>で流通する</a:t>
            </a:r>
            <a:endParaRPr kumimoji="1" lang="en-US" altLang="ja-JP" sz="1000" baseline="0" dirty="0">
              <a:solidFill>
                <a:schemeClr val="tx1"/>
              </a:solidFill>
              <a:latin typeface="+mn-ea"/>
              <a:ea typeface="+mn-ea"/>
              <a:cs typeface="Meiryo UI" panose="020B0604030504040204" pitchFamily="50" charset="-128"/>
            </a:endParaRPr>
          </a:p>
        </p:txBody>
      </p:sp>
      <p:sp>
        <p:nvSpPr>
          <p:cNvPr id="20" name="テキスト ボックス 19">
            <a:extLst>
              <a:ext uri="{FF2B5EF4-FFF2-40B4-BE49-F238E27FC236}">
                <a16:creationId xmlns:a16="http://schemas.microsoft.com/office/drawing/2014/main" id="{EA7EA458-8FC9-7A1D-0E8C-1DA8325916C5}"/>
              </a:ext>
            </a:extLst>
          </p:cNvPr>
          <p:cNvSpPr txBox="1"/>
          <p:nvPr/>
        </p:nvSpPr>
        <p:spPr>
          <a:xfrm>
            <a:off x="253457" y="3859991"/>
            <a:ext cx="4273606" cy="153888"/>
          </a:xfrm>
          <a:prstGeom prst="rect">
            <a:avLst/>
          </a:prstGeom>
          <a:noFill/>
        </p:spPr>
        <p:txBody>
          <a:bodyPr wrap="none" lIns="0" tIns="0" rIns="0" bIns="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n-lt"/>
                <a:ea typeface="Meiryo UI" panose="020B0604030504040204" pitchFamily="50" charset="-128"/>
                <a:cs typeface="Meiryo UI" panose="020B0604030504040204" pitchFamily="50" charset="-128"/>
              </a:rPr>
              <a:t>ひかり電話工事（番ポ工事）結果の</a:t>
            </a:r>
            <a:r>
              <a:rPr lang="en-US" altLang="ja-JP" sz="1000" dirty="0">
                <a:latin typeface="+mn-lt"/>
                <a:ea typeface="Meiryo UI" panose="020B0604030504040204" pitchFamily="50" charset="-128"/>
                <a:cs typeface="Meiryo UI" panose="020B0604030504040204" pitchFamily="50" charset="-128"/>
              </a:rPr>
              <a:t>ACK</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OUT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）の追加・設定条件変更項目</a:t>
            </a:r>
          </a:p>
        </p:txBody>
      </p:sp>
      <p:graphicFrame>
        <p:nvGraphicFramePr>
          <p:cNvPr id="21" name="表 20">
            <a:extLst>
              <a:ext uri="{FF2B5EF4-FFF2-40B4-BE49-F238E27FC236}">
                <a16:creationId xmlns:a16="http://schemas.microsoft.com/office/drawing/2014/main" id="{941C9AED-BC78-4812-5444-571EB2C9B14A}"/>
              </a:ext>
            </a:extLst>
          </p:cNvPr>
          <p:cNvGraphicFramePr>
            <a:graphicFrameLocks noGrp="1"/>
          </p:cNvGraphicFramePr>
          <p:nvPr>
            <p:extLst>
              <p:ext uri="{D42A27DB-BD31-4B8C-83A1-F6EECF244321}">
                <p14:modId xmlns:p14="http://schemas.microsoft.com/office/powerpoint/2010/main" val="1428510751"/>
              </p:ext>
            </p:extLst>
          </p:nvPr>
        </p:nvGraphicFramePr>
        <p:xfrm>
          <a:off x="251304" y="4095379"/>
          <a:ext cx="11910136" cy="2809445"/>
        </p:xfrm>
        <a:graphic>
          <a:graphicData uri="http://schemas.openxmlformats.org/drawingml/2006/table">
            <a:tbl>
              <a:tblPr firstRow="1" bandRow="1"/>
              <a:tblGrid>
                <a:gridCol w="399127">
                  <a:extLst>
                    <a:ext uri="{9D8B030D-6E8A-4147-A177-3AD203B41FA5}">
                      <a16:colId xmlns:a16="http://schemas.microsoft.com/office/drawing/2014/main" val="1538776126"/>
                    </a:ext>
                  </a:extLst>
                </a:gridCol>
                <a:gridCol w="2467650">
                  <a:extLst>
                    <a:ext uri="{9D8B030D-6E8A-4147-A177-3AD203B41FA5}">
                      <a16:colId xmlns:a16="http://schemas.microsoft.com/office/drawing/2014/main" val="1041818836"/>
                    </a:ext>
                  </a:extLst>
                </a:gridCol>
                <a:gridCol w="447874">
                  <a:extLst>
                    <a:ext uri="{9D8B030D-6E8A-4147-A177-3AD203B41FA5}">
                      <a16:colId xmlns:a16="http://schemas.microsoft.com/office/drawing/2014/main" val="4135359382"/>
                    </a:ext>
                  </a:extLst>
                </a:gridCol>
                <a:gridCol w="3773029">
                  <a:extLst>
                    <a:ext uri="{9D8B030D-6E8A-4147-A177-3AD203B41FA5}">
                      <a16:colId xmlns:a16="http://schemas.microsoft.com/office/drawing/2014/main" val="4265908979"/>
                    </a:ext>
                  </a:extLst>
                </a:gridCol>
                <a:gridCol w="593434">
                  <a:extLst>
                    <a:ext uri="{9D8B030D-6E8A-4147-A177-3AD203B41FA5}">
                      <a16:colId xmlns:a16="http://schemas.microsoft.com/office/drawing/2014/main" val="1431603539"/>
                    </a:ext>
                  </a:extLst>
                </a:gridCol>
                <a:gridCol w="694590">
                  <a:extLst>
                    <a:ext uri="{9D8B030D-6E8A-4147-A177-3AD203B41FA5}">
                      <a16:colId xmlns:a16="http://schemas.microsoft.com/office/drawing/2014/main" val="30332666"/>
                    </a:ext>
                  </a:extLst>
                </a:gridCol>
                <a:gridCol w="764050">
                  <a:extLst>
                    <a:ext uri="{9D8B030D-6E8A-4147-A177-3AD203B41FA5}">
                      <a16:colId xmlns:a16="http://schemas.microsoft.com/office/drawing/2014/main" val="2432646958"/>
                    </a:ext>
                  </a:extLst>
                </a:gridCol>
                <a:gridCol w="2770382">
                  <a:extLst>
                    <a:ext uri="{9D8B030D-6E8A-4147-A177-3AD203B41FA5}">
                      <a16:colId xmlns:a16="http://schemas.microsoft.com/office/drawing/2014/main" val="333746056"/>
                    </a:ext>
                  </a:extLst>
                </a:gridCol>
              </a:tblGrid>
              <a:tr h="164020">
                <a:tc rowSpan="3">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n-ea"/>
                          <a:ea typeface="+mn-ea"/>
                        </a:rPr>
                        <a:t>項番</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lvl1pPr marL="0" algn="l" defTabSz="914400" rtl="0" eaLnBrk="1" latinLnBrk="0" hangingPunct="1">
                        <a:defRPr kumimoji="1" sz="1800" b="1" kern="1200">
                          <a:solidFill>
                            <a:schemeClr val="lt1"/>
                          </a:solidFill>
                          <a:latin typeface="Meiryo UI"/>
                          <a:ea typeface="ＭＳ Ｐゴシック"/>
                        </a:defRPr>
                      </a:lvl1pPr>
                      <a:lvl2pPr marL="457200" algn="l" defTabSz="914400" rtl="0" eaLnBrk="1" latinLnBrk="0" hangingPunct="1">
                        <a:defRPr kumimoji="1" sz="1800" b="1" kern="1200">
                          <a:solidFill>
                            <a:schemeClr val="lt1"/>
                          </a:solidFill>
                          <a:latin typeface="Meiryo UI"/>
                          <a:ea typeface="ＭＳ Ｐゴシック"/>
                        </a:defRPr>
                      </a:lvl2pPr>
                      <a:lvl3pPr marL="914400" algn="l" defTabSz="914400" rtl="0" eaLnBrk="1" latinLnBrk="0" hangingPunct="1">
                        <a:defRPr kumimoji="1" sz="1800" b="1" kern="1200">
                          <a:solidFill>
                            <a:schemeClr val="lt1"/>
                          </a:solidFill>
                          <a:latin typeface="Meiryo UI"/>
                          <a:ea typeface="ＭＳ Ｐゴシック"/>
                        </a:defRPr>
                      </a:lvl3pPr>
                      <a:lvl4pPr marL="1371600" algn="l" defTabSz="914400" rtl="0" eaLnBrk="1" latinLnBrk="0" hangingPunct="1">
                        <a:defRPr kumimoji="1" sz="1800" b="1" kern="1200">
                          <a:solidFill>
                            <a:schemeClr val="lt1"/>
                          </a:solidFill>
                          <a:latin typeface="Meiryo UI"/>
                          <a:ea typeface="ＭＳ Ｐゴシック"/>
                        </a:defRPr>
                      </a:lvl4pPr>
                      <a:lvl5pPr marL="1828800" algn="l" defTabSz="914400" rtl="0" eaLnBrk="1" latinLnBrk="0" hangingPunct="1">
                        <a:defRPr kumimoji="1" sz="1800" b="1" kern="1200">
                          <a:solidFill>
                            <a:schemeClr val="lt1"/>
                          </a:solidFill>
                          <a:latin typeface="Meiryo UI"/>
                          <a:ea typeface="ＭＳ Ｐゴシック"/>
                        </a:defRPr>
                      </a:lvl5pPr>
                      <a:lvl6pPr marL="2286000" algn="l" defTabSz="914400" rtl="0" eaLnBrk="1" latinLnBrk="0" hangingPunct="1">
                        <a:defRPr kumimoji="1" sz="1800" b="1" kern="1200">
                          <a:solidFill>
                            <a:schemeClr val="lt1"/>
                          </a:solidFill>
                          <a:latin typeface="Meiryo UI"/>
                          <a:ea typeface="ＭＳ Ｐゴシック"/>
                        </a:defRPr>
                      </a:lvl6pPr>
                      <a:lvl7pPr marL="2743200" algn="l" defTabSz="914400" rtl="0" eaLnBrk="1" latinLnBrk="0" hangingPunct="1">
                        <a:defRPr kumimoji="1" sz="1800" b="1" kern="1200">
                          <a:solidFill>
                            <a:schemeClr val="lt1"/>
                          </a:solidFill>
                          <a:latin typeface="Meiryo UI"/>
                          <a:ea typeface="ＭＳ Ｐゴシック"/>
                        </a:defRPr>
                      </a:lvl7pPr>
                      <a:lvl8pPr marL="3200400" algn="l" defTabSz="914400" rtl="0" eaLnBrk="1" latinLnBrk="0" hangingPunct="1">
                        <a:defRPr kumimoji="1" sz="1800" b="1" kern="1200">
                          <a:solidFill>
                            <a:schemeClr val="lt1"/>
                          </a:solidFill>
                          <a:latin typeface="Meiryo UI"/>
                          <a:ea typeface="ＭＳ Ｐゴシック"/>
                        </a:defRPr>
                      </a:lvl8pPr>
                      <a:lvl9pPr marL="3657600" algn="l" defTabSz="914400" rtl="0" eaLnBrk="1" latinLnBrk="0" hangingPunct="1">
                        <a:defRPr kumimoji="1" sz="1800" b="1" kern="1200">
                          <a:solidFill>
                            <a:schemeClr val="lt1"/>
                          </a:solidFill>
                          <a:latin typeface="Meiryo UI"/>
                          <a:ea typeface="ＭＳ Ｐゴシック"/>
                        </a:defRPr>
                      </a:lvl9pPr>
                    </a:lstStyle>
                    <a:p>
                      <a:pPr algn="ctr"/>
                      <a:r>
                        <a:rPr kumimoji="1" lang="ja-JP" altLang="en-US" sz="1000" b="0" i="0" baseline="0" dirty="0">
                          <a:solidFill>
                            <a:schemeClr val="tx1"/>
                          </a:solidFill>
                          <a:latin typeface="+mn-ea"/>
                          <a:ea typeface="+mn-ea"/>
                        </a:rPr>
                        <a:t>項目名</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algn="ctr"/>
                      <a:r>
                        <a:rPr kumimoji="1" lang="ja-JP" altLang="en-US" sz="1000" b="0" i="0" baseline="0" dirty="0">
                          <a:solidFill>
                            <a:schemeClr val="tx1"/>
                          </a:solidFill>
                          <a:latin typeface="+mn-ea"/>
                          <a:ea typeface="+mn-ea"/>
                        </a:rPr>
                        <a:t>分類</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内容・設定例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設定 </a:t>
                      </a:r>
                      <a:r>
                        <a:rPr kumimoji="1" lang="en-US" altLang="ja-JP" sz="1000" b="0" i="0" baseline="0" dirty="0">
                          <a:solidFill>
                            <a:schemeClr val="tx1"/>
                          </a:solidFill>
                          <a:latin typeface="+mn-ea"/>
                          <a:ea typeface="+mn-ea"/>
                        </a:rPr>
                        <a:t>*1</a:t>
                      </a:r>
                      <a:endParaRPr kumimoji="1" lang="ja-JP" altLang="en-US" sz="1000" b="0" i="0" baseline="0" dirty="0">
                        <a:solidFill>
                          <a:schemeClr val="tx1"/>
                        </a:solidFill>
                        <a:latin typeface="+mn-ea"/>
                        <a:ea typeface="+mn-ea"/>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baseline="0" dirty="0">
                          <a:solidFill>
                            <a:schemeClr val="tx1"/>
                          </a:solidFill>
                          <a:latin typeface="Meiryo UI" panose="020B0604030504040204" pitchFamily="50" charset="-128"/>
                          <a:ea typeface="Meiryo UI" panose="020B0604030504040204" pitchFamily="50" charset="-128"/>
                        </a:rPr>
                        <a:t>設定</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hMerge="1">
                  <a:txBody>
                    <a:bodyPr/>
                    <a:lstStyle/>
                    <a:p>
                      <a:endParaRPr kumimoji="1" lang="ja-JP" altLang="en-US"/>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備考</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extLst>
                  <a:ext uri="{0D108BD9-81ED-4DB2-BD59-A6C34878D82A}">
                    <a16:rowId xmlns:a16="http://schemas.microsoft.com/office/drawing/2014/main" val="244249017"/>
                  </a:ext>
                </a:extLst>
              </a:tr>
              <a:tr h="16402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ひかり電話工事</a:t>
                      </a:r>
                      <a:endParaRPr kumimoji="1" lang="en-US" altLang="ja-JP" sz="1000" b="0" i="0" baseline="0"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baseline="0" dirty="0">
                          <a:solidFill>
                            <a:schemeClr val="tx1"/>
                          </a:solidFill>
                          <a:latin typeface="+mn-ea"/>
                          <a:ea typeface="+mn-ea"/>
                        </a:rPr>
                        <a:t>(</a:t>
                      </a:r>
                      <a:r>
                        <a:rPr kumimoji="1" lang="ja-JP" altLang="en-US" sz="1000" b="0" i="0" baseline="0" dirty="0">
                          <a:solidFill>
                            <a:schemeClr val="tx1"/>
                          </a:solidFill>
                          <a:latin typeface="+mn-ea"/>
                          <a:ea typeface="+mn-ea"/>
                        </a:rPr>
                        <a:t>既存</a:t>
                      </a:r>
                      <a:r>
                        <a:rPr kumimoji="1" lang="en-US" altLang="ja-JP" sz="1000" b="0" i="0" baseline="0" dirty="0">
                          <a:solidFill>
                            <a:schemeClr val="tx1"/>
                          </a:solidFill>
                          <a:latin typeface="+mn-ea"/>
                          <a:ea typeface="+mn-ea"/>
                        </a:rPr>
                        <a:t>)</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番ポ工事</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vMerge="1">
                  <a:txBody>
                    <a:bodyPr/>
                    <a:lstStyle/>
                    <a:p>
                      <a:endParaRPr kumimoji="1" lang="ja-JP" altLang="en-US"/>
                    </a:p>
                  </a:txBody>
                  <a:tcPr>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522241015"/>
                  </a:ext>
                </a:extLst>
              </a:tr>
              <a:tr h="65608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baseline="0" dirty="0">
                        <a:solidFill>
                          <a:schemeClr val="tx1"/>
                        </a:solidFill>
                        <a:latin typeface="Meiryo UI" panose="020B0604030504040204" pitchFamily="50" charset="-128"/>
                        <a:ea typeface="Meiryo UI" panose="020B0604030504040204" pitchFamily="50" charset="-128"/>
                      </a:endParaRP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C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事業者</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ja-JP" altLang="en-US" sz="1000" b="0" i="0" baseline="0" dirty="0">
                          <a:solidFill>
                            <a:schemeClr val="tx1"/>
                          </a:solidFill>
                          <a:latin typeface="+mn-ea"/>
                          <a:ea typeface="+mn-ea"/>
                        </a:rPr>
                        <a:t>情報</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工事結果</a:t>
                      </a:r>
                      <a:r>
                        <a:rPr kumimoji="1" lang="en-US" altLang="ja-JP" sz="1000" b="0" i="0" baseline="0" dirty="0">
                          <a:solidFill>
                            <a:schemeClr val="tx1"/>
                          </a:solidFill>
                          <a:latin typeface="+mn-ea"/>
                          <a:ea typeface="+mn-ea"/>
                        </a:rPr>
                        <a:t/>
                      </a:r>
                      <a:br>
                        <a:rPr kumimoji="1" lang="en-US" altLang="ja-JP" sz="1000" b="0" i="0" baseline="0" dirty="0">
                          <a:solidFill>
                            <a:schemeClr val="tx1"/>
                          </a:solidFill>
                          <a:latin typeface="+mn-ea"/>
                          <a:ea typeface="+mn-ea"/>
                        </a:rPr>
                      </a:br>
                      <a:r>
                        <a:rPr kumimoji="1" lang="ja-JP" altLang="en-US" sz="1000" b="0" i="0" baseline="0" dirty="0">
                          <a:solidFill>
                            <a:schemeClr val="tx1"/>
                          </a:solidFill>
                          <a:latin typeface="+mn-ea"/>
                          <a:ea typeface="+mn-ea"/>
                        </a:rPr>
                        <a:t>情報</a:t>
                      </a:r>
                    </a:p>
                  </a:txBody>
                  <a:tcPr marL="36000" marR="3600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3960797685"/>
                  </a:ext>
                </a:extLst>
              </a:tr>
              <a:tr h="801221">
                <a:tc>
                  <a:txBody>
                    <a:bodyPr/>
                    <a:lstStyle>
                      <a:lvl1pPr marL="0" algn="l" defTabSz="914400" rtl="0" eaLnBrk="1" latinLnBrk="0" hangingPunct="1">
                        <a:defRPr kumimoji="1" sz="1800" kern="1200">
                          <a:solidFill>
                            <a:schemeClr val="dk1"/>
                          </a:solidFill>
                          <a:latin typeface="Meiryo UI"/>
                          <a:ea typeface="ＭＳ Ｐゴシック"/>
                        </a:defRPr>
                      </a:lvl1pPr>
                      <a:lvl2pPr marL="457200" algn="l" defTabSz="914400" rtl="0" eaLnBrk="1" latinLnBrk="0" hangingPunct="1">
                        <a:defRPr kumimoji="1" sz="1800" kern="1200">
                          <a:solidFill>
                            <a:schemeClr val="dk1"/>
                          </a:solidFill>
                          <a:latin typeface="Meiryo UI"/>
                          <a:ea typeface="ＭＳ Ｐゴシック"/>
                        </a:defRPr>
                      </a:lvl2pPr>
                      <a:lvl3pPr marL="914400" algn="l" defTabSz="914400" rtl="0" eaLnBrk="1" latinLnBrk="0" hangingPunct="1">
                        <a:defRPr kumimoji="1" sz="1800" kern="1200">
                          <a:solidFill>
                            <a:schemeClr val="dk1"/>
                          </a:solidFill>
                          <a:latin typeface="Meiryo UI"/>
                          <a:ea typeface="ＭＳ Ｐゴシック"/>
                        </a:defRPr>
                      </a:lvl3pPr>
                      <a:lvl4pPr marL="1371600" algn="l" defTabSz="914400" rtl="0" eaLnBrk="1" latinLnBrk="0" hangingPunct="1">
                        <a:defRPr kumimoji="1" sz="1800" kern="1200">
                          <a:solidFill>
                            <a:schemeClr val="dk1"/>
                          </a:solidFill>
                          <a:latin typeface="Meiryo UI"/>
                          <a:ea typeface="ＭＳ Ｐゴシック"/>
                        </a:defRPr>
                      </a:lvl4pPr>
                      <a:lvl5pPr marL="1828800" algn="l" defTabSz="914400" rtl="0" eaLnBrk="1" latinLnBrk="0" hangingPunct="1">
                        <a:defRPr kumimoji="1" sz="1800" kern="1200">
                          <a:solidFill>
                            <a:schemeClr val="dk1"/>
                          </a:solidFill>
                          <a:latin typeface="Meiryo UI"/>
                          <a:ea typeface="ＭＳ Ｐゴシック"/>
                        </a:defRPr>
                      </a:lvl5pPr>
                      <a:lvl6pPr marL="2286000" algn="l" defTabSz="914400" rtl="0" eaLnBrk="1" latinLnBrk="0" hangingPunct="1">
                        <a:defRPr kumimoji="1" sz="1800" kern="1200">
                          <a:solidFill>
                            <a:schemeClr val="dk1"/>
                          </a:solidFill>
                          <a:latin typeface="Meiryo UI"/>
                          <a:ea typeface="ＭＳ Ｐゴシック"/>
                        </a:defRPr>
                      </a:lvl6pPr>
                      <a:lvl7pPr marL="2743200" algn="l" defTabSz="914400" rtl="0" eaLnBrk="1" latinLnBrk="0" hangingPunct="1">
                        <a:defRPr kumimoji="1" sz="1800" kern="1200">
                          <a:solidFill>
                            <a:schemeClr val="dk1"/>
                          </a:solidFill>
                          <a:latin typeface="Meiryo UI"/>
                          <a:ea typeface="ＭＳ Ｐゴシック"/>
                        </a:defRPr>
                      </a:lvl7pPr>
                      <a:lvl8pPr marL="3200400" algn="l" defTabSz="914400" rtl="0" eaLnBrk="1" latinLnBrk="0" hangingPunct="1">
                        <a:defRPr kumimoji="1" sz="1800" kern="1200">
                          <a:solidFill>
                            <a:schemeClr val="dk1"/>
                          </a:solidFill>
                          <a:latin typeface="Meiryo UI"/>
                          <a:ea typeface="ＭＳ Ｐゴシック"/>
                        </a:defRPr>
                      </a:lvl8pPr>
                      <a:lvl9pPr marL="3657600" algn="l" defTabSz="914400" rtl="0" eaLnBrk="1" latinLnBrk="0" hangingPunct="1">
                        <a:defRPr kumimoji="1" sz="1800" kern="1200">
                          <a:solidFill>
                            <a:schemeClr val="dk1"/>
                          </a:solidFill>
                          <a:latin typeface="Meiryo UI"/>
                          <a:ea typeface="ＭＳ Ｐゴシック"/>
                        </a:defRPr>
                      </a:lvl9pPr>
                    </a:lstStyle>
                    <a:p>
                      <a:pPr algn="r"/>
                      <a:r>
                        <a:rPr kumimoji="1" lang="en-US" altLang="ja-JP" sz="1000" b="0" i="0" baseline="0" dirty="0">
                          <a:solidFill>
                            <a:schemeClr val="tx1"/>
                          </a:solidFill>
                          <a:latin typeface="+mn-ea"/>
                          <a:ea typeface="+mn-ea"/>
                        </a:rPr>
                        <a:t>1</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Meiryo UI"/>
                          <a:ea typeface="ＭＳ Ｐゴシック"/>
                        </a:defRPr>
                      </a:lvl1pPr>
                      <a:lvl2pPr marL="457200" algn="l" defTabSz="914400" rtl="0" eaLnBrk="1" latinLnBrk="0" hangingPunct="1">
                        <a:defRPr kumimoji="1" sz="1800" kern="1200">
                          <a:solidFill>
                            <a:schemeClr val="dk1"/>
                          </a:solidFill>
                          <a:latin typeface="Meiryo UI"/>
                          <a:ea typeface="ＭＳ Ｐゴシック"/>
                        </a:defRPr>
                      </a:lvl2pPr>
                      <a:lvl3pPr marL="914400" algn="l" defTabSz="914400" rtl="0" eaLnBrk="1" latinLnBrk="0" hangingPunct="1">
                        <a:defRPr kumimoji="1" sz="1800" kern="1200">
                          <a:solidFill>
                            <a:schemeClr val="dk1"/>
                          </a:solidFill>
                          <a:latin typeface="Meiryo UI"/>
                          <a:ea typeface="ＭＳ Ｐゴシック"/>
                        </a:defRPr>
                      </a:lvl3pPr>
                      <a:lvl4pPr marL="1371600" algn="l" defTabSz="914400" rtl="0" eaLnBrk="1" latinLnBrk="0" hangingPunct="1">
                        <a:defRPr kumimoji="1" sz="1800" kern="1200">
                          <a:solidFill>
                            <a:schemeClr val="dk1"/>
                          </a:solidFill>
                          <a:latin typeface="Meiryo UI"/>
                          <a:ea typeface="ＭＳ Ｐゴシック"/>
                        </a:defRPr>
                      </a:lvl4pPr>
                      <a:lvl5pPr marL="1828800" algn="l" defTabSz="914400" rtl="0" eaLnBrk="1" latinLnBrk="0" hangingPunct="1">
                        <a:defRPr kumimoji="1" sz="1800" kern="1200">
                          <a:solidFill>
                            <a:schemeClr val="dk1"/>
                          </a:solidFill>
                          <a:latin typeface="Meiryo UI"/>
                          <a:ea typeface="ＭＳ Ｐゴシック"/>
                        </a:defRPr>
                      </a:lvl5pPr>
                      <a:lvl6pPr marL="2286000" algn="l" defTabSz="914400" rtl="0" eaLnBrk="1" latinLnBrk="0" hangingPunct="1">
                        <a:defRPr kumimoji="1" sz="1800" kern="1200">
                          <a:solidFill>
                            <a:schemeClr val="dk1"/>
                          </a:solidFill>
                          <a:latin typeface="Meiryo UI"/>
                          <a:ea typeface="ＭＳ Ｐゴシック"/>
                        </a:defRPr>
                      </a:lvl6pPr>
                      <a:lvl7pPr marL="2743200" algn="l" defTabSz="914400" rtl="0" eaLnBrk="1" latinLnBrk="0" hangingPunct="1">
                        <a:defRPr kumimoji="1" sz="1800" kern="1200">
                          <a:solidFill>
                            <a:schemeClr val="dk1"/>
                          </a:solidFill>
                          <a:latin typeface="Meiryo UI"/>
                          <a:ea typeface="ＭＳ Ｐゴシック"/>
                        </a:defRPr>
                      </a:lvl7pPr>
                      <a:lvl8pPr marL="3200400" algn="l" defTabSz="914400" rtl="0" eaLnBrk="1" latinLnBrk="0" hangingPunct="1">
                        <a:defRPr kumimoji="1" sz="1800" kern="1200">
                          <a:solidFill>
                            <a:schemeClr val="dk1"/>
                          </a:solidFill>
                          <a:latin typeface="Meiryo UI"/>
                          <a:ea typeface="ＭＳ Ｐゴシック"/>
                        </a:defRPr>
                      </a:lvl8pPr>
                      <a:lvl9pPr marL="3657600" algn="l" defTabSz="914400" rtl="0" eaLnBrk="1" latinLnBrk="0" hangingPunct="1">
                        <a:defRPr kumimoji="1" sz="1800" kern="1200">
                          <a:solidFill>
                            <a:schemeClr val="dk1"/>
                          </a:solidFill>
                          <a:latin typeface="Meiryo UI"/>
                          <a:ea typeface="ＭＳ Ｐゴシック"/>
                        </a:defRPr>
                      </a:lvl9pPr>
                    </a:lstStyle>
                    <a:p>
                      <a:pPr marL="0" lvl="1" algn="l"/>
                      <a:r>
                        <a:rPr kumimoji="1" lang="ja-JP" altLang="en-US" sz="1000" b="0" i="0" baseline="0" dirty="0">
                          <a:solidFill>
                            <a:schemeClr val="tx1"/>
                          </a:solidFill>
                          <a:latin typeface="+mn-ea"/>
                          <a:ea typeface="+mn-ea"/>
                        </a:rPr>
                        <a:t>電文</a:t>
                      </a:r>
                      <a:r>
                        <a:rPr kumimoji="1" lang="en-US" altLang="ja-JP" sz="1000" b="0" i="0" baseline="0" dirty="0">
                          <a:solidFill>
                            <a:schemeClr val="tx1"/>
                          </a:solidFill>
                          <a:latin typeface="+mn-ea"/>
                          <a:ea typeface="+mn-ea"/>
                        </a:rPr>
                        <a:t>ID</a:t>
                      </a:r>
                      <a:endParaRPr kumimoji="1" lang="ja-JP" altLang="en-US" sz="1000" b="0" i="0" baseline="0" dirty="0">
                        <a:solidFill>
                          <a:schemeClr val="tx1"/>
                        </a:solidFill>
                        <a:latin typeface="+mn-ea"/>
                        <a:ea typeface="+mn-ea"/>
                      </a:endParaRP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OUT</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でそれぞれ工事内容を判定可能な値を設定する</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OUT</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の設定値は以下とする</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　</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2910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：ひかり電話工事（既存）</a:t>
                      </a: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　</a:t>
                      </a:r>
                      <a:r>
                        <a:rPr kumimoji="1" lang="en-US" altLang="ja-JP" sz="1000" b="0" i="0" u="none" strike="noStrike" kern="1200" cap="none" spc="0" normalizeH="0" baseline="0" noProof="0" dirty="0">
                          <a:ln>
                            <a:noFill/>
                          </a:ln>
                          <a:solidFill>
                            <a:schemeClr val="tx1"/>
                          </a:solidFill>
                          <a:effectLst/>
                          <a:uLnTx/>
                          <a:uFillTx/>
                          <a:latin typeface="+mn-ea"/>
                          <a:ea typeface="+mn-ea"/>
                          <a:cs typeface="+mn-cs"/>
                        </a:rPr>
                        <a:t>2930</a:t>
                      </a:r>
                      <a:r>
                        <a:rPr kumimoji="1" lang="ja-JP" altLang="en-US" sz="1000" b="0" i="0" u="none" strike="noStrike" kern="1200" cap="none" spc="0" normalizeH="0" baseline="0" noProof="0" dirty="0">
                          <a:ln>
                            <a:noFill/>
                          </a:ln>
                          <a:solidFill>
                            <a:schemeClr val="tx1"/>
                          </a:solidFill>
                          <a:effectLst/>
                          <a:uLnTx/>
                          <a:uFillTx/>
                          <a:latin typeface="+mn-ea"/>
                          <a:ea typeface="+mn-ea"/>
                          <a:cs typeface="+mn-cs"/>
                        </a:rPr>
                        <a:t>：番ポ工事（追加）</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54482639"/>
                  </a:ext>
                </a:extLst>
              </a:tr>
              <a:tr h="328040">
                <a:tc>
                  <a:txBody>
                    <a:bodyPr/>
                    <a:lstStyle/>
                    <a:p>
                      <a:pPr algn="r"/>
                      <a:r>
                        <a:rPr kumimoji="1" lang="en-US" altLang="ja-JP" sz="1000" b="0" i="0" baseline="0" dirty="0">
                          <a:solidFill>
                            <a:schemeClr val="tx1"/>
                          </a:solidFill>
                          <a:latin typeface="+mn-ea"/>
                          <a:ea typeface="+mn-ea"/>
                        </a:rPr>
                        <a:t>2</a:t>
                      </a:r>
                      <a:endParaRPr kumimoji="1" lang="ja-JP" altLang="en-US"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統合</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番号</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strike="noStrike"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統合</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番号は、ひかり</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の場合は統合</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番号、メタル</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の場合は</a:t>
                      </a:r>
                      <a:r>
                        <a:rPr kumimoji="1" lang="en-US" altLang="ja-JP" sz="1000" b="0" i="0" baseline="0" dirty="0">
                          <a:solidFill>
                            <a:schemeClr val="tx1"/>
                          </a:solidFill>
                          <a:latin typeface="+mn-ea"/>
                          <a:ea typeface="+mn-ea"/>
                        </a:rPr>
                        <a:t>SO</a:t>
                      </a:r>
                      <a:r>
                        <a:rPr kumimoji="1" lang="ja-JP" altLang="en-US" sz="1000" b="0" i="0" baseline="0" dirty="0">
                          <a:solidFill>
                            <a:schemeClr val="tx1"/>
                          </a:solidFill>
                          <a:latin typeface="+mn-ea"/>
                          <a:ea typeface="+mn-ea"/>
                        </a:rPr>
                        <a:t>番号＋電話番号で流通する</a:t>
                      </a:r>
                      <a:endParaRPr kumimoji="1" lang="en-US" altLang="ja-JP" sz="1000" b="0" i="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01495760"/>
                  </a:ext>
                </a:extLst>
              </a:tr>
              <a:tr h="375404">
                <a:tc>
                  <a:txBody>
                    <a:bodyPr/>
                    <a:lstStyle/>
                    <a:p>
                      <a:pPr algn="r"/>
                      <a:r>
                        <a:rPr kumimoji="1" lang="en-US" altLang="ja-JP" sz="1000" baseline="0" dirty="0">
                          <a:solidFill>
                            <a:schemeClr val="tx1"/>
                          </a:solidFill>
                          <a:latin typeface="+mn-ea"/>
                          <a:ea typeface="+mn-ea"/>
                        </a:rPr>
                        <a:t>3</a:t>
                      </a:r>
                      <a:endParaRPr kumimoji="1" lang="ja-JP" altLang="en-US" sz="100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設備エラー情報</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baseline="0" dirty="0">
                          <a:solidFill>
                            <a:schemeClr val="tx1"/>
                          </a:solidFill>
                          <a:latin typeface="+mn-ea"/>
                          <a:ea typeface="+mn-ea"/>
                        </a:rPr>
                        <a:t>見出し</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ea"/>
                          <a:ea typeface="+mn-ea"/>
                          <a:cs typeface="+mn-cs"/>
                        </a:rPr>
                        <a:t>-</a:t>
                      </a:r>
                      <a:endParaRPr kumimoji="1" lang="ja-JP" altLang="en-US"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5927072"/>
                  </a:ext>
                </a:extLst>
              </a:tr>
              <a:tr h="320660">
                <a:tc>
                  <a:txBody>
                    <a:bodyPr/>
                    <a:lstStyle/>
                    <a:p>
                      <a:pPr algn="r"/>
                      <a:r>
                        <a:rPr kumimoji="1" lang="en-US" altLang="ja-JP" sz="1000" b="0" i="0" baseline="0" dirty="0">
                          <a:solidFill>
                            <a:schemeClr val="tx1"/>
                          </a:solidFill>
                          <a:latin typeface="+mn-ea"/>
                          <a:ea typeface="+mn-ea"/>
                        </a:rPr>
                        <a:t>4</a:t>
                      </a:r>
                      <a:endParaRPr kumimoji="1" lang="ja-JP" altLang="en-US" sz="1000"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lvl="1" algn="l"/>
                      <a:r>
                        <a:rPr kumimoji="1" lang="ja-JP" altLang="en-US" sz="1000" b="0" i="0" baseline="0" dirty="0">
                          <a:solidFill>
                            <a:schemeClr val="tx1"/>
                          </a:solidFill>
                          <a:latin typeface="+mn-ea"/>
                          <a:ea typeface="+mn-ea"/>
                        </a:rPr>
                        <a:t>　設備処理結果コード</a:t>
                      </a:r>
                    </a:p>
                  </a:txBody>
                  <a:tcPr marL="36000" marR="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既存</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0" i="0" strike="noStrike" baseline="0" dirty="0">
                        <a:solidFill>
                          <a:schemeClr val="tx1"/>
                        </a:solidFill>
                        <a:latin typeface="+mn-ea"/>
                        <a:ea typeface="+mn-ea"/>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ea typeface="+mn-ea"/>
                          <a:cs typeface="+mn-cs"/>
                        </a:rPr>
                        <a:t>◎</a:t>
                      </a: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chemeClr val="tx1"/>
                        </a:solidFill>
                        <a:effectLst/>
                        <a:uLnTx/>
                        <a:uFillTx/>
                        <a:latin typeface="+mn-ea"/>
                        <a:ea typeface="+mn-ea"/>
                        <a:cs typeface="+mn-cs"/>
                      </a:endParaRPr>
                    </a:p>
                  </a:txBody>
                  <a:tcPr marL="36000" marR="3600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4627302"/>
                  </a:ext>
                </a:extLst>
              </a:tr>
            </a:tbl>
          </a:graphicData>
        </a:graphic>
      </p:graphicFrame>
      <p:sp>
        <p:nvSpPr>
          <p:cNvPr id="2" name="スライド番号プレースホルダー 1">
            <a:extLst>
              <a:ext uri="{FF2B5EF4-FFF2-40B4-BE49-F238E27FC236}">
                <a16:creationId xmlns:a16="http://schemas.microsoft.com/office/drawing/2014/main" id="{C8A1AF3A-3232-7E91-EDF8-970AEF44A4B4}"/>
              </a:ext>
            </a:extLst>
          </p:cNvPr>
          <p:cNvSpPr>
            <a:spLocks noGrp="1"/>
          </p:cNvSpPr>
          <p:nvPr>
            <p:ph type="sldNum" sz="quarter" idx="4"/>
          </p:nvPr>
        </p:nvSpPr>
        <p:spPr/>
        <p:txBody>
          <a:bodyPr/>
          <a:lstStyle/>
          <a:p>
            <a:r>
              <a:rPr lang="en-US" altLang="ja-JP"/>
              <a:t>01.2-</a:t>
            </a:r>
            <a:fld id="{4C5E2FD1-144F-442B-9A84-40AAF03513A2}" type="slidenum">
              <a:rPr lang="en-US" altLang="ja-JP" smtClean="0"/>
              <a:pPr/>
              <a:t>22</a:t>
            </a:fld>
            <a:endParaRPr lang="en-US" altLang="ja-JP" dirty="0"/>
          </a:p>
        </p:txBody>
      </p:sp>
    </p:spTree>
    <p:extLst>
      <p:ext uri="{BB962C8B-B14F-4D97-AF65-F5344CB8AC3E}">
        <p14:creationId xmlns:p14="http://schemas.microsoft.com/office/powerpoint/2010/main" val="254220677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5">
            <a:extLst>
              <a:ext uri="{FF2B5EF4-FFF2-40B4-BE49-F238E27FC236}">
                <a16:creationId xmlns:a16="http://schemas.microsoft.com/office/drawing/2014/main" id="{6BAC7AB3-B24B-88ED-89A5-15DA2BAD6394}"/>
              </a:ext>
            </a:extLst>
          </p:cNvPr>
          <p:cNvSpPr>
            <a:spLocks noGrp="1"/>
          </p:cNvSpPr>
          <p:nvPr>
            <p:ph sz="quarter" idx="10"/>
          </p:nvPr>
        </p:nvSpPr>
        <p:spPr>
          <a:xfrm>
            <a:off x="190110" y="660140"/>
            <a:ext cx="12456000" cy="1390398"/>
          </a:xfrm>
        </p:spPr>
        <p:txBody>
          <a:bodyPr/>
          <a:lstStyle/>
          <a:p>
            <a:pPr lvl="0"/>
            <a:r>
              <a:rPr lang="ja-JP" altLang="en-US" u="sng" dirty="0">
                <a:latin typeface="+mn-ea"/>
                <a:ea typeface="+mn-ea"/>
              </a:rPr>
              <a:t>３．２．０３　オーダ制御　関連システム連携機能／</a:t>
            </a:r>
            <a:r>
              <a:rPr lang="ja-JP" altLang="en-US" u="sng" dirty="0"/>
              <a:t>３．２．０４　オーダ制御　インタフェースアダプタ機能（８／９）</a:t>
            </a:r>
            <a:endParaRPr lang="en-US" altLang="ja-JP" u="sng" dirty="0"/>
          </a:p>
          <a:p>
            <a:pPr lvl="0"/>
            <a:r>
              <a:rPr lang="ja-JP" altLang="en-US" dirty="0"/>
              <a:t>　</a:t>
            </a:r>
            <a:r>
              <a:rPr lang="en-US" altLang="ja-JP" u="sng" dirty="0"/>
              <a:t>【</a:t>
            </a:r>
            <a:r>
              <a:rPr lang="ja-JP" altLang="en-US" u="sng" dirty="0"/>
              <a:t>ひかり電話ポートイン：有派遣工事、無派遣工事、メタル電話ポートイン</a:t>
            </a:r>
            <a:r>
              <a:rPr lang="en-US" altLang="ja-JP" u="sng" dirty="0"/>
              <a:t>】</a:t>
            </a:r>
          </a:p>
          <a:p>
            <a:pPr lvl="0"/>
            <a:r>
              <a:rPr lang="ja-JP" altLang="en-US" dirty="0">
                <a:latin typeface="+mn-ea"/>
                <a:ea typeface="+mn-ea"/>
              </a:rPr>
              <a:t>　</a:t>
            </a:r>
            <a:r>
              <a:rPr lang="en-US" altLang="ja-JP" dirty="0">
                <a:latin typeface="+mn-ea"/>
                <a:ea typeface="+mn-ea"/>
              </a:rPr>
              <a:t>【</a:t>
            </a:r>
            <a:r>
              <a:rPr lang="ja-JP" altLang="en-US" dirty="0">
                <a:latin typeface="+mn-ea"/>
                <a:ea typeface="+mn-ea"/>
              </a:rPr>
              <a:t>ア</a:t>
            </a:r>
            <a:r>
              <a:rPr lang="en-US" altLang="ja-JP" dirty="0">
                <a:latin typeface="+mn-ea"/>
                <a:ea typeface="+mn-ea"/>
              </a:rPr>
              <a:t>】【</a:t>
            </a:r>
            <a:r>
              <a:rPr lang="ja-JP" altLang="en-US" dirty="0">
                <a:latin typeface="+mn-ea"/>
                <a:ea typeface="+mn-ea"/>
              </a:rPr>
              <a:t>イ</a:t>
            </a:r>
            <a:r>
              <a:rPr lang="en-US" altLang="ja-JP" dirty="0">
                <a:latin typeface="+mn-ea"/>
                <a:ea typeface="+mn-ea"/>
              </a:rPr>
              <a:t>】【</a:t>
            </a:r>
            <a:r>
              <a:rPr lang="ja-JP" altLang="en-US" dirty="0">
                <a:latin typeface="+mn-ea"/>
                <a:ea typeface="+mn-ea"/>
              </a:rPr>
              <a:t>オ</a:t>
            </a:r>
            <a:r>
              <a:rPr lang="en-US" altLang="ja-JP" dirty="0">
                <a:latin typeface="+mn-ea"/>
                <a:ea typeface="+mn-ea"/>
              </a:rPr>
              <a:t>】【A】</a:t>
            </a:r>
            <a:r>
              <a:rPr lang="ja-JP" altLang="en-US" dirty="0">
                <a:latin typeface="+mn-ea"/>
                <a:ea typeface="+mn-ea"/>
              </a:rPr>
              <a:t>設備連携へ送信するひかり電話工事（番ポ工事）依頼に以下の変更を行い、</a:t>
            </a:r>
            <a:r>
              <a:rPr lang="en-US" altLang="ja-JP" dirty="0">
                <a:latin typeface="+mn-ea"/>
                <a:ea typeface="+mn-ea"/>
              </a:rPr>
              <a:t>BB-CASTAR</a:t>
            </a:r>
            <a:r>
              <a:rPr lang="ja-JP" altLang="en-US" dirty="0">
                <a:latin typeface="+mn-ea"/>
                <a:ea typeface="+mn-ea"/>
              </a:rPr>
              <a:t>に（ひかり電話）工事依頼情報流通（番ポ工事）の送信可能とする</a:t>
            </a:r>
          </a:p>
          <a:p>
            <a:r>
              <a:rPr lang="ja-JP" altLang="en-US" dirty="0"/>
              <a:t>　</a:t>
            </a:r>
            <a:r>
              <a:rPr lang="en-US" altLang="ja-JP" dirty="0"/>
              <a:t>【</a:t>
            </a:r>
            <a:r>
              <a:rPr lang="ja-JP" altLang="en-US" dirty="0"/>
              <a:t>ア</a:t>
            </a:r>
            <a:r>
              <a:rPr lang="en-US" altLang="ja-JP" dirty="0"/>
              <a:t>】【</a:t>
            </a:r>
            <a:r>
              <a:rPr lang="ja-JP" altLang="en-US" dirty="0"/>
              <a:t>イ</a:t>
            </a:r>
            <a:r>
              <a:rPr lang="en-US" altLang="ja-JP" dirty="0"/>
              <a:t>】【</a:t>
            </a:r>
            <a:r>
              <a:rPr lang="ja-JP" altLang="en-US" dirty="0"/>
              <a:t>オ</a:t>
            </a:r>
            <a:r>
              <a:rPr lang="en-US" altLang="ja-JP" dirty="0"/>
              <a:t>】【B】</a:t>
            </a:r>
            <a:r>
              <a:rPr lang="ja-JP" altLang="en-US" dirty="0"/>
              <a:t>設備連携から受信するひかり電話工事（番ポ工事）結果に以下の変更を行い、</a:t>
            </a:r>
            <a:r>
              <a:rPr lang="en-US" altLang="ja-JP" dirty="0"/>
              <a:t>BB-CASTAR</a:t>
            </a:r>
            <a:r>
              <a:rPr lang="ja-JP" altLang="en-US" dirty="0"/>
              <a:t>から番ポ工事結果の受信を可能とする</a:t>
            </a:r>
          </a:p>
          <a:p>
            <a:r>
              <a:rPr lang="ja-JP" altLang="en-US" dirty="0"/>
              <a:t>　</a:t>
            </a:r>
            <a:r>
              <a:rPr lang="en-US" altLang="ja-JP" dirty="0"/>
              <a:t>【</a:t>
            </a:r>
            <a:r>
              <a:rPr lang="ja-JP" altLang="en-US" dirty="0"/>
              <a:t>イ</a:t>
            </a:r>
            <a:r>
              <a:rPr lang="en-US" altLang="ja-JP" dirty="0"/>
              <a:t>】【A】</a:t>
            </a:r>
            <a:r>
              <a:rPr lang="ja-JP" altLang="en-US" dirty="0"/>
              <a:t>設備連携から受信するひかり電話工事（番ポ工事）結果に新規項目として、番ポ工事結果種別、着信試験用の電話番号、番号取得事業者の連絡先情報等、番ポ工事結果、代表電話番号を追加する</a:t>
            </a:r>
            <a:r>
              <a:rPr lang="en-US" altLang="ja-JP" dirty="0"/>
              <a:t/>
            </a:r>
            <a:br>
              <a:rPr lang="en-US" altLang="ja-JP" dirty="0"/>
            </a:br>
            <a:r>
              <a:rPr lang="ja-JP" altLang="en-US" dirty="0"/>
              <a:t>　　工事結果情報流通（番ポ工事）（事業者情報）および工事結果情報流通（番ポ工事）（工事結果情報）の流通内容イメージを以下に示す</a:t>
            </a:r>
          </a:p>
        </p:txBody>
      </p:sp>
      <p:sp>
        <p:nvSpPr>
          <p:cNvPr id="7" name="テキスト ボックス 6">
            <a:extLst>
              <a:ext uri="{FF2B5EF4-FFF2-40B4-BE49-F238E27FC236}">
                <a16:creationId xmlns:a16="http://schemas.microsoft.com/office/drawing/2014/main" id="{7A7D2493-24BB-6F55-CCAE-B2902701DF40}"/>
              </a:ext>
            </a:extLst>
          </p:cNvPr>
          <p:cNvSpPr txBox="1"/>
          <p:nvPr/>
        </p:nvSpPr>
        <p:spPr>
          <a:xfrm>
            <a:off x="352128" y="2284167"/>
            <a:ext cx="6912149" cy="153888"/>
          </a:xfrm>
          <a:prstGeom prst="rect">
            <a:avLst/>
          </a:prstGeom>
          <a:noFill/>
        </p:spPr>
        <p:txBody>
          <a:bodyPr wrap="none" lIns="0" tIns="0" rIns="0" bIns="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■工事結果情報流通（番ポ工事）（事業者情報）および工事結果情報流通（番ポ工事）（工事結果情報）の流通内容イメージ</a:t>
            </a:r>
          </a:p>
        </p:txBody>
      </p:sp>
      <p:sp>
        <p:nvSpPr>
          <p:cNvPr id="9" name="線吹き出し 1 (枠付き) 10">
            <a:extLst>
              <a:ext uri="{FF2B5EF4-FFF2-40B4-BE49-F238E27FC236}">
                <a16:creationId xmlns:a16="http://schemas.microsoft.com/office/drawing/2014/main" id="{E0B2E3E1-29B5-4BAF-092F-9C6E6AE79C8A}"/>
              </a:ext>
            </a:extLst>
          </p:cNvPr>
          <p:cNvSpPr/>
          <p:nvPr/>
        </p:nvSpPr>
        <p:spPr bwMode="auto">
          <a:xfrm>
            <a:off x="6639678" y="3242266"/>
            <a:ext cx="4716000" cy="2880000"/>
          </a:xfrm>
          <a:prstGeom prst="borderCallout1">
            <a:avLst>
              <a:gd name="adj1" fmla="val 49447"/>
              <a:gd name="adj2" fmla="val 29"/>
              <a:gd name="adj3" fmla="val 59971"/>
              <a:gd name="adj4" fmla="val -24973"/>
            </a:avLst>
          </a:prstGeom>
          <a:no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algn="l" defTabSz="649288"/>
            <a:r>
              <a:rPr lang="ja-JP" altLang="en-US" sz="1000" dirty="0">
                <a:latin typeface="+mn-ea"/>
                <a:ea typeface="+mn-ea"/>
              </a:rPr>
              <a:t>移転元事業者情報、番号取得事業者情報、電話番号情報がそれぞれ繰り返し項目として流通する。各項目の関連イメージを以下に示す</a:t>
            </a:r>
          </a:p>
        </p:txBody>
      </p:sp>
      <p:sp>
        <p:nvSpPr>
          <p:cNvPr id="10" name="テキスト ボックス 9">
            <a:extLst>
              <a:ext uri="{FF2B5EF4-FFF2-40B4-BE49-F238E27FC236}">
                <a16:creationId xmlns:a16="http://schemas.microsoft.com/office/drawing/2014/main" id="{7862A122-6935-FA91-A944-4D4A5DF50E3E}"/>
              </a:ext>
            </a:extLst>
          </p:cNvPr>
          <p:cNvSpPr txBox="1"/>
          <p:nvPr/>
        </p:nvSpPr>
        <p:spPr>
          <a:xfrm>
            <a:off x="6696665" y="3725469"/>
            <a:ext cx="1350150" cy="153888"/>
          </a:xfrm>
          <a:prstGeom prst="rect">
            <a:avLst/>
          </a:prstGeom>
          <a:noFill/>
        </p:spPr>
        <p:txBody>
          <a:bodyPr wrap="square" lIns="0" tIns="0" rIns="0" bIns="0" rtlCol="0" anchor="t" anchorCtr="0">
            <a:spAutoFit/>
          </a:bodyPr>
          <a:lstStyle/>
          <a:p>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移転元事業者情報</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1" name="テキスト ボックス 10">
            <a:extLst>
              <a:ext uri="{FF2B5EF4-FFF2-40B4-BE49-F238E27FC236}">
                <a16:creationId xmlns:a16="http://schemas.microsoft.com/office/drawing/2014/main" id="{33846C51-A77C-EF3E-AFF6-A05491942F0C}"/>
              </a:ext>
            </a:extLst>
          </p:cNvPr>
          <p:cNvSpPr txBox="1"/>
          <p:nvPr/>
        </p:nvSpPr>
        <p:spPr>
          <a:xfrm>
            <a:off x="8181830" y="3725469"/>
            <a:ext cx="1350150" cy="153888"/>
          </a:xfrm>
          <a:prstGeom prst="rect">
            <a:avLst/>
          </a:prstGeom>
          <a:noFill/>
        </p:spPr>
        <p:txBody>
          <a:bodyPr wrap="square" lIns="0" tIns="0" rIns="0" bIns="0" rtlCol="0" anchor="t" anchorCtr="0">
            <a:spAutoFit/>
          </a:bodyPr>
          <a:lstStyle/>
          <a:p>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番号取得事業者情報</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2" name="正方形/長方形 11">
            <a:extLst>
              <a:ext uri="{FF2B5EF4-FFF2-40B4-BE49-F238E27FC236}">
                <a16:creationId xmlns:a16="http://schemas.microsoft.com/office/drawing/2014/main" id="{A3DB0544-BED1-35C2-C98A-C09206656352}"/>
              </a:ext>
            </a:extLst>
          </p:cNvPr>
          <p:cNvSpPr/>
          <p:nvPr/>
        </p:nvSpPr>
        <p:spPr bwMode="auto">
          <a:xfrm>
            <a:off x="6830743" y="3969261"/>
            <a:ext cx="1080000" cy="1337084"/>
          </a:xfrm>
          <a:prstGeom prst="rect">
            <a:avLst/>
          </a:prstGeom>
          <a:solidFill>
            <a:srgbClr val="FFFFCC"/>
          </a:solid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lang="ja-JP" altLang="en-US" sz="1000" dirty="0">
                <a:solidFill>
                  <a:srgbClr val="FF0000"/>
                </a:solidFill>
                <a:latin typeface="+mn-ea"/>
                <a:ea typeface="+mn-ea"/>
              </a:rPr>
              <a:t>Ａ社</a:t>
            </a:r>
            <a:endParaRPr kumimoji="1" lang="ja-JP" altLang="en-US" sz="1000" dirty="0">
              <a:solidFill>
                <a:srgbClr val="FF0000"/>
              </a:solidFill>
              <a:latin typeface="+mn-ea"/>
              <a:ea typeface="+mn-ea"/>
            </a:endParaRPr>
          </a:p>
        </p:txBody>
      </p:sp>
      <p:sp>
        <p:nvSpPr>
          <p:cNvPr id="13" name="正方形/長方形 12">
            <a:extLst>
              <a:ext uri="{FF2B5EF4-FFF2-40B4-BE49-F238E27FC236}">
                <a16:creationId xmlns:a16="http://schemas.microsoft.com/office/drawing/2014/main" id="{8E4125AC-2904-F567-A357-068C21E07AB1}"/>
              </a:ext>
            </a:extLst>
          </p:cNvPr>
          <p:cNvSpPr/>
          <p:nvPr/>
        </p:nvSpPr>
        <p:spPr bwMode="auto">
          <a:xfrm>
            <a:off x="8304051" y="3963560"/>
            <a:ext cx="1080000" cy="797024"/>
          </a:xfrm>
          <a:prstGeom prst="rect">
            <a:avLst/>
          </a:prstGeom>
          <a:solidFill>
            <a:srgbClr val="FFFFCC"/>
          </a:solid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defTabSz="649288"/>
            <a:r>
              <a:rPr lang="ja-JP" altLang="en-US" sz="1000" dirty="0">
                <a:solidFill>
                  <a:srgbClr val="FF0000"/>
                </a:solidFill>
                <a:latin typeface="+mn-ea"/>
                <a:ea typeface="+mn-ea"/>
              </a:rPr>
              <a:t>Ａ社</a:t>
            </a:r>
          </a:p>
        </p:txBody>
      </p:sp>
      <p:sp>
        <p:nvSpPr>
          <p:cNvPr id="14" name="正方形/長方形 13">
            <a:extLst>
              <a:ext uri="{FF2B5EF4-FFF2-40B4-BE49-F238E27FC236}">
                <a16:creationId xmlns:a16="http://schemas.microsoft.com/office/drawing/2014/main" id="{60A49EA3-5EA6-7969-A15D-129C6E93C674}"/>
              </a:ext>
            </a:extLst>
          </p:cNvPr>
          <p:cNvSpPr/>
          <p:nvPr/>
        </p:nvSpPr>
        <p:spPr bwMode="auto">
          <a:xfrm>
            <a:off x="8304051" y="4844787"/>
            <a:ext cx="1080000" cy="455857"/>
          </a:xfrm>
          <a:prstGeom prst="rect">
            <a:avLst/>
          </a:prstGeom>
          <a:solidFill>
            <a:srgbClr val="CCECFF"/>
          </a:solid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1000" dirty="0">
                <a:solidFill>
                  <a:srgbClr val="0000FF"/>
                </a:solidFill>
                <a:latin typeface="+mn-ea"/>
                <a:ea typeface="+mn-ea"/>
              </a:rPr>
              <a:t>Ｂ社</a:t>
            </a:r>
          </a:p>
        </p:txBody>
      </p:sp>
      <p:sp>
        <p:nvSpPr>
          <p:cNvPr id="15" name="正方形/長方形 14">
            <a:extLst>
              <a:ext uri="{FF2B5EF4-FFF2-40B4-BE49-F238E27FC236}">
                <a16:creationId xmlns:a16="http://schemas.microsoft.com/office/drawing/2014/main" id="{04235F87-6163-009F-0FF3-267A1D628C63}"/>
              </a:ext>
            </a:extLst>
          </p:cNvPr>
          <p:cNvSpPr/>
          <p:nvPr/>
        </p:nvSpPr>
        <p:spPr bwMode="auto">
          <a:xfrm>
            <a:off x="6833263" y="5435660"/>
            <a:ext cx="1080000" cy="573452"/>
          </a:xfrm>
          <a:prstGeom prst="rect">
            <a:avLst/>
          </a:prstGeom>
          <a:solidFill>
            <a:srgbClr val="CCFFCC"/>
          </a:solid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lang="ja-JP" altLang="en-US" sz="1000" dirty="0">
                <a:latin typeface="+mn-ea"/>
                <a:ea typeface="+mn-ea"/>
              </a:rPr>
              <a:t>Ｃ社</a:t>
            </a:r>
            <a:endParaRPr kumimoji="1" lang="ja-JP" altLang="en-US" sz="1000" dirty="0">
              <a:latin typeface="+mn-ea"/>
              <a:ea typeface="+mn-ea"/>
            </a:endParaRPr>
          </a:p>
        </p:txBody>
      </p:sp>
      <p:sp>
        <p:nvSpPr>
          <p:cNvPr id="16" name="正方形/長方形 15">
            <a:extLst>
              <a:ext uri="{FF2B5EF4-FFF2-40B4-BE49-F238E27FC236}">
                <a16:creationId xmlns:a16="http://schemas.microsoft.com/office/drawing/2014/main" id="{42730740-362F-C473-73F9-3CBBE365F104}"/>
              </a:ext>
            </a:extLst>
          </p:cNvPr>
          <p:cNvSpPr/>
          <p:nvPr/>
        </p:nvSpPr>
        <p:spPr bwMode="auto">
          <a:xfrm>
            <a:off x="8304051" y="5435659"/>
            <a:ext cx="1080000" cy="573451"/>
          </a:xfrm>
          <a:prstGeom prst="rect">
            <a:avLst/>
          </a:prstGeom>
          <a:solidFill>
            <a:srgbClr val="FFFFCC"/>
          </a:solid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defTabSz="649288"/>
            <a:r>
              <a:rPr lang="ja-JP" altLang="en-US" sz="1000" dirty="0">
                <a:solidFill>
                  <a:srgbClr val="FF0000"/>
                </a:solidFill>
                <a:latin typeface="Meiryo UI" panose="020B0604030504040204" pitchFamily="50" charset="-128"/>
                <a:ea typeface="Meiryo UI" panose="020B0604030504040204" pitchFamily="50" charset="-128"/>
              </a:rPr>
              <a:t>Ａ社</a:t>
            </a:r>
          </a:p>
        </p:txBody>
      </p:sp>
      <p:sp>
        <p:nvSpPr>
          <p:cNvPr id="18" name="正方形/長方形 17">
            <a:extLst>
              <a:ext uri="{FF2B5EF4-FFF2-40B4-BE49-F238E27FC236}">
                <a16:creationId xmlns:a16="http://schemas.microsoft.com/office/drawing/2014/main" id="{925E249D-203B-D72F-1425-C79384A65F6E}"/>
              </a:ext>
            </a:extLst>
          </p:cNvPr>
          <p:cNvSpPr/>
          <p:nvPr/>
        </p:nvSpPr>
        <p:spPr bwMode="auto">
          <a:xfrm>
            <a:off x="9777359" y="3963560"/>
            <a:ext cx="1395155" cy="797024"/>
          </a:xfrm>
          <a:prstGeom prst="rect">
            <a:avLst/>
          </a:prstGeom>
          <a:solidFill>
            <a:srgbClr val="FFFFCC"/>
          </a:solid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03-XXXX-XXX1</a:t>
            </a:r>
          </a:p>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03-XXXX-XXX2</a:t>
            </a:r>
          </a:p>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03-XXXX-XXX3</a:t>
            </a:r>
          </a:p>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03-XXXX-XX10</a:t>
            </a:r>
          </a:p>
        </p:txBody>
      </p:sp>
      <p:sp>
        <p:nvSpPr>
          <p:cNvPr id="20" name="正方形/長方形 19">
            <a:extLst>
              <a:ext uri="{FF2B5EF4-FFF2-40B4-BE49-F238E27FC236}">
                <a16:creationId xmlns:a16="http://schemas.microsoft.com/office/drawing/2014/main" id="{F08C79DF-24FD-DBF1-EC92-4F71F58A98AB}"/>
              </a:ext>
            </a:extLst>
          </p:cNvPr>
          <p:cNvSpPr/>
          <p:nvPr/>
        </p:nvSpPr>
        <p:spPr bwMode="auto">
          <a:xfrm>
            <a:off x="9777358" y="4844787"/>
            <a:ext cx="1395155" cy="455857"/>
          </a:xfrm>
          <a:prstGeom prst="rect">
            <a:avLst/>
          </a:prstGeom>
          <a:solidFill>
            <a:srgbClr val="CCECFF"/>
          </a:solid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03-XXXX-XX11</a:t>
            </a:r>
          </a:p>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03-XXXX-XX12</a:t>
            </a:r>
          </a:p>
        </p:txBody>
      </p:sp>
      <p:sp>
        <p:nvSpPr>
          <p:cNvPr id="21" name="正方形/長方形 20">
            <a:extLst>
              <a:ext uri="{FF2B5EF4-FFF2-40B4-BE49-F238E27FC236}">
                <a16:creationId xmlns:a16="http://schemas.microsoft.com/office/drawing/2014/main" id="{97C3EA62-5B24-773A-5856-ADA3FC4C5E88}"/>
              </a:ext>
            </a:extLst>
          </p:cNvPr>
          <p:cNvSpPr/>
          <p:nvPr/>
        </p:nvSpPr>
        <p:spPr bwMode="auto">
          <a:xfrm>
            <a:off x="9777358" y="5435659"/>
            <a:ext cx="1395155" cy="573451"/>
          </a:xfrm>
          <a:prstGeom prst="rect">
            <a:avLst/>
          </a:prstGeom>
          <a:solidFill>
            <a:srgbClr val="FFFFCC"/>
          </a:solid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03-XXXX-XX13</a:t>
            </a:r>
          </a:p>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03-XXXX-XX14</a:t>
            </a:r>
          </a:p>
          <a:p>
            <a:pPr algn="l"/>
            <a:r>
              <a:rPr lang="en-US" altLang="ja-JP" sz="1000" dirty="0">
                <a:latin typeface="Meiryo UI" panose="020B0604030504040204" pitchFamily="50" charset="-128"/>
                <a:ea typeface="Meiryo UI" panose="020B0604030504040204" pitchFamily="50" charset="-128"/>
                <a:cs typeface="Meiryo UI" panose="020B0604030504040204" pitchFamily="50" charset="-128"/>
              </a:rPr>
              <a:t>03-XXXX-XX15</a:t>
            </a:r>
          </a:p>
        </p:txBody>
      </p:sp>
      <p:sp>
        <p:nvSpPr>
          <p:cNvPr id="22" name="テキスト ボックス 21">
            <a:extLst>
              <a:ext uri="{FF2B5EF4-FFF2-40B4-BE49-F238E27FC236}">
                <a16:creationId xmlns:a16="http://schemas.microsoft.com/office/drawing/2014/main" id="{3622BFCE-8514-A5E7-CC67-B1B37895B294}"/>
              </a:ext>
            </a:extLst>
          </p:cNvPr>
          <p:cNvSpPr txBox="1"/>
          <p:nvPr/>
        </p:nvSpPr>
        <p:spPr>
          <a:xfrm>
            <a:off x="9712000" y="3725469"/>
            <a:ext cx="1350150" cy="153888"/>
          </a:xfrm>
          <a:prstGeom prst="rect">
            <a:avLst/>
          </a:prstGeom>
          <a:noFill/>
        </p:spPr>
        <p:txBody>
          <a:bodyPr wrap="square" lIns="0" tIns="0" rIns="0" bIns="0" rtlCol="0" anchor="t" anchorCtr="0">
            <a:spAutoFit/>
          </a:bodyPr>
          <a:lstStyle/>
          <a:p>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電話番号情報</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p:txBody>
      </p:sp>
      <p:cxnSp>
        <p:nvCxnSpPr>
          <p:cNvPr id="23" name="直線コネクタ 22">
            <a:extLst>
              <a:ext uri="{FF2B5EF4-FFF2-40B4-BE49-F238E27FC236}">
                <a16:creationId xmlns:a16="http://schemas.microsoft.com/office/drawing/2014/main" id="{DD8C4B3F-9E77-63AA-4425-5E1BB9F60628}"/>
              </a:ext>
            </a:extLst>
          </p:cNvPr>
          <p:cNvCxnSpPr>
            <a:stCxn id="12" idx="3"/>
            <a:endCxn id="13" idx="1"/>
          </p:cNvCxnSpPr>
          <p:nvPr/>
        </p:nvCxnSpPr>
        <p:spPr bwMode="auto">
          <a:xfrm flipV="1">
            <a:off x="7910743" y="4362072"/>
            <a:ext cx="393308" cy="275731"/>
          </a:xfrm>
          <a:prstGeom prst="line">
            <a:avLst/>
          </a:prstGeom>
          <a:solidFill>
            <a:srgbClr val="FFFFCC"/>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直線コネクタ 23">
            <a:extLst>
              <a:ext uri="{FF2B5EF4-FFF2-40B4-BE49-F238E27FC236}">
                <a16:creationId xmlns:a16="http://schemas.microsoft.com/office/drawing/2014/main" id="{91D86531-0782-74D9-EB11-86AE0AE94CFA}"/>
              </a:ext>
            </a:extLst>
          </p:cNvPr>
          <p:cNvCxnSpPr>
            <a:stCxn id="12" idx="3"/>
            <a:endCxn id="14" idx="1"/>
          </p:cNvCxnSpPr>
          <p:nvPr/>
        </p:nvCxnSpPr>
        <p:spPr bwMode="auto">
          <a:xfrm>
            <a:off x="7910743" y="4637803"/>
            <a:ext cx="393308" cy="434913"/>
          </a:xfrm>
          <a:prstGeom prst="line">
            <a:avLst/>
          </a:prstGeom>
          <a:solidFill>
            <a:srgbClr val="FFFFCC"/>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直線コネクタ 24">
            <a:extLst>
              <a:ext uri="{FF2B5EF4-FFF2-40B4-BE49-F238E27FC236}">
                <a16:creationId xmlns:a16="http://schemas.microsoft.com/office/drawing/2014/main" id="{A87DCE10-B9A5-19FF-979D-1A9CAFD7B018}"/>
              </a:ext>
            </a:extLst>
          </p:cNvPr>
          <p:cNvCxnSpPr>
            <a:stCxn id="15" idx="3"/>
            <a:endCxn id="16" idx="1"/>
          </p:cNvCxnSpPr>
          <p:nvPr/>
        </p:nvCxnSpPr>
        <p:spPr bwMode="auto">
          <a:xfrm flipV="1">
            <a:off x="7913263" y="5722385"/>
            <a:ext cx="390788" cy="1"/>
          </a:xfrm>
          <a:prstGeom prst="line">
            <a:avLst/>
          </a:prstGeom>
          <a:solidFill>
            <a:srgbClr val="FFFFCC"/>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直線コネクタ 25">
            <a:extLst>
              <a:ext uri="{FF2B5EF4-FFF2-40B4-BE49-F238E27FC236}">
                <a16:creationId xmlns:a16="http://schemas.microsoft.com/office/drawing/2014/main" id="{169E2D4B-A94F-39EB-42F2-435DC26D3B8A}"/>
              </a:ext>
            </a:extLst>
          </p:cNvPr>
          <p:cNvCxnSpPr>
            <a:stCxn id="13" idx="3"/>
            <a:endCxn id="18" idx="1"/>
          </p:cNvCxnSpPr>
          <p:nvPr/>
        </p:nvCxnSpPr>
        <p:spPr bwMode="auto">
          <a:xfrm>
            <a:off x="9384051" y="4362072"/>
            <a:ext cx="393308" cy="0"/>
          </a:xfrm>
          <a:prstGeom prst="line">
            <a:avLst/>
          </a:prstGeom>
          <a:solidFill>
            <a:srgbClr val="FFFFCC"/>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直線コネクタ 26">
            <a:extLst>
              <a:ext uri="{FF2B5EF4-FFF2-40B4-BE49-F238E27FC236}">
                <a16:creationId xmlns:a16="http://schemas.microsoft.com/office/drawing/2014/main" id="{AB616538-14C7-9C8A-74F3-A71480220417}"/>
              </a:ext>
            </a:extLst>
          </p:cNvPr>
          <p:cNvCxnSpPr>
            <a:stCxn id="14" idx="3"/>
            <a:endCxn id="20" idx="1"/>
          </p:cNvCxnSpPr>
          <p:nvPr/>
        </p:nvCxnSpPr>
        <p:spPr bwMode="auto">
          <a:xfrm>
            <a:off x="9384051" y="5072716"/>
            <a:ext cx="393307" cy="0"/>
          </a:xfrm>
          <a:prstGeom prst="line">
            <a:avLst/>
          </a:prstGeom>
          <a:solidFill>
            <a:srgbClr val="FFFFCC"/>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直線コネクタ 27">
            <a:extLst>
              <a:ext uri="{FF2B5EF4-FFF2-40B4-BE49-F238E27FC236}">
                <a16:creationId xmlns:a16="http://schemas.microsoft.com/office/drawing/2014/main" id="{5CCF549C-7A64-04BC-F894-87C5E462C0A3}"/>
              </a:ext>
            </a:extLst>
          </p:cNvPr>
          <p:cNvCxnSpPr>
            <a:stCxn id="16" idx="3"/>
            <a:endCxn id="21" idx="1"/>
          </p:cNvCxnSpPr>
          <p:nvPr/>
        </p:nvCxnSpPr>
        <p:spPr bwMode="auto">
          <a:xfrm>
            <a:off x="9384051" y="5722385"/>
            <a:ext cx="393307" cy="0"/>
          </a:xfrm>
          <a:prstGeom prst="line">
            <a:avLst/>
          </a:prstGeom>
          <a:solidFill>
            <a:srgbClr val="FFFFCC"/>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9" name="正方形/長方形 28">
            <a:extLst>
              <a:ext uri="{FF2B5EF4-FFF2-40B4-BE49-F238E27FC236}">
                <a16:creationId xmlns:a16="http://schemas.microsoft.com/office/drawing/2014/main" id="{7F515DCA-526B-9B50-325B-3CC33BE7ECF1}"/>
              </a:ext>
            </a:extLst>
          </p:cNvPr>
          <p:cNvSpPr/>
          <p:nvPr/>
        </p:nvSpPr>
        <p:spPr bwMode="auto">
          <a:xfrm>
            <a:off x="1836888" y="3144416"/>
            <a:ext cx="1008000" cy="322815"/>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en-US" altLang="ja-JP" sz="1000" kern="0" dirty="0">
                <a:solidFill>
                  <a:prstClr val="white"/>
                </a:solidFill>
                <a:latin typeface="Meiryo UI"/>
                <a:ea typeface="Meiryo UI" panose="020B0604030504040204" pitchFamily="50" charset="-128"/>
                <a:cs typeface="メイリオ" panose="020B0604030504040204" pitchFamily="50" charset="-128"/>
              </a:rPr>
              <a:t>BB-CASTAR</a:t>
            </a:r>
            <a:endParaRPr kumimoji="0" lang="ja-JP" altLang="en-US" sz="1000" kern="0" dirty="0">
              <a:solidFill>
                <a:prstClr val="white"/>
              </a:solidFill>
              <a:latin typeface="Meiryo UI"/>
              <a:ea typeface="Meiryo UI" panose="020B0604030504040204" pitchFamily="50" charset="-128"/>
              <a:cs typeface="メイリオ" panose="020B0604030504040204" pitchFamily="50" charset="-128"/>
            </a:endParaRPr>
          </a:p>
        </p:txBody>
      </p:sp>
      <p:cxnSp>
        <p:nvCxnSpPr>
          <p:cNvPr id="30" name="直線コネクタ 29">
            <a:extLst>
              <a:ext uri="{FF2B5EF4-FFF2-40B4-BE49-F238E27FC236}">
                <a16:creationId xmlns:a16="http://schemas.microsoft.com/office/drawing/2014/main" id="{6F11D697-2BC3-307E-7EAB-388B2E0C0846}"/>
              </a:ext>
            </a:extLst>
          </p:cNvPr>
          <p:cNvCxnSpPr/>
          <p:nvPr/>
        </p:nvCxnSpPr>
        <p:spPr>
          <a:xfrm flipH="1">
            <a:off x="2331943" y="3467230"/>
            <a:ext cx="0" cy="4320000"/>
          </a:xfrm>
          <a:prstGeom prst="line">
            <a:avLst/>
          </a:prstGeom>
          <a:noFill/>
          <a:ln w="9525" cap="flat" cmpd="sng" algn="ctr">
            <a:solidFill>
              <a:sysClr val="window" lastClr="FFFFFF">
                <a:lumMod val="50000"/>
              </a:sysClr>
            </a:solidFill>
            <a:prstDash val="sysDash"/>
          </a:ln>
          <a:effectLst/>
        </p:spPr>
      </p:cxnSp>
      <p:sp>
        <p:nvSpPr>
          <p:cNvPr id="31" name="正方形/長方形 30">
            <a:extLst>
              <a:ext uri="{FF2B5EF4-FFF2-40B4-BE49-F238E27FC236}">
                <a16:creationId xmlns:a16="http://schemas.microsoft.com/office/drawing/2014/main" id="{1EE8ACF2-937D-731E-773A-4FE229AB8126}"/>
              </a:ext>
            </a:extLst>
          </p:cNvPr>
          <p:cNvSpPr/>
          <p:nvPr/>
        </p:nvSpPr>
        <p:spPr bwMode="auto">
          <a:xfrm>
            <a:off x="5347278" y="3144416"/>
            <a:ext cx="1008000" cy="322815"/>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ja-JP" altLang="en-US" sz="1000" kern="0" dirty="0">
                <a:solidFill>
                  <a:prstClr val="white"/>
                </a:solidFill>
                <a:latin typeface="Meiryo UI"/>
                <a:ea typeface="Meiryo UI" panose="020B0604030504040204" pitchFamily="50" charset="-128"/>
                <a:cs typeface="メイリオ" panose="020B0604030504040204" pitchFamily="50" charset="-128"/>
              </a:rPr>
              <a:t>アクセス</a:t>
            </a:r>
            <a:r>
              <a:rPr kumimoji="0" lang="en-US" altLang="ja-JP" sz="1000" kern="0" dirty="0">
                <a:solidFill>
                  <a:prstClr val="white"/>
                </a:solidFill>
                <a:latin typeface="Meiryo UI"/>
                <a:ea typeface="Meiryo UI" panose="020B0604030504040204" pitchFamily="50" charset="-128"/>
                <a:cs typeface="メイリオ" panose="020B0604030504040204" pitchFamily="50" charset="-128"/>
              </a:rPr>
              <a:t>PF</a:t>
            </a:r>
            <a:endParaRPr kumimoji="0" lang="ja-JP" altLang="en-US" sz="1000" kern="0" dirty="0">
              <a:solidFill>
                <a:prstClr val="white"/>
              </a:solidFill>
              <a:latin typeface="Meiryo UI"/>
              <a:ea typeface="Meiryo UI" panose="020B0604030504040204" pitchFamily="50" charset="-128"/>
              <a:cs typeface="メイリオ" panose="020B0604030504040204" pitchFamily="50" charset="-128"/>
            </a:endParaRPr>
          </a:p>
        </p:txBody>
      </p:sp>
      <p:cxnSp>
        <p:nvCxnSpPr>
          <p:cNvPr id="32" name="直線コネクタ 31">
            <a:extLst>
              <a:ext uri="{FF2B5EF4-FFF2-40B4-BE49-F238E27FC236}">
                <a16:creationId xmlns:a16="http://schemas.microsoft.com/office/drawing/2014/main" id="{00280EDC-545E-4AE0-6FDF-0D012A061ED5}"/>
              </a:ext>
            </a:extLst>
          </p:cNvPr>
          <p:cNvCxnSpPr/>
          <p:nvPr/>
        </p:nvCxnSpPr>
        <p:spPr>
          <a:xfrm flipH="1">
            <a:off x="5842333" y="3467230"/>
            <a:ext cx="0" cy="4320000"/>
          </a:xfrm>
          <a:prstGeom prst="line">
            <a:avLst/>
          </a:prstGeom>
          <a:noFill/>
          <a:ln w="9525" cap="flat" cmpd="sng" algn="ctr">
            <a:solidFill>
              <a:sysClr val="window" lastClr="FFFFFF">
                <a:lumMod val="50000"/>
              </a:sysClr>
            </a:solidFill>
            <a:prstDash val="sysDash"/>
          </a:ln>
          <a:effectLst/>
        </p:spPr>
      </p:cxnSp>
      <p:sp>
        <p:nvSpPr>
          <p:cNvPr id="33" name="テキスト ボックス 32">
            <a:extLst>
              <a:ext uri="{FF2B5EF4-FFF2-40B4-BE49-F238E27FC236}">
                <a16:creationId xmlns:a16="http://schemas.microsoft.com/office/drawing/2014/main" id="{78C7A6A4-A07D-9D33-AAEC-F7D18535E39E}"/>
              </a:ext>
            </a:extLst>
          </p:cNvPr>
          <p:cNvSpPr txBox="1"/>
          <p:nvPr/>
        </p:nvSpPr>
        <p:spPr>
          <a:xfrm>
            <a:off x="2420507" y="4211767"/>
            <a:ext cx="2572820" cy="152414"/>
          </a:xfrm>
          <a:prstGeom prst="rect">
            <a:avLst/>
          </a:prstGeom>
          <a:solidFill>
            <a:schemeClr val="bg1"/>
          </a:solidFill>
        </p:spPr>
        <p:txBody>
          <a:bodyPr wrap="none" lIns="0" tIns="0" rIns="0" bIns="0" rtlCol="0">
            <a:spAutoFit/>
          </a:bodyPr>
          <a:lstStyle/>
          <a:p>
            <a:pPr algn="l">
              <a:lnSpc>
                <a:spcPct val="110000"/>
              </a:lnSpc>
            </a:pPr>
            <a:r>
              <a:rPr lang="ja-JP" altLang="en-US" sz="1000" dirty="0">
                <a:latin typeface="Meiryo UI" panose="020B0604030504040204" pitchFamily="50" charset="-128"/>
                <a:ea typeface="Meiryo UI" panose="020B0604030504040204" pitchFamily="50" charset="-128"/>
              </a:rPr>
              <a:t>（ひかり電話）工事依頼情報流通（番ポ工事）</a:t>
            </a:r>
            <a:endParaRPr lang="zh-TW" altLang="en-US" sz="1000" dirty="0">
              <a:latin typeface="Meiryo UI" panose="020B0604030504040204" pitchFamily="50" charset="-128"/>
              <a:ea typeface="Meiryo UI" panose="020B0604030504040204" pitchFamily="50" charset="-128"/>
            </a:endParaRPr>
          </a:p>
        </p:txBody>
      </p:sp>
      <p:cxnSp>
        <p:nvCxnSpPr>
          <p:cNvPr id="34" name="直線矢印コネクタ 33">
            <a:extLst>
              <a:ext uri="{FF2B5EF4-FFF2-40B4-BE49-F238E27FC236}">
                <a16:creationId xmlns:a16="http://schemas.microsoft.com/office/drawing/2014/main" id="{568E022C-5BCE-381E-A184-71C15F884FB2}"/>
              </a:ext>
            </a:extLst>
          </p:cNvPr>
          <p:cNvCxnSpPr>
            <a:cxnSpLocks/>
          </p:cNvCxnSpPr>
          <p:nvPr/>
        </p:nvCxnSpPr>
        <p:spPr>
          <a:xfrm>
            <a:off x="2331943" y="4419144"/>
            <a:ext cx="3492000" cy="0"/>
          </a:xfrm>
          <a:prstGeom prst="straightConnector1">
            <a:avLst/>
          </a:prstGeom>
          <a:noFill/>
          <a:ln w="9525" cap="flat" cmpd="sng" algn="ctr">
            <a:solidFill>
              <a:schemeClr val="tx1"/>
            </a:solidFill>
            <a:prstDash val="solid"/>
            <a:headEnd type="triangle"/>
            <a:tailEnd type="none"/>
          </a:ln>
          <a:effectLst/>
        </p:spPr>
      </p:cxnSp>
      <p:sp>
        <p:nvSpPr>
          <p:cNvPr id="35" name="テキスト ボックス 34">
            <a:extLst>
              <a:ext uri="{FF2B5EF4-FFF2-40B4-BE49-F238E27FC236}">
                <a16:creationId xmlns:a16="http://schemas.microsoft.com/office/drawing/2014/main" id="{042544DD-A214-94FF-09FE-3403C76C46BA}"/>
              </a:ext>
            </a:extLst>
          </p:cNvPr>
          <p:cNvSpPr txBox="1"/>
          <p:nvPr/>
        </p:nvSpPr>
        <p:spPr>
          <a:xfrm>
            <a:off x="2420507" y="5762005"/>
            <a:ext cx="3310202" cy="321691"/>
          </a:xfrm>
          <a:prstGeom prst="rect">
            <a:avLst/>
          </a:prstGeom>
          <a:noFill/>
        </p:spPr>
        <p:txBody>
          <a:bodyPr wrap="none" lIns="0" tIns="0" rIns="0" bIns="0" rtlCol="0">
            <a:spAutoFit/>
          </a:bodyPr>
          <a:lstStyle/>
          <a:p>
            <a:pPr algn="l" fontAlgn="base">
              <a:lnSpc>
                <a:spcPct val="110000"/>
              </a:lnSpc>
              <a:spcBef>
                <a:spcPct val="0"/>
              </a:spcBef>
              <a:spcAft>
                <a:spcPct val="0"/>
              </a:spcAft>
            </a:pPr>
            <a:r>
              <a:rPr lang="zh-TW" altLang="en-US" sz="1000" dirty="0">
                <a:latin typeface="Meiryo UI" panose="020B0604030504040204" pitchFamily="50" charset="-128"/>
                <a:ea typeface="Meiryo UI" panose="020B0604030504040204" pitchFamily="50" charset="-128"/>
              </a:rPr>
              <a:t>工事結果情報流通</a:t>
            </a:r>
            <a:endParaRPr lang="en-US" altLang="zh-TW" sz="1000" dirty="0">
              <a:latin typeface="Meiryo UI" panose="020B0604030504040204" pitchFamily="50" charset="-128"/>
              <a:ea typeface="Meiryo UI" panose="020B0604030504040204" pitchFamily="50" charset="-128"/>
            </a:endParaRPr>
          </a:p>
          <a:p>
            <a:pPr algn="l" fontAlgn="base">
              <a:lnSpc>
                <a:spcPct val="110000"/>
              </a:lnSpc>
              <a:spcBef>
                <a:spcPct val="0"/>
              </a:spcBef>
              <a:spcAft>
                <a:spcPct val="0"/>
              </a:spcAft>
            </a:pPr>
            <a:r>
              <a:rPr lang="ja-JP" altLang="en-US" sz="1000" dirty="0">
                <a:latin typeface="Meiryo UI" panose="020B0604030504040204" pitchFamily="50" charset="-128"/>
                <a:ea typeface="Meiryo UI" panose="020B0604030504040204" pitchFamily="50" charset="-128"/>
              </a:rPr>
              <a:t>（番ポ工事：工事結果情報：移転元</a:t>
            </a:r>
            <a:r>
              <a:rPr lang="ja-JP" altLang="en-US" sz="1000" dirty="0">
                <a:solidFill>
                  <a:srgbClr val="FF0000"/>
                </a:solidFill>
                <a:latin typeface="Meiryo UI" panose="020B0604030504040204" pitchFamily="50" charset="-128"/>
                <a:ea typeface="Meiryo UI" panose="020B0604030504040204" pitchFamily="50" charset="-128"/>
              </a:rPr>
              <a:t>Ａ社</a:t>
            </a:r>
            <a:r>
              <a:rPr lang="ja-JP" altLang="en-US" sz="1000" dirty="0">
                <a:latin typeface="Meiryo UI" panose="020B0604030504040204" pitchFamily="50" charset="-128"/>
                <a:ea typeface="Meiryo UI" panose="020B0604030504040204" pitchFamily="50" charset="-128"/>
              </a:rPr>
              <a:t>／番号取得</a:t>
            </a:r>
            <a:r>
              <a:rPr lang="ja-JP" altLang="en-US" sz="1000" dirty="0">
                <a:solidFill>
                  <a:srgbClr val="FF0000"/>
                </a:solidFill>
                <a:latin typeface="Meiryo UI" panose="020B0604030504040204" pitchFamily="50" charset="-128"/>
                <a:ea typeface="Meiryo UI" panose="020B0604030504040204" pitchFamily="50" charset="-128"/>
              </a:rPr>
              <a:t>Ａ社</a:t>
            </a:r>
            <a:r>
              <a:rPr lang="ja-JP" altLang="en-US" sz="1000" dirty="0">
                <a:latin typeface="Meiryo UI" panose="020B0604030504040204" pitchFamily="50" charset="-128"/>
                <a:ea typeface="Meiryo UI" panose="020B0604030504040204" pitchFamily="50" charset="-128"/>
              </a:rPr>
              <a:t>）</a:t>
            </a:r>
            <a:endParaRPr lang="zh-TW" altLang="en-US" sz="1000" dirty="0">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7FA85929-BF5E-C806-5E23-026907CD1BA5}"/>
              </a:ext>
            </a:extLst>
          </p:cNvPr>
          <p:cNvSpPr txBox="1"/>
          <p:nvPr/>
        </p:nvSpPr>
        <p:spPr>
          <a:xfrm>
            <a:off x="2420507" y="4815766"/>
            <a:ext cx="2669000" cy="152414"/>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r>
              <a:rPr lang="ja-JP" altLang="en-US" sz="1000" dirty="0">
                <a:latin typeface="Meiryo UI" panose="020B0604030504040204" pitchFamily="50" charset="-128"/>
                <a:ea typeface="Meiryo UI" panose="020B0604030504040204" pitchFamily="50" charset="-128"/>
              </a:rPr>
              <a:t>工事結果情報流通（番ポ工事）（事業者情報）</a:t>
            </a:r>
            <a:endParaRPr lang="zh-TW" altLang="en-US" sz="1000" dirty="0">
              <a:latin typeface="Meiryo UI" panose="020B0604030504040204" pitchFamily="50" charset="-128"/>
              <a:ea typeface="Meiryo UI" panose="020B0604030504040204" pitchFamily="50" charset="-128"/>
            </a:endParaRPr>
          </a:p>
        </p:txBody>
      </p:sp>
      <p:cxnSp>
        <p:nvCxnSpPr>
          <p:cNvPr id="37" name="直線矢印コネクタ 36">
            <a:extLst>
              <a:ext uri="{FF2B5EF4-FFF2-40B4-BE49-F238E27FC236}">
                <a16:creationId xmlns:a16="http://schemas.microsoft.com/office/drawing/2014/main" id="{EEEB810F-BE84-2F90-FE38-12501E7B9090}"/>
              </a:ext>
            </a:extLst>
          </p:cNvPr>
          <p:cNvCxnSpPr>
            <a:cxnSpLocks/>
          </p:cNvCxnSpPr>
          <p:nvPr/>
        </p:nvCxnSpPr>
        <p:spPr>
          <a:xfrm>
            <a:off x="2331943" y="4985043"/>
            <a:ext cx="3492000" cy="0"/>
          </a:xfrm>
          <a:prstGeom prst="straightConnector1">
            <a:avLst/>
          </a:prstGeom>
          <a:noFill/>
          <a:ln w="9525" cap="flat" cmpd="sng" algn="ctr">
            <a:solidFill>
              <a:schemeClr val="tx1"/>
            </a:solidFill>
            <a:prstDash val="solid"/>
            <a:headEnd type="none"/>
            <a:tailEnd type="triangle"/>
          </a:ln>
          <a:effectLst/>
        </p:spPr>
      </p:cxnSp>
      <p:cxnSp>
        <p:nvCxnSpPr>
          <p:cNvPr id="38" name="直線矢印コネクタ 37">
            <a:extLst>
              <a:ext uri="{FF2B5EF4-FFF2-40B4-BE49-F238E27FC236}">
                <a16:creationId xmlns:a16="http://schemas.microsoft.com/office/drawing/2014/main" id="{7B7643A5-710C-909C-4FA1-75EBDB896BD5}"/>
              </a:ext>
            </a:extLst>
          </p:cNvPr>
          <p:cNvCxnSpPr>
            <a:cxnSpLocks/>
          </p:cNvCxnSpPr>
          <p:nvPr/>
        </p:nvCxnSpPr>
        <p:spPr>
          <a:xfrm>
            <a:off x="2331943" y="6122266"/>
            <a:ext cx="3492000" cy="0"/>
          </a:xfrm>
          <a:prstGeom prst="straightConnector1">
            <a:avLst/>
          </a:prstGeom>
          <a:noFill/>
          <a:ln w="9525" cap="flat" cmpd="sng" algn="ctr">
            <a:solidFill>
              <a:schemeClr val="tx1"/>
            </a:solidFill>
            <a:prstDash val="solid"/>
            <a:headEnd type="none"/>
            <a:tailEnd type="triangle"/>
          </a:ln>
          <a:effectLst/>
        </p:spPr>
      </p:cxnSp>
      <p:sp>
        <p:nvSpPr>
          <p:cNvPr id="39" name="テキスト ボックス 38">
            <a:extLst>
              <a:ext uri="{FF2B5EF4-FFF2-40B4-BE49-F238E27FC236}">
                <a16:creationId xmlns:a16="http://schemas.microsoft.com/office/drawing/2014/main" id="{ED06D0D1-D692-4EB1-768C-DB312AA279CC}"/>
              </a:ext>
            </a:extLst>
          </p:cNvPr>
          <p:cNvSpPr txBox="1"/>
          <p:nvPr/>
        </p:nvSpPr>
        <p:spPr>
          <a:xfrm>
            <a:off x="2420507" y="6887351"/>
            <a:ext cx="3310202" cy="321691"/>
          </a:xfrm>
          <a:prstGeom prst="rect">
            <a:avLst/>
          </a:prstGeom>
          <a:noFill/>
        </p:spPr>
        <p:txBody>
          <a:bodyPr wrap="none" lIns="0" tIns="0" rIns="0" bIns="0" rtlCol="0">
            <a:spAutoFit/>
          </a:bodyPr>
          <a:lstStyle/>
          <a:p>
            <a:pPr algn="l" fontAlgn="base">
              <a:lnSpc>
                <a:spcPct val="110000"/>
              </a:lnSpc>
              <a:spcBef>
                <a:spcPct val="0"/>
              </a:spcBef>
              <a:spcAft>
                <a:spcPct val="0"/>
              </a:spcAft>
            </a:pPr>
            <a:r>
              <a:rPr lang="zh-TW" altLang="en-US" sz="1000" dirty="0">
                <a:latin typeface="Meiryo UI" panose="020B0604030504040204" pitchFamily="50" charset="-128"/>
                <a:ea typeface="Meiryo UI" panose="020B0604030504040204" pitchFamily="50" charset="-128"/>
              </a:rPr>
              <a:t>工事結果情報流通</a:t>
            </a:r>
            <a:endParaRPr lang="en-US" altLang="zh-TW" sz="1000" dirty="0">
              <a:latin typeface="Meiryo UI" panose="020B0604030504040204" pitchFamily="50" charset="-128"/>
              <a:ea typeface="Meiryo UI" panose="020B0604030504040204" pitchFamily="50" charset="-128"/>
            </a:endParaRPr>
          </a:p>
          <a:p>
            <a:pPr algn="l">
              <a:lnSpc>
                <a:spcPct val="110000"/>
              </a:lnSpc>
            </a:pPr>
            <a:r>
              <a:rPr lang="ja-JP" altLang="en-US" sz="1000" dirty="0">
                <a:latin typeface="Meiryo UI" panose="020B0604030504040204" pitchFamily="50" charset="-128"/>
                <a:ea typeface="Meiryo UI" panose="020B0604030504040204" pitchFamily="50" charset="-128"/>
              </a:rPr>
              <a:t>（番ポ工事：工事結果情報：移転元Ｃ社／番号取得</a:t>
            </a:r>
            <a:r>
              <a:rPr lang="ja-JP" altLang="en-US" sz="1000" dirty="0">
                <a:solidFill>
                  <a:srgbClr val="FF0000"/>
                </a:solidFill>
                <a:latin typeface="Meiryo UI" panose="020B0604030504040204" pitchFamily="50" charset="-128"/>
                <a:ea typeface="Meiryo UI" panose="020B0604030504040204" pitchFamily="50" charset="-128"/>
              </a:rPr>
              <a:t>Ａ社</a:t>
            </a:r>
            <a:r>
              <a:rPr lang="ja-JP" altLang="en-US" sz="1000" dirty="0">
                <a:latin typeface="Meiryo UI" panose="020B0604030504040204" pitchFamily="50" charset="-128"/>
                <a:ea typeface="Meiryo UI" panose="020B0604030504040204" pitchFamily="50" charset="-128"/>
              </a:rPr>
              <a:t>）</a:t>
            </a:r>
            <a:endParaRPr lang="zh-TW" altLang="en-US" sz="1000" dirty="0">
              <a:latin typeface="Meiryo UI" panose="020B0604030504040204" pitchFamily="50" charset="-128"/>
              <a:ea typeface="Meiryo UI" panose="020B0604030504040204" pitchFamily="50" charset="-128"/>
            </a:endParaRPr>
          </a:p>
        </p:txBody>
      </p:sp>
      <p:cxnSp>
        <p:nvCxnSpPr>
          <p:cNvPr id="40" name="直線矢印コネクタ 39">
            <a:extLst>
              <a:ext uri="{FF2B5EF4-FFF2-40B4-BE49-F238E27FC236}">
                <a16:creationId xmlns:a16="http://schemas.microsoft.com/office/drawing/2014/main" id="{F401B3B4-CC67-40F4-86A1-DD7D08D420FC}"/>
              </a:ext>
            </a:extLst>
          </p:cNvPr>
          <p:cNvCxnSpPr>
            <a:cxnSpLocks/>
          </p:cNvCxnSpPr>
          <p:nvPr/>
        </p:nvCxnSpPr>
        <p:spPr>
          <a:xfrm>
            <a:off x="2331943" y="7270910"/>
            <a:ext cx="3492000" cy="0"/>
          </a:xfrm>
          <a:prstGeom prst="straightConnector1">
            <a:avLst/>
          </a:prstGeom>
          <a:noFill/>
          <a:ln w="9525" cap="flat" cmpd="sng" algn="ctr">
            <a:solidFill>
              <a:schemeClr val="tx1"/>
            </a:solidFill>
            <a:prstDash val="solid"/>
            <a:headEnd type="none"/>
            <a:tailEnd type="triangle"/>
          </a:ln>
          <a:effectLst/>
        </p:spPr>
      </p:cxnSp>
      <p:sp>
        <p:nvSpPr>
          <p:cNvPr id="41" name="線吹き出し 1 (枠付き) 10">
            <a:extLst>
              <a:ext uri="{FF2B5EF4-FFF2-40B4-BE49-F238E27FC236}">
                <a16:creationId xmlns:a16="http://schemas.microsoft.com/office/drawing/2014/main" id="{2D2919DF-0385-EEFB-F7E9-EF63BD4E182E}"/>
              </a:ext>
            </a:extLst>
          </p:cNvPr>
          <p:cNvSpPr/>
          <p:nvPr/>
        </p:nvSpPr>
        <p:spPr bwMode="auto">
          <a:xfrm>
            <a:off x="6621043" y="7146332"/>
            <a:ext cx="4716000" cy="540000"/>
          </a:xfrm>
          <a:prstGeom prst="borderCallout1">
            <a:avLst>
              <a:gd name="adj1" fmla="val 49447"/>
              <a:gd name="adj2" fmla="val 29"/>
              <a:gd name="adj3" fmla="val -189069"/>
              <a:gd name="adj4" fmla="val -22789"/>
            </a:avLst>
          </a:prstGeom>
          <a:no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algn="l" defTabSz="649288"/>
            <a:r>
              <a:rPr lang="ja-JP" altLang="en-US" sz="1000" dirty="0">
                <a:latin typeface="+mn-ea"/>
                <a:ea typeface="+mn-ea"/>
              </a:rPr>
              <a:t>工事結果情報流通（番ポ工事）（事業者情報）で流通した移転元事業者と番号取得事業者の組合せ数分、工事結果情報流通（番ポ工事）（工事結果情報）が流通する</a:t>
            </a:r>
          </a:p>
        </p:txBody>
      </p:sp>
      <p:cxnSp>
        <p:nvCxnSpPr>
          <p:cNvPr id="42" name="直線コネクタ 41">
            <a:extLst>
              <a:ext uri="{FF2B5EF4-FFF2-40B4-BE49-F238E27FC236}">
                <a16:creationId xmlns:a16="http://schemas.microsoft.com/office/drawing/2014/main" id="{BB107B2D-944D-F333-3D2C-91A92684D735}"/>
              </a:ext>
            </a:extLst>
          </p:cNvPr>
          <p:cNvCxnSpPr>
            <a:stCxn id="41" idx="2"/>
          </p:cNvCxnSpPr>
          <p:nvPr/>
        </p:nvCxnSpPr>
        <p:spPr bwMode="auto">
          <a:xfrm flipH="1" flipV="1">
            <a:off x="5687920" y="6659956"/>
            <a:ext cx="933123" cy="756376"/>
          </a:xfrm>
          <a:prstGeom prst="line">
            <a:avLst/>
          </a:prstGeom>
          <a:solidFill>
            <a:srgbClr val="FFFFCC"/>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3" name="テキスト ボックス 42">
            <a:extLst>
              <a:ext uri="{FF2B5EF4-FFF2-40B4-BE49-F238E27FC236}">
                <a16:creationId xmlns:a16="http://schemas.microsoft.com/office/drawing/2014/main" id="{54840376-4FD3-F8D0-85A5-BA1B68C06588}"/>
              </a:ext>
            </a:extLst>
          </p:cNvPr>
          <p:cNvSpPr txBox="1"/>
          <p:nvPr/>
        </p:nvSpPr>
        <p:spPr>
          <a:xfrm>
            <a:off x="2420507" y="6302286"/>
            <a:ext cx="3310202" cy="321691"/>
          </a:xfrm>
          <a:prstGeom prst="rect">
            <a:avLst/>
          </a:prstGeom>
          <a:noFill/>
        </p:spPr>
        <p:txBody>
          <a:bodyPr wrap="none" lIns="0" tIns="0" rIns="0" bIns="0" rtlCol="0">
            <a:spAutoFit/>
          </a:bodyPr>
          <a:lstStyle/>
          <a:p>
            <a:pPr algn="l" fontAlgn="base">
              <a:lnSpc>
                <a:spcPct val="110000"/>
              </a:lnSpc>
              <a:spcBef>
                <a:spcPct val="0"/>
              </a:spcBef>
              <a:spcAft>
                <a:spcPct val="0"/>
              </a:spcAft>
            </a:pPr>
            <a:r>
              <a:rPr lang="zh-TW" altLang="en-US" sz="1000" dirty="0">
                <a:latin typeface="Meiryo UI" panose="020B0604030504040204" pitchFamily="50" charset="-128"/>
                <a:ea typeface="Meiryo UI" panose="020B0604030504040204" pitchFamily="50" charset="-128"/>
              </a:rPr>
              <a:t>工事結果情報流通</a:t>
            </a:r>
            <a:endParaRPr lang="en-US" altLang="zh-TW" sz="1000" dirty="0">
              <a:latin typeface="Meiryo UI" panose="020B0604030504040204" pitchFamily="50" charset="-128"/>
              <a:ea typeface="Meiryo UI" panose="020B0604030504040204" pitchFamily="50" charset="-128"/>
            </a:endParaRPr>
          </a:p>
          <a:p>
            <a:pPr algn="l">
              <a:lnSpc>
                <a:spcPct val="110000"/>
              </a:lnSpc>
            </a:pPr>
            <a:r>
              <a:rPr lang="ja-JP" altLang="en-US" sz="1000" dirty="0">
                <a:latin typeface="Meiryo UI" panose="020B0604030504040204" pitchFamily="50" charset="-128"/>
                <a:ea typeface="Meiryo UI" panose="020B0604030504040204" pitchFamily="50" charset="-128"/>
              </a:rPr>
              <a:t>（番ポ工事：工事結果情報：移転元</a:t>
            </a:r>
            <a:r>
              <a:rPr lang="ja-JP" altLang="en-US" sz="1000" dirty="0">
                <a:solidFill>
                  <a:srgbClr val="FF0000"/>
                </a:solidFill>
                <a:latin typeface="Meiryo UI" panose="020B0604030504040204" pitchFamily="50" charset="-128"/>
                <a:ea typeface="Meiryo UI" panose="020B0604030504040204" pitchFamily="50" charset="-128"/>
              </a:rPr>
              <a:t>Ａ社</a:t>
            </a:r>
            <a:r>
              <a:rPr lang="ja-JP" altLang="en-US" sz="1000" dirty="0">
                <a:latin typeface="Meiryo UI" panose="020B0604030504040204" pitchFamily="50" charset="-128"/>
                <a:ea typeface="Meiryo UI" panose="020B0604030504040204" pitchFamily="50" charset="-128"/>
              </a:rPr>
              <a:t>／番号取得</a:t>
            </a:r>
            <a:r>
              <a:rPr lang="ja-JP" altLang="en-US" sz="1000" dirty="0">
                <a:solidFill>
                  <a:srgbClr val="0000FF"/>
                </a:solidFill>
                <a:latin typeface="Meiryo UI" panose="020B0604030504040204" pitchFamily="50" charset="-128"/>
                <a:ea typeface="Meiryo UI" panose="020B0604030504040204" pitchFamily="50" charset="-128"/>
              </a:rPr>
              <a:t>Ｂ社</a:t>
            </a:r>
            <a:r>
              <a:rPr lang="ja-JP" altLang="en-US" sz="1000" dirty="0">
                <a:latin typeface="Meiryo UI" panose="020B0604030504040204" pitchFamily="50" charset="-128"/>
                <a:ea typeface="Meiryo UI" panose="020B0604030504040204" pitchFamily="50" charset="-128"/>
              </a:rPr>
              <a:t>）</a:t>
            </a:r>
            <a:endParaRPr lang="zh-TW" altLang="en-US" sz="1000" dirty="0">
              <a:latin typeface="Meiryo UI" panose="020B0604030504040204" pitchFamily="50" charset="-128"/>
              <a:ea typeface="Meiryo UI" panose="020B0604030504040204" pitchFamily="50" charset="-128"/>
            </a:endParaRPr>
          </a:p>
        </p:txBody>
      </p:sp>
      <p:cxnSp>
        <p:nvCxnSpPr>
          <p:cNvPr id="44" name="直線矢印コネクタ 43">
            <a:extLst>
              <a:ext uri="{FF2B5EF4-FFF2-40B4-BE49-F238E27FC236}">
                <a16:creationId xmlns:a16="http://schemas.microsoft.com/office/drawing/2014/main" id="{532484A4-32AF-21B3-7726-48FF1EBD67BD}"/>
              </a:ext>
            </a:extLst>
          </p:cNvPr>
          <p:cNvCxnSpPr>
            <a:cxnSpLocks/>
          </p:cNvCxnSpPr>
          <p:nvPr/>
        </p:nvCxnSpPr>
        <p:spPr>
          <a:xfrm>
            <a:off x="2350333" y="6659956"/>
            <a:ext cx="3492000" cy="0"/>
          </a:xfrm>
          <a:prstGeom prst="straightConnector1">
            <a:avLst/>
          </a:prstGeom>
          <a:noFill/>
          <a:ln w="9525" cap="flat" cmpd="sng" algn="ctr">
            <a:solidFill>
              <a:schemeClr val="tx1"/>
            </a:solidFill>
            <a:prstDash val="solid"/>
            <a:headEnd type="none"/>
            <a:tailEnd type="triangle"/>
          </a:ln>
          <a:effectLst/>
        </p:spPr>
      </p:cxnSp>
      <p:cxnSp>
        <p:nvCxnSpPr>
          <p:cNvPr id="45" name="直線コネクタ 44">
            <a:extLst>
              <a:ext uri="{FF2B5EF4-FFF2-40B4-BE49-F238E27FC236}">
                <a16:creationId xmlns:a16="http://schemas.microsoft.com/office/drawing/2014/main" id="{6AA6F8CE-7AA3-978B-3F87-EFD2FC46ED75}"/>
              </a:ext>
            </a:extLst>
          </p:cNvPr>
          <p:cNvCxnSpPr>
            <a:stCxn id="41" idx="2"/>
          </p:cNvCxnSpPr>
          <p:nvPr/>
        </p:nvCxnSpPr>
        <p:spPr bwMode="auto">
          <a:xfrm flipH="1" flipV="1">
            <a:off x="5608712" y="7297359"/>
            <a:ext cx="1012331" cy="118973"/>
          </a:xfrm>
          <a:prstGeom prst="line">
            <a:avLst/>
          </a:prstGeom>
          <a:solidFill>
            <a:srgbClr val="FFFFCC"/>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スライド番号プレースホルダー 1">
            <a:extLst>
              <a:ext uri="{FF2B5EF4-FFF2-40B4-BE49-F238E27FC236}">
                <a16:creationId xmlns:a16="http://schemas.microsoft.com/office/drawing/2014/main" id="{1F787CCA-EC1F-39A8-3BBB-A1104C79CE34}"/>
              </a:ext>
            </a:extLst>
          </p:cNvPr>
          <p:cNvSpPr>
            <a:spLocks noGrp="1"/>
          </p:cNvSpPr>
          <p:nvPr>
            <p:ph type="sldNum" sz="quarter" idx="4"/>
          </p:nvPr>
        </p:nvSpPr>
        <p:spPr/>
        <p:txBody>
          <a:bodyPr/>
          <a:lstStyle/>
          <a:p>
            <a:r>
              <a:rPr lang="en-US" altLang="ja-JP"/>
              <a:t>01.2-</a:t>
            </a:r>
            <a:fld id="{4C5E2FD1-144F-442B-9A84-40AAF03513A2}" type="slidenum">
              <a:rPr lang="en-US" altLang="ja-JP" smtClean="0"/>
              <a:pPr/>
              <a:t>23</a:t>
            </a:fld>
            <a:endParaRPr lang="en-US" altLang="ja-JP" dirty="0"/>
          </a:p>
        </p:txBody>
      </p:sp>
    </p:spTree>
    <p:extLst>
      <p:ext uri="{BB962C8B-B14F-4D97-AF65-F5344CB8AC3E}">
        <p14:creationId xmlns:p14="http://schemas.microsoft.com/office/powerpoint/2010/main" val="138237193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5">
            <a:extLst>
              <a:ext uri="{FF2B5EF4-FFF2-40B4-BE49-F238E27FC236}">
                <a16:creationId xmlns:a16="http://schemas.microsoft.com/office/drawing/2014/main" id="{6BAC7AB3-B24B-88ED-89A5-15DA2BAD6394}"/>
              </a:ext>
            </a:extLst>
          </p:cNvPr>
          <p:cNvSpPr>
            <a:spLocks noGrp="1"/>
          </p:cNvSpPr>
          <p:nvPr>
            <p:ph sz="quarter" idx="10"/>
          </p:nvPr>
        </p:nvSpPr>
        <p:spPr>
          <a:xfrm>
            <a:off x="190110" y="660138"/>
            <a:ext cx="12456000" cy="1404155"/>
          </a:xfrm>
        </p:spPr>
        <p:txBody>
          <a:bodyPr/>
          <a:lstStyle/>
          <a:p>
            <a:pPr lvl="0"/>
            <a:r>
              <a:rPr lang="ja-JP" altLang="en-US" u="sng" dirty="0">
                <a:latin typeface="+mn-ea"/>
                <a:ea typeface="+mn-ea"/>
              </a:rPr>
              <a:t>３．２．０３　オーダ制御　関連システム連携機能／</a:t>
            </a:r>
            <a:r>
              <a:rPr lang="ja-JP" altLang="en-US" u="sng" dirty="0"/>
              <a:t>３．２．０４　オーダ制御　インタフェースアダプタ機能（９／９）</a:t>
            </a:r>
            <a:endParaRPr lang="en-US" altLang="ja-JP" u="sng" dirty="0"/>
          </a:p>
          <a:p>
            <a:pPr lvl="0"/>
            <a:r>
              <a:rPr lang="ja-JP" altLang="en-US" dirty="0"/>
              <a:t>　</a:t>
            </a:r>
            <a:r>
              <a:rPr lang="en-US" altLang="ja-JP" u="sng" dirty="0"/>
              <a:t>【</a:t>
            </a:r>
            <a:r>
              <a:rPr lang="ja-JP" altLang="en-US" u="sng" dirty="0"/>
              <a:t>ひかり電話ポートイン：有派遣工事、無派遣工事、メタル電話ポートイン</a:t>
            </a:r>
            <a:r>
              <a:rPr lang="en-US" altLang="ja-JP" u="sng" dirty="0"/>
              <a:t>】</a:t>
            </a:r>
          </a:p>
          <a:p>
            <a:pPr lvl="0"/>
            <a:r>
              <a:rPr lang="ja-JP" altLang="en-US" dirty="0">
                <a:latin typeface="+mn-ea"/>
                <a:ea typeface="+mn-ea"/>
              </a:rPr>
              <a:t>　</a:t>
            </a:r>
            <a:r>
              <a:rPr lang="en-US" altLang="ja-JP" dirty="0">
                <a:latin typeface="+mn-ea"/>
                <a:ea typeface="+mn-ea"/>
              </a:rPr>
              <a:t>【</a:t>
            </a:r>
            <a:r>
              <a:rPr lang="ja-JP" altLang="en-US" dirty="0">
                <a:latin typeface="+mn-ea"/>
                <a:ea typeface="+mn-ea"/>
              </a:rPr>
              <a:t>ア</a:t>
            </a:r>
            <a:r>
              <a:rPr lang="en-US" altLang="ja-JP" dirty="0">
                <a:latin typeface="+mn-ea"/>
                <a:ea typeface="+mn-ea"/>
              </a:rPr>
              <a:t>】【</a:t>
            </a:r>
            <a:r>
              <a:rPr lang="ja-JP" altLang="en-US" dirty="0">
                <a:latin typeface="+mn-ea"/>
                <a:ea typeface="+mn-ea"/>
              </a:rPr>
              <a:t>イ</a:t>
            </a:r>
            <a:r>
              <a:rPr lang="en-US" altLang="ja-JP" dirty="0">
                <a:latin typeface="+mn-ea"/>
                <a:ea typeface="+mn-ea"/>
              </a:rPr>
              <a:t>】【</a:t>
            </a:r>
            <a:r>
              <a:rPr lang="ja-JP" altLang="en-US" dirty="0">
                <a:latin typeface="+mn-ea"/>
                <a:ea typeface="+mn-ea"/>
              </a:rPr>
              <a:t>オ</a:t>
            </a:r>
            <a:r>
              <a:rPr lang="en-US" altLang="ja-JP" dirty="0">
                <a:latin typeface="+mn-ea"/>
                <a:ea typeface="+mn-ea"/>
              </a:rPr>
              <a:t>】【A】</a:t>
            </a:r>
            <a:r>
              <a:rPr lang="ja-JP" altLang="en-US" dirty="0">
                <a:latin typeface="+mn-ea"/>
                <a:ea typeface="+mn-ea"/>
              </a:rPr>
              <a:t>設備連携へ送信するひかり電話工事（番ポ工事）依頼に以下の変更を行い、</a:t>
            </a:r>
            <a:r>
              <a:rPr lang="en-US" altLang="ja-JP" dirty="0">
                <a:latin typeface="+mn-ea"/>
                <a:ea typeface="+mn-ea"/>
              </a:rPr>
              <a:t>BB-CASTAR</a:t>
            </a:r>
            <a:r>
              <a:rPr lang="ja-JP" altLang="en-US" dirty="0">
                <a:latin typeface="+mn-ea"/>
                <a:ea typeface="+mn-ea"/>
              </a:rPr>
              <a:t>に（ひかり電話）工事依頼情報流通（番ポ工事）の送信可能とする</a:t>
            </a:r>
          </a:p>
          <a:p>
            <a:r>
              <a:rPr lang="ja-JP" altLang="en-US" dirty="0"/>
              <a:t>　</a:t>
            </a:r>
            <a:r>
              <a:rPr lang="en-US" altLang="ja-JP" dirty="0"/>
              <a:t>【</a:t>
            </a:r>
            <a:r>
              <a:rPr lang="ja-JP" altLang="en-US" dirty="0"/>
              <a:t>ア</a:t>
            </a:r>
            <a:r>
              <a:rPr lang="en-US" altLang="ja-JP" dirty="0"/>
              <a:t>】【</a:t>
            </a:r>
            <a:r>
              <a:rPr lang="ja-JP" altLang="en-US" dirty="0"/>
              <a:t>イ</a:t>
            </a:r>
            <a:r>
              <a:rPr lang="en-US" altLang="ja-JP" dirty="0"/>
              <a:t>】【</a:t>
            </a:r>
            <a:r>
              <a:rPr lang="ja-JP" altLang="en-US" dirty="0"/>
              <a:t>オ</a:t>
            </a:r>
            <a:r>
              <a:rPr lang="en-US" altLang="ja-JP" dirty="0"/>
              <a:t>】【B】</a:t>
            </a:r>
            <a:r>
              <a:rPr lang="ja-JP" altLang="en-US" dirty="0"/>
              <a:t>設備連携から受信するひかり電話工事（番ポ工事）結果に以下の変更を行い、</a:t>
            </a:r>
            <a:r>
              <a:rPr lang="en-US" altLang="ja-JP" dirty="0"/>
              <a:t>BB-CASTAR</a:t>
            </a:r>
            <a:r>
              <a:rPr lang="ja-JP" altLang="en-US" dirty="0"/>
              <a:t>から番ポ工事結果の受信を可能とする</a:t>
            </a:r>
          </a:p>
          <a:p>
            <a:r>
              <a:rPr lang="ja-JP" altLang="en-US" dirty="0"/>
              <a:t>　</a:t>
            </a:r>
            <a:r>
              <a:rPr lang="en-US" altLang="ja-JP" dirty="0"/>
              <a:t>【</a:t>
            </a:r>
            <a:r>
              <a:rPr lang="ja-JP" altLang="en-US" dirty="0"/>
              <a:t>イ</a:t>
            </a:r>
            <a:r>
              <a:rPr lang="en-US" altLang="ja-JP" dirty="0"/>
              <a:t>】【A】</a:t>
            </a:r>
            <a:r>
              <a:rPr lang="ja-JP" altLang="en-US" dirty="0"/>
              <a:t>設備連携から受信するひかり電話工事（番ポ工事）結果に新規項目として、番ポ工事結果種別、着信試験用の電話番号、番号取得事業者の連絡先情報等、番ポ工事結果、代表電話番号を追加する</a:t>
            </a:r>
            <a:r>
              <a:rPr lang="en-US" altLang="ja-JP" dirty="0"/>
              <a:t/>
            </a:r>
            <a:br>
              <a:rPr lang="en-US" altLang="ja-JP" dirty="0"/>
            </a:br>
            <a:r>
              <a:rPr lang="ja-JP" altLang="en-US" dirty="0"/>
              <a:t>　（ひかり電話）工事依頼情報流通（番ポ工事） 、工事結果情報流通（番ポ工事）のインタフェースおよび応答インタフェース流通イメージを以下に示す</a:t>
            </a:r>
          </a:p>
        </p:txBody>
      </p:sp>
      <p:sp>
        <p:nvSpPr>
          <p:cNvPr id="7" name="テキスト ボックス 6">
            <a:extLst>
              <a:ext uri="{FF2B5EF4-FFF2-40B4-BE49-F238E27FC236}">
                <a16:creationId xmlns:a16="http://schemas.microsoft.com/office/drawing/2014/main" id="{7A7D2493-24BB-6F55-CCAE-B2902701DF40}"/>
              </a:ext>
            </a:extLst>
          </p:cNvPr>
          <p:cNvSpPr txBox="1"/>
          <p:nvPr/>
        </p:nvSpPr>
        <p:spPr>
          <a:xfrm>
            <a:off x="352128" y="2299844"/>
            <a:ext cx="7203895" cy="153888"/>
          </a:xfrm>
          <a:prstGeom prst="rect">
            <a:avLst/>
          </a:prstGeom>
          <a:noFill/>
        </p:spPr>
        <p:txBody>
          <a:bodyPr wrap="none" lIns="0" tIns="0" rIns="0" bIns="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■（ひかり電話）工事依頼情報流通（番ポ工事） 、工事結果情報流通（番ポ工事）のインタフェースおよび応答インタフェース流通イメージ</a:t>
            </a:r>
          </a:p>
        </p:txBody>
      </p:sp>
      <p:sp>
        <p:nvSpPr>
          <p:cNvPr id="5" name="正方形/長方形 4">
            <a:extLst>
              <a:ext uri="{FF2B5EF4-FFF2-40B4-BE49-F238E27FC236}">
                <a16:creationId xmlns:a16="http://schemas.microsoft.com/office/drawing/2014/main" id="{7034620C-CE5C-ADAA-BEF5-160F98FA25C3}"/>
              </a:ext>
            </a:extLst>
          </p:cNvPr>
          <p:cNvSpPr/>
          <p:nvPr/>
        </p:nvSpPr>
        <p:spPr bwMode="auto">
          <a:xfrm>
            <a:off x="3565897" y="3326138"/>
            <a:ext cx="1008000" cy="322815"/>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en-US" altLang="ja-JP" sz="1000" kern="0" dirty="0">
                <a:solidFill>
                  <a:prstClr val="white"/>
                </a:solidFill>
                <a:latin typeface="Meiryo UI"/>
                <a:ea typeface="Meiryo UI" panose="020B0604030504040204" pitchFamily="50" charset="-128"/>
                <a:cs typeface="メイリオ" panose="020B0604030504040204" pitchFamily="50" charset="-128"/>
              </a:rPr>
              <a:t>BB-CASTAR</a:t>
            </a:r>
            <a:endParaRPr kumimoji="0" lang="ja-JP" altLang="en-US" sz="1000" kern="0" dirty="0">
              <a:solidFill>
                <a:prstClr val="white"/>
              </a:solidFill>
              <a:latin typeface="Meiryo UI"/>
              <a:ea typeface="Meiryo UI" panose="020B0604030504040204" pitchFamily="50" charset="-128"/>
              <a:cs typeface="メイリオ" panose="020B0604030504040204" pitchFamily="50" charset="-128"/>
            </a:endParaRPr>
          </a:p>
        </p:txBody>
      </p:sp>
      <p:cxnSp>
        <p:nvCxnSpPr>
          <p:cNvPr id="6" name="直線コネクタ 5">
            <a:extLst>
              <a:ext uri="{FF2B5EF4-FFF2-40B4-BE49-F238E27FC236}">
                <a16:creationId xmlns:a16="http://schemas.microsoft.com/office/drawing/2014/main" id="{EBA55BB1-1D27-F8AE-2DFD-0B7A0DE175F3}"/>
              </a:ext>
            </a:extLst>
          </p:cNvPr>
          <p:cNvCxnSpPr/>
          <p:nvPr/>
        </p:nvCxnSpPr>
        <p:spPr>
          <a:xfrm flipH="1">
            <a:off x="4060952" y="3648952"/>
            <a:ext cx="0" cy="4320000"/>
          </a:xfrm>
          <a:prstGeom prst="line">
            <a:avLst/>
          </a:prstGeom>
          <a:noFill/>
          <a:ln w="9525" cap="flat" cmpd="sng" algn="ctr">
            <a:solidFill>
              <a:sysClr val="window" lastClr="FFFFFF">
                <a:lumMod val="50000"/>
              </a:sysClr>
            </a:solidFill>
            <a:prstDash val="sysDash"/>
          </a:ln>
          <a:effectLst/>
        </p:spPr>
      </p:cxnSp>
      <p:sp>
        <p:nvSpPr>
          <p:cNvPr id="8" name="正方形/長方形 7">
            <a:extLst>
              <a:ext uri="{FF2B5EF4-FFF2-40B4-BE49-F238E27FC236}">
                <a16:creationId xmlns:a16="http://schemas.microsoft.com/office/drawing/2014/main" id="{686A53AA-3730-EDF1-C719-3ED9C0ABBC87}"/>
              </a:ext>
            </a:extLst>
          </p:cNvPr>
          <p:cNvSpPr/>
          <p:nvPr/>
        </p:nvSpPr>
        <p:spPr bwMode="auto">
          <a:xfrm>
            <a:off x="7768952" y="3326138"/>
            <a:ext cx="1008000" cy="322815"/>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ja-JP" altLang="en-US" sz="1000" kern="0" dirty="0">
                <a:solidFill>
                  <a:prstClr val="white"/>
                </a:solidFill>
                <a:latin typeface="Meiryo UI"/>
                <a:ea typeface="Meiryo UI" panose="020B0604030504040204" pitchFamily="50" charset="-128"/>
                <a:cs typeface="メイリオ" panose="020B0604030504040204" pitchFamily="50" charset="-128"/>
              </a:rPr>
              <a:t>アクセス</a:t>
            </a:r>
            <a:r>
              <a:rPr kumimoji="0" lang="en-US" altLang="ja-JP" sz="1000" kern="0" dirty="0">
                <a:solidFill>
                  <a:prstClr val="white"/>
                </a:solidFill>
                <a:latin typeface="Meiryo UI"/>
                <a:ea typeface="Meiryo UI" panose="020B0604030504040204" pitchFamily="50" charset="-128"/>
                <a:cs typeface="メイリオ" panose="020B0604030504040204" pitchFamily="50" charset="-128"/>
              </a:rPr>
              <a:t>PF</a:t>
            </a:r>
            <a:endParaRPr kumimoji="0" lang="ja-JP" altLang="en-US" sz="1000" kern="0" dirty="0">
              <a:solidFill>
                <a:prstClr val="white"/>
              </a:solidFill>
              <a:latin typeface="Meiryo UI"/>
              <a:ea typeface="Meiryo UI" panose="020B0604030504040204" pitchFamily="50" charset="-128"/>
              <a:cs typeface="メイリオ" panose="020B0604030504040204" pitchFamily="50" charset="-128"/>
            </a:endParaRPr>
          </a:p>
        </p:txBody>
      </p:sp>
      <p:cxnSp>
        <p:nvCxnSpPr>
          <p:cNvPr id="17" name="直線コネクタ 16">
            <a:extLst>
              <a:ext uri="{FF2B5EF4-FFF2-40B4-BE49-F238E27FC236}">
                <a16:creationId xmlns:a16="http://schemas.microsoft.com/office/drawing/2014/main" id="{664A35E7-4EA6-1C78-20C2-1BCC66FA29F8}"/>
              </a:ext>
            </a:extLst>
          </p:cNvPr>
          <p:cNvCxnSpPr/>
          <p:nvPr/>
        </p:nvCxnSpPr>
        <p:spPr>
          <a:xfrm flipH="1">
            <a:off x="8264007" y="3648952"/>
            <a:ext cx="0" cy="4320000"/>
          </a:xfrm>
          <a:prstGeom prst="line">
            <a:avLst/>
          </a:prstGeom>
          <a:noFill/>
          <a:ln w="9525" cap="flat" cmpd="sng" algn="ctr">
            <a:solidFill>
              <a:sysClr val="window" lastClr="FFFFFF">
                <a:lumMod val="50000"/>
              </a:sysClr>
            </a:solidFill>
            <a:prstDash val="sysDash"/>
          </a:ln>
          <a:effectLst/>
        </p:spPr>
      </p:cxnSp>
      <p:sp>
        <p:nvSpPr>
          <p:cNvPr id="19" name="テキスト ボックス 18">
            <a:extLst>
              <a:ext uri="{FF2B5EF4-FFF2-40B4-BE49-F238E27FC236}">
                <a16:creationId xmlns:a16="http://schemas.microsoft.com/office/drawing/2014/main" id="{E0A95464-3D28-1924-74C6-4FA57567C004}"/>
              </a:ext>
            </a:extLst>
          </p:cNvPr>
          <p:cNvSpPr txBox="1"/>
          <p:nvPr/>
        </p:nvSpPr>
        <p:spPr>
          <a:xfrm>
            <a:off x="4149516" y="4030418"/>
            <a:ext cx="2975173" cy="152414"/>
          </a:xfrm>
          <a:prstGeom prst="rect">
            <a:avLst/>
          </a:prstGeom>
          <a:solidFill>
            <a:schemeClr val="bg1"/>
          </a:solidFill>
        </p:spPr>
        <p:txBody>
          <a:bodyPr wrap="none" lIns="0" tIns="0" rIns="0" bIns="0" rtlCol="0">
            <a:spAutoFit/>
          </a:bodyPr>
          <a:lstStyle/>
          <a:p>
            <a:pPr algn="l">
              <a:lnSpc>
                <a:spcPct val="110000"/>
              </a:lnSpc>
            </a:pPr>
            <a:r>
              <a:rPr lang="ja-JP" altLang="en-US" sz="1000" dirty="0">
                <a:latin typeface="Meiryo UI" panose="020B0604030504040204" pitchFamily="50" charset="-128"/>
                <a:ea typeface="Meiryo UI" panose="020B0604030504040204" pitchFamily="50" charset="-128"/>
              </a:rPr>
              <a:t>（ひかり電話）工事依頼情報流通（番ポ工事）（</a:t>
            </a:r>
            <a:r>
              <a:rPr lang="en-US" altLang="ja-JP" sz="1000" dirty="0">
                <a:latin typeface="Meiryo UI" panose="020B0604030504040204" pitchFamily="50" charset="-128"/>
                <a:ea typeface="Meiryo UI" panose="020B0604030504040204" pitchFamily="50" charset="-128"/>
              </a:rPr>
              <a:t>IN</a:t>
            </a:r>
            <a:r>
              <a:rPr lang="ja-JP" altLang="en-US" sz="1000" dirty="0">
                <a:latin typeface="Meiryo UI" panose="020B0604030504040204" pitchFamily="50" charset="-128"/>
                <a:ea typeface="Meiryo UI" panose="020B0604030504040204" pitchFamily="50" charset="-128"/>
              </a:rPr>
              <a:t>）</a:t>
            </a:r>
            <a:endParaRPr lang="zh-TW" altLang="en-US" sz="1000" dirty="0">
              <a:latin typeface="Meiryo UI" panose="020B0604030504040204" pitchFamily="50" charset="-128"/>
              <a:ea typeface="Meiryo UI" panose="020B0604030504040204" pitchFamily="50" charset="-128"/>
            </a:endParaRPr>
          </a:p>
        </p:txBody>
      </p:sp>
      <p:cxnSp>
        <p:nvCxnSpPr>
          <p:cNvPr id="46" name="直線矢印コネクタ 45">
            <a:extLst>
              <a:ext uri="{FF2B5EF4-FFF2-40B4-BE49-F238E27FC236}">
                <a16:creationId xmlns:a16="http://schemas.microsoft.com/office/drawing/2014/main" id="{5F229FEC-32B0-EFB3-0629-A7226B3C4EA3}"/>
              </a:ext>
            </a:extLst>
          </p:cNvPr>
          <p:cNvCxnSpPr>
            <a:cxnSpLocks/>
          </p:cNvCxnSpPr>
          <p:nvPr/>
        </p:nvCxnSpPr>
        <p:spPr>
          <a:xfrm>
            <a:off x="4060952" y="4237795"/>
            <a:ext cx="4212000" cy="0"/>
          </a:xfrm>
          <a:prstGeom prst="straightConnector1">
            <a:avLst/>
          </a:prstGeom>
          <a:noFill/>
          <a:ln w="9525" cap="flat" cmpd="sng" algn="ctr">
            <a:solidFill>
              <a:schemeClr val="tx1"/>
            </a:solidFill>
            <a:prstDash val="solid"/>
            <a:headEnd type="triangle"/>
            <a:tailEnd type="none"/>
          </a:ln>
          <a:effectLst/>
        </p:spPr>
      </p:cxnSp>
      <p:sp>
        <p:nvSpPr>
          <p:cNvPr id="47" name="テキスト ボックス 46">
            <a:extLst>
              <a:ext uri="{FF2B5EF4-FFF2-40B4-BE49-F238E27FC236}">
                <a16:creationId xmlns:a16="http://schemas.microsoft.com/office/drawing/2014/main" id="{64E0D663-FFB3-CEA0-BDD6-694154D2C5B9}"/>
              </a:ext>
            </a:extLst>
          </p:cNvPr>
          <p:cNvSpPr txBox="1"/>
          <p:nvPr/>
        </p:nvSpPr>
        <p:spPr>
          <a:xfrm>
            <a:off x="4149516" y="5943727"/>
            <a:ext cx="3712555" cy="152414"/>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r>
              <a:rPr lang="zh-TW" altLang="en-US" sz="1000" dirty="0">
                <a:latin typeface="Meiryo UI" panose="020B0604030504040204" pitchFamily="50" charset="-128"/>
                <a:ea typeface="Meiryo UI" panose="020B0604030504040204" pitchFamily="50" charset="-128"/>
              </a:rPr>
              <a:t>工事結果情報流通</a:t>
            </a:r>
            <a:r>
              <a:rPr lang="ja-JP" altLang="en-US" sz="1000" dirty="0">
                <a:latin typeface="Meiryo UI" panose="020B0604030504040204" pitchFamily="50" charset="-128"/>
                <a:ea typeface="Meiryo UI" panose="020B0604030504040204" pitchFamily="50" charset="-128"/>
              </a:rPr>
              <a:t>（番ポ工事：工事結果情報：事業者①）（</a:t>
            </a:r>
            <a:r>
              <a:rPr lang="en-US" altLang="ja-JP" sz="1000" dirty="0">
                <a:latin typeface="Meiryo UI" panose="020B0604030504040204" pitchFamily="50" charset="-128"/>
                <a:ea typeface="Meiryo UI" panose="020B0604030504040204" pitchFamily="50" charset="-128"/>
              </a:rPr>
              <a:t>IN</a:t>
            </a:r>
            <a:r>
              <a:rPr lang="ja-JP" altLang="en-US" sz="1000" dirty="0">
                <a:latin typeface="Meiryo UI" panose="020B0604030504040204" pitchFamily="50" charset="-128"/>
                <a:ea typeface="Meiryo UI" panose="020B0604030504040204" pitchFamily="50" charset="-128"/>
              </a:rPr>
              <a:t>）</a:t>
            </a:r>
            <a:endParaRPr lang="zh-TW" altLang="en-US" sz="1000" dirty="0">
              <a:solidFill>
                <a:srgbClr val="FF0000"/>
              </a:solidFill>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D21F0A66-8F45-64F8-6C63-21495A55A2F4}"/>
              </a:ext>
            </a:extLst>
          </p:cNvPr>
          <p:cNvSpPr txBox="1"/>
          <p:nvPr/>
        </p:nvSpPr>
        <p:spPr>
          <a:xfrm>
            <a:off x="4149516" y="5099375"/>
            <a:ext cx="3071354" cy="152414"/>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r>
              <a:rPr lang="ja-JP" altLang="en-US" sz="1000" dirty="0">
                <a:latin typeface="Meiryo UI" panose="020B0604030504040204" pitchFamily="50" charset="-128"/>
                <a:ea typeface="Meiryo UI" panose="020B0604030504040204" pitchFamily="50" charset="-128"/>
              </a:rPr>
              <a:t>工事結果情報流通（番ポ工事）（事業者情報）（</a:t>
            </a:r>
            <a:r>
              <a:rPr lang="en-US" altLang="ja-JP" sz="1000" dirty="0">
                <a:latin typeface="Meiryo UI" panose="020B0604030504040204" pitchFamily="50" charset="-128"/>
                <a:ea typeface="Meiryo UI" panose="020B0604030504040204" pitchFamily="50" charset="-128"/>
              </a:rPr>
              <a:t>IN</a:t>
            </a:r>
            <a:r>
              <a:rPr lang="ja-JP" altLang="en-US" sz="1000" dirty="0">
                <a:latin typeface="Meiryo UI" panose="020B0604030504040204" pitchFamily="50" charset="-128"/>
                <a:ea typeface="Meiryo UI" panose="020B0604030504040204" pitchFamily="50" charset="-128"/>
              </a:rPr>
              <a:t>）</a:t>
            </a:r>
            <a:endParaRPr lang="zh-TW" altLang="en-US" sz="1000" dirty="0">
              <a:solidFill>
                <a:srgbClr val="FF0000"/>
              </a:solidFill>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3791B50B-0B15-94A6-4F5F-54334F180B9D}"/>
              </a:ext>
            </a:extLst>
          </p:cNvPr>
          <p:cNvSpPr txBox="1"/>
          <p:nvPr/>
        </p:nvSpPr>
        <p:spPr>
          <a:xfrm>
            <a:off x="4149516" y="4428383"/>
            <a:ext cx="3101811" cy="152414"/>
          </a:xfrm>
          <a:prstGeom prst="rect">
            <a:avLst/>
          </a:prstGeom>
          <a:solidFill>
            <a:schemeClr val="bg1"/>
          </a:solidFill>
        </p:spPr>
        <p:txBody>
          <a:bodyPr wrap="none" lIns="0" tIns="0" rIns="0" bIns="0" rtlCol="0">
            <a:spAutoFit/>
          </a:bodyPr>
          <a:lstStyle/>
          <a:p>
            <a:pPr algn="l">
              <a:lnSpc>
                <a:spcPct val="110000"/>
              </a:lnSpc>
            </a:pPr>
            <a:r>
              <a:rPr lang="ja-JP" altLang="en-US" sz="1000" dirty="0">
                <a:latin typeface="Meiryo UI" panose="020B0604030504040204" pitchFamily="50" charset="-128"/>
                <a:ea typeface="Meiryo UI" panose="020B0604030504040204" pitchFamily="50" charset="-128"/>
              </a:rPr>
              <a:t>（ひかり電話）工事依頼情報流通（番ポ工事）（</a:t>
            </a:r>
            <a:r>
              <a:rPr lang="en-US" altLang="ja-JP" sz="1000" dirty="0">
                <a:latin typeface="Meiryo UI" panose="020B0604030504040204" pitchFamily="50" charset="-128"/>
                <a:ea typeface="Meiryo UI" panose="020B0604030504040204" pitchFamily="50" charset="-128"/>
              </a:rPr>
              <a:t>OUT</a:t>
            </a:r>
            <a:r>
              <a:rPr lang="ja-JP" altLang="en-US" sz="1000" dirty="0">
                <a:latin typeface="Meiryo UI" panose="020B0604030504040204" pitchFamily="50" charset="-128"/>
                <a:ea typeface="Meiryo UI" panose="020B0604030504040204" pitchFamily="50" charset="-128"/>
              </a:rPr>
              <a:t>）</a:t>
            </a:r>
            <a:endParaRPr lang="zh-TW" altLang="en-US" sz="1000" dirty="0">
              <a:latin typeface="Meiryo UI" panose="020B0604030504040204" pitchFamily="50" charset="-128"/>
              <a:ea typeface="Meiryo UI" panose="020B0604030504040204" pitchFamily="50" charset="-128"/>
            </a:endParaRPr>
          </a:p>
        </p:txBody>
      </p:sp>
      <p:cxnSp>
        <p:nvCxnSpPr>
          <p:cNvPr id="50" name="直線矢印コネクタ 49">
            <a:extLst>
              <a:ext uri="{FF2B5EF4-FFF2-40B4-BE49-F238E27FC236}">
                <a16:creationId xmlns:a16="http://schemas.microsoft.com/office/drawing/2014/main" id="{A589E2EF-28D9-9718-DB70-81F36CC1CB18}"/>
              </a:ext>
            </a:extLst>
          </p:cNvPr>
          <p:cNvCxnSpPr>
            <a:cxnSpLocks/>
          </p:cNvCxnSpPr>
          <p:nvPr/>
        </p:nvCxnSpPr>
        <p:spPr>
          <a:xfrm>
            <a:off x="4060952" y="4635760"/>
            <a:ext cx="4212000" cy="0"/>
          </a:xfrm>
          <a:prstGeom prst="straightConnector1">
            <a:avLst/>
          </a:prstGeom>
          <a:noFill/>
          <a:ln w="9525" cap="flat" cmpd="sng" algn="ctr">
            <a:solidFill>
              <a:schemeClr val="tx1"/>
            </a:solidFill>
            <a:prstDash val="solid"/>
            <a:headEnd type="none"/>
            <a:tailEnd type="triangle"/>
          </a:ln>
          <a:effectLst/>
        </p:spPr>
      </p:cxnSp>
      <p:cxnSp>
        <p:nvCxnSpPr>
          <p:cNvPr id="51" name="直線矢印コネクタ 50">
            <a:extLst>
              <a:ext uri="{FF2B5EF4-FFF2-40B4-BE49-F238E27FC236}">
                <a16:creationId xmlns:a16="http://schemas.microsoft.com/office/drawing/2014/main" id="{19D0AC9E-D6FF-D306-B9E9-A4B150F24469}"/>
              </a:ext>
            </a:extLst>
          </p:cNvPr>
          <p:cNvCxnSpPr>
            <a:cxnSpLocks/>
          </p:cNvCxnSpPr>
          <p:nvPr/>
        </p:nvCxnSpPr>
        <p:spPr>
          <a:xfrm>
            <a:off x="4060952" y="5268652"/>
            <a:ext cx="4212000" cy="0"/>
          </a:xfrm>
          <a:prstGeom prst="straightConnector1">
            <a:avLst/>
          </a:prstGeom>
          <a:noFill/>
          <a:ln w="9525" cap="flat" cmpd="sng" algn="ctr">
            <a:solidFill>
              <a:schemeClr val="tx1"/>
            </a:solidFill>
            <a:prstDash val="solid"/>
            <a:headEnd type="none"/>
            <a:tailEnd type="triangle"/>
          </a:ln>
          <a:effectLst/>
        </p:spPr>
      </p:cxnSp>
      <p:cxnSp>
        <p:nvCxnSpPr>
          <p:cNvPr id="52" name="直線矢印コネクタ 51">
            <a:extLst>
              <a:ext uri="{FF2B5EF4-FFF2-40B4-BE49-F238E27FC236}">
                <a16:creationId xmlns:a16="http://schemas.microsoft.com/office/drawing/2014/main" id="{E773363A-F1A8-2DAD-5AFC-A7ED7382A45E}"/>
              </a:ext>
            </a:extLst>
          </p:cNvPr>
          <p:cNvCxnSpPr>
            <a:cxnSpLocks/>
          </p:cNvCxnSpPr>
          <p:nvPr/>
        </p:nvCxnSpPr>
        <p:spPr>
          <a:xfrm>
            <a:off x="4060952" y="5600618"/>
            <a:ext cx="4212000" cy="0"/>
          </a:xfrm>
          <a:prstGeom prst="straightConnector1">
            <a:avLst/>
          </a:prstGeom>
          <a:noFill/>
          <a:ln w="9525" cap="flat" cmpd="sng" algn="ctr">
            <a:solidFill>
              <a:schemeClr val="tx1"/>
            </a:solidFill>
            <a:prstDash val="solid"/>
            <a:headEnd type="triangle"/>
            <a:tailEnd type="none"/>
          </a:ln>
          <a:effectLst/>
        </p:spPr>
      </p:cxnSp>
      <p:sp>
        <p:nvSpPr>
          <p:cNvPr id="53" name="テキスト ボックス 52">
            <a:extLst>
              <a:ext uri="{FF2B5EF4-FFF2-40B4-BE49-F238E27FC236}">
                <a16:creationId xmlns:a16="http://schemas.microsoft.com/office/drawing/2014/main" id="{AE5F4D6D-310B-3BFA-56C0-65CCB343F69A}"/>
              </a:ext>
            </a:extLst>
          </p:cNvPr>
          <p:cNvSpPr txBox="1"/>
          <p:nvPr/>
        </p:nvSpPr>
        <p:spPr>
          <a:xfrm>
            <a:off x="4149516" y="5403667"/>
            <a:ext cx="3197991" cy="152414"/>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r>
              <a:rPr lang="ja-JP" altLang="en-US" sz="1000" dirty="0">
                <a:latin typeface="Meiryo UI" panose="020B0604030504040204" pitchFamily="50" charset="-128"/>
                <a:ea typeface="Meiryo UI" panose="020B0604030504040204" pitchFamily="50" charset="-128"/>
              </a:rPr>
              <a:t>工事結果情報流通（番ポ工事）（事業者情報）（</a:t>
            </a:r>
            <a:r>
              <a:rPr lang="en-US" altLang="ja-JP" sz="1000" dirty="0">
                <a:latin typeface="Meiryo UI" panose="020B0604030504040204" pitchFamily="50" charset="-128"/>
                <a:ea typeface="Meiryo UI" panose="020B0604030504040204" pitchFamily="50" charset="-128"/>
              </a:rPr>
              <a:t>OUT</a:t>
            </a:r>
            <a:r>
              <a:rPr lang="ja-JP" altLang="en-US" sz="1000" dirty="0">
                <a:latin typeface="Meiryo UI" panose="020B0604030504040204" pitchFamily="50" charset="-128"/>
                <a:ea typeface="Meiryo UI" panose="020B0604030504040204" pitchFamily="50" charset="-128"/>
              </a:rPr>
              <a:t>）</a:t>
            </a:r>
            <a:endParaRPr lang="zh-TW" altLang="en-US" sz="1000" dirty="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F6395FEA-19E7-D7E6-69A7-F97258985B02}"/>
              </a:ext>
            </a:extLst>
          </p:cNvPr>
          <p:cNvSpPr txBox="1"/>
          <p:nvPr/>
        </p:nvSpPr>
        <p:spPr>
          <a:xfrm>
            <a:off x="4149516" y="6296268"/>
            <a:ext cx="3839193" cy="152414"/>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r>
              <a:rPr lang="zh-TW" altLang="en-US" sz="1000" dirty="0">
                <a:latin typeface="Meiryo UI" panose="020B0604030504040204" pitchFamily="50" charset="-128"/>
                <a:ea typeface="Meiryo UI" panose="020B0604030504040204" pitchFamily="50" charset="-128"/>
              </a:rPr>
              <a:t>工事結果情報流通</a:t>
            </a:r>
            <a:r>
              <a:rPr lang="ja-JP" altLang="en-US" sz="1000" dirty="0">
                <a:latin typeface="Meiryo UI" panose="020B0604030504040204" pitchFamily="50" charset="-128"/>
                <a:ea typeface="Meiryo UI" panose="020B0604030504040204" pitchFamily="50" charset="-128"/>
              </a:rPr>
              <a:t>（番ポ工事：工事結果情報：事業者①）（</a:t>
            </a:r>
            <a:r>
              <a:rPr lang="en-US" altLang="ja-JP" sz="1000" dirty="0">
                <a:latin typeface="Meiryo UI" panose="020B0604030504040204" pitchFamily="50" charset="-128"/>
                <a:ea typeface="Meiryo UI" panose="020B0604030504040204" pitchFamily="50" charset="-128"/>
              </a:rPr>
              <a:t>OUT</a:t>
            </a:r>
            <a:r>
              <a:rPr lang="ja-JP" altLang="en-US" sz="1000" dirty="0">
                <a:latin typeface="Meiryo UI" panose="020B0604030504040204" pitchFamily="50" charset="-128"/>
                <a:ea typeface="Meiryo UI" panose="020B0604030504040204" pitchFamily="50" charset="-128"/>
              </a:rPr>
              <a:t>）</a:t>
            </a:r>
            <a:endParaRPr lang="zh-TW" altLang="en-US" sz="1000" dirty="0">
              <a:latin typeface="Meiryo UI" panose="020B0604030504040204" pitchFamily="50" charset="-128"/>
              <a:ea typeface="Meiryo UI" panose="020B0604030504040204" pitchFamily="50" charset="-128"/>
            </a:endParaRPr>
          </a:p>
        </p:txBody>
      </p:sp>
      <p:cxnSp>
        <p:nvCxnSpPr>
          <p:cNvPr id="55" name="直線矢印コネクタ 54">
            <a:extLst>
              <a:ext uri="{FF2B5EF4-FFF2-40B4-BE49-F238E27FC236}">
                <a16:creationId xmlns:a16="http://schemas.microsoft.com/office/drawing/2014/main" id="{2797E7E9-FD9C-1BFC-B8D1-751F0ABE0E22}"/>
              </a:ext>
            </a:extLst>
          </p:cNvPr>
          <p:cNvCxnSpPr>
            <a:cxnSpLocks/>
          </p:cNvCxnSpPr>
          <p:nvPr/>
        </p:nvCxnSpPr>
        <p:spPr>
          <a:xfrm>
            <a:off x="4060952" y="6161253"/>
            <a:ext cx="4212000" cy="0"/>
          </a:xfrm>
          <a:prstGeom prst="straightConnector1">
            <a:avLst/>
          </a:prstGeom>
          <a:noFill/>
          <a:ln w="9525" cap="flat" cmpd="sng" algn="ctr">
            <a:solidFill>
              <a:schemeClr val="tx1"/>
            </a:solidFill>
            <a:prstDash val="solid"/>
            <a:headEnd type="none"/>
            <a:tailEnd type="triangle"/>
          </a:ln>
          <a:effectLst/>
        </p:spPr>
      </p:cxnSp>
      <p:cxnSp>
        <p:nvCxnSpPr>
          <p:cNvPr id="56" name="直線矢印コネクタ 55">
            <a:extLst>
              <a:ext uri="{FF2B5EF4-FFF2-40B4-BE49-F238E27FC236}">
                <a16:creationId xmlns:a16="http://schemas.microsoft.com/office/drawing/2014/main" id="{90C3A822-8A00-0F62-3D07-F48772152DE7}"/>
              </a:ext>
            </a:extLst>
          </p:cNvPr>
          <p:cNvCxnSpPr>
            <a:cxnSpLocks/>
          </p:cNvCxnSpPr>
          <p:nvPr/>
        </p:nvCxnSpPr>
        <p:spPr>
          <a:xfrm>
            <a:off x="4060952" y="6493219"/>
            <a:ext cx="4212000" cy="0"/>
          </a:xfrm>
          <a:prstGeom prst="straightConnector1">
            <a:avLst/>
          </a:prstGeom>
          <a:noFill/>
          <a:ln w="9525" cap="flat" cmpd="sng" algn="ctr">
            <a:solidFill>
              <a:schemeClr val="tx1"/>
            </a:solidFill>
            <a:prstDash val="solid"/>
            <a:headEnd type="triangle"/>
            <a:tailEnd type="none"/>
          </a:ln>
          <a:effectLst/>
        </p:spPr>
      </p:cxnSp>
      <p:sp>
        <p:nvSpPr>
          <p:cNvPr id="57" name="テキスト ボックス 56">
            <a:extLst>
              <a:ext uri="{FF2B5EF4-FFF2-40B4-BE49-F238E27FC236}">
                <a16:creationId xmlns:a16="http://schemas.microsoft.com/office/drawing/2014/main" id="{AA59F24A-F456-E88D-7EE3-E9E488DEF60F}"/>
              </a:ext>
            </a:extLst>
          </p:cNvPr>
          <p:cNvSpPr txBox="1"/>
          <p:nvPr/>
        </p:nvSpPr>
        <p:spPr>
          <a:xfrm>
            <a:off x="4149516" y="6655908"/>
            <a:ext cx="3712555" cy="152414"/>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r>
              <a:rPr lang="zh-TW" altLang="en-US" sz="1000" dirty="0">
                <a:latin typeface="Meiryo UI" panose="020B0604030504040204" pitchFamily="50" charset="-128"/>
                <a:ea typeface="Meiryo UI" panose="020B0604030504040204" pitchFamily="50" charset="-128"/>
              </a:rPr>
              <a:t>工事結果情報流通</a:t>
            </a:r>
            <a:r>
              <a:rPr lang="ja-JP" altLang="en-US" sz="1000" dirty="0">
                <a:latin typeface="Meiryo UI" panose="020B0604030504040204" pitchFamily="50" charset="-128"/>
                <a:ea typeface="Meiryo UI" panose="020B0604030504040204" pitchFamily="50" charset="-128"/>
              </a:rPr>
              <a:t>（番ポ工事：工事結果情報：事業者②）（</a:t>
            </a:r>
            <a:r>
              <a:rPr lang="en-US" altLang="ja-JP" sz="1000" dirty="0">
                <a:latin typeface="Meiryo UI" panose="020B0604030504040204" pitchFamily="50" charset="-128"/>
                <a:ea typeface="Meiryo UI" panose="020B0604030504040204" pitchFamily="50" charset="-128"/>
              </a:rPr>
              <a:t>IN</a:t>
            </a:r>
            <a:r>
              <a:rPr lang="ja-JP" altLang="en-US" sz="1000" dirty="0">
                <a:latin typeface="Meiryo UI" panose="020B0604030504040204" pitchFamily="50" charset="-128"/>
                <a:ea typeface="Meiryo UI" panose="020B0604030504040204" pitchFamily="50" charset="-128"/>
              </a:rPr>
              <a:t>）</a:t>
            </a:r>
            <a:endParaRPr lang="zh-TW" altLang="en-US" sz="1000" dirty="0">
              <a:solidFill>
                <a:srgbClr val="FF0000"/>
              </a:solidFill>
              <a:latin typeface="Meiryo UI" panose="020B0604030504040204" pitchFamily="50" charset="-128"/>
              <a:ea typeface="Meiryo UI" panose="020B0604030504040204" pitchFamily="50" charset="-128"/>
            </a:endParaRPr>
          </a:p>
        </p:txBody>
      </p:sp>
      <p:sp>
        <p:nvSpPr>
          <p:cNvPr id="58" name="テキスト ボックス 57">
            <a:extLst>
              <a:ext uri="{FF2B5EF4-FFF2-40B4-BE49-F238E27FC236}">
                <a16:creationId xmlns:a16="http://schemas.microsoft.com/office/drawing/2014/main" id="{550DD2E4-6230-623A-76D6-A57966BC1312}"/>
              </a:ext>
            </a:extLst>
          </p:cNvPr>
          <p:cNvSpPr txBox="1"/>
          <p:nvPr/>
        </p:nvSpPr>
        <p:spPr>
          <a:xfrm>
            <a:off x="4149516" y="7008449"/>
            <a:ext cx="3839193" cy="152414"/>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r>
              <a:rPr lang="zh-TW" altLang="en-US" sz="1000" dirty="0">
                <a:latin typeface="Meiryo UI" panose="020B0604030504040204" pitchFamily="50" charset="-128"/>
                <a:ea typeface="Meiryo UI" panose="020B0604030504040204" pitchFamily="50" charset="-128"/>
              </a:rPr>
              <a:t>工事結果情報流通</a:t>
            </a:r>
            <a:r>
              <a:rPr lang="ja-JP" altLang="en-US" sz="1000" dirty="0">
                <a:latin typeface="Meiryo UI" panose="020B0604030504040204" pitchFamily="50" charset="-128"/>
                <a:ea typeface="Meiryo UI" panose="020B0604030504040204" pitchFamily="50" charset="-128"/>
              </a:rPr>
              <a:t>（番ポ工事：工事結果情報：事業者②）（</a:t>
            </a:r>
            <a:r>
              <a:rPr lang="en-US" altLang="ja-JP" sz="1000" dirty="0">
                <a:latin typeface="Meiryo UI" panose="020B0604030504040204" pitchFamily="50" charset="-128"/>
                <a:ea typeface="Meiryo UI" panose="020B0604030504040204" pitchFamily="50" charset="-128"/>
              </a:rPr>
              <a:t>OUT</a:t>
            </a:r>
            <a:r>
              <a:rPr lang="ja-JP" altLang="en-US" sz="1000" dirty="0">
                <a:latin typeface="Meiryo UI" panose="020B0604030504040204" pitchFamily="50" charset="-128"/>
                <a:ea typeface="Meiryo UI" panose="020B0604030504040204" pitchFamily="50" charset="-128"/>
              </a:rPr>
              <a:t>）</a:t>
            </a:r>
            <a:endParaRPr lang="zh-TW" altLang="en-US" sz="1000" dirty="0">
              <a:latin typeface="Meiryo UI" panose="020B0604030504040204" pitchFamily="50" charset="-128"/>
              <a:ea typeface="Meiryo UI" panose="020B0604030504040204" pitchFamily="50" charset="-128"/>
            </a:endParaRPr>
          </a:p>
        </p:txBody>
      </p:sp>
      <p:cxnSp>
        <p:nvCxnSpPr>
          <p:cNvPr id="59" name="直線矢印コネクタ 58">
            <a:extLst>
              <a:ext uri="{FF2B5EF4-FFF2-40B4-BE49-F238E27FC236}">
                <a16:creationId xmlns:a16="http://schemas.microsoft.com/office/drawing/2014/main" id="{5DD4B489-2EEA-53DD-EEC6-F569340E2291}"/>
              </a:ext>
            </a:extLst>
          </p:cNvPr>
          <p:cNvCxnSpPr>
            <a:cxnSpLocks/>
          </p:cNvCxnSpPr>
          <p:nvPr/>
        </p:nvCxnSpPr>
        <p:spPr>
          <a:xfrm>
            <a:off x="4060952" y="6873434"/>
            <a:ext cx="4212000" cy="0"/>
          </a:xfrm>
          <a:prstGeom prst="straightConnector1">
            <a:avLst/>
          </a:prstGeom>
          <a:noFill/>
          <a:ln w="9525" cap="flat" cmpd="sng" algn="ctr">
            <a:solidFill>
              <a:schemeClr val="tx1"/>
            </a:solidFill>
            <a:prstDash val="solid"/>
            <a:headEnd type="none"/>
            <a:tailEnd type="triangle"/>
          </a:ln>
          <a:effectLst/>
        </p:spPr>
      </p:cxnSp>
      <p:cxnSp>
        <p:nvCxnSpPr>
          <p:cNvPr id="60" name="直線矢印コネクタ 59">
            <a:extLst>
              <a:ext uri="{FF2B5EF4-FFF2-40B4-BE49-F238E27FC236}">
                <a16:creationId xmlns:a16="http://schemas.microsoft.com/office/drawing/2014/main" id="{9218B39F-0C61-0E5C-3BC6-7C202388CB28}"/>
              </a:ext>
            </a:extLst>
          </p:cNvPr>
          <p:cNvCxnSpPr>
            <a:cxnSpLocks/>
          </p:cNvCxnSpPr>
          <p:nvPr/>
        </p:nvCxnSpPr>
        <p:spPr>
          <a:xfrm>
            <a:off x="4060952" y="7205400"/>
            <a:ext cx="4212000" cy="0"/>
          </a:xfrm>
          <a:prstGeom prst="straightConnector1">
            <a:avLst/>
          </a:prstGeom>
          <a:noFill/>
          <a:ln w="9525" cap="flat" cmpd="sng" algn="ctr">
            <a:solidFill>
              <a:schemeClr val="tx1"/>
            </a:solidFill>
            <a:prstDash val="solid"/>
            <a:headEnd type="triangle"/>
            <a:tailEnd type="none"/>
          </a:ln>
          <a:effectLst/>
        </p:spPr>
      </p:cxnSp>
      <p:sp>
        <p:nvSpPr>
          <p:cNvPr id="2" name="スライド番号プレースホルダー 1">
            <a:extLst>
              <a:ext uri="{FF2B5EF4-FFF2-40B4-BE49-F238E27FC236}">
                <a16:creationId xmlns:a16="http://schemas.microsoft.com/office/drawing/2014/main" id="{EE7D00B2-27DD-5085-2C4A-1F9DADFD8F68}"/>
              </a:ext>
            </a:extLst>
          </p:cNvPr>
          <p:cNvSpPr>
            <a:spLocks noGrp="1"/>
          </p:cNvSpPr>
          <p:nvPr>
            <p:ph type="sldNum" sz="quarter" idx="4"/>
          </p:nvPr>
        </p:nvSpPr>
        <p:spPr/>
        <p:txBody>
          <a:bodyPr/>
          <a:lstStyle/>
          <a:p>
            <a:r>
              <a:rPr lang="en-US" altLang="ja-JP"/>
              <a:t>01.2-</a:t>
            </a:r>
            <a:fld id="{4C5E2FD1-144F-442B-9A84-40AAF03513A2}" type="slidenum">
              <a:rPr lang="en-US" altLang="ja-JP" smtClean="0"/>
              <a:pPr/>
              <a:t>24</a:t>
            </a:fld>
            <a:endParaRPr lang="en-US" altLang="ja-JP" dirty="0"/>
          </a:p>
        </p:txBody>
      </p:sp>
    </p:spTree>
    <p:extLst>
      <p:ext uri="{BB962C8B-B14F-4D97-AF65-F5344CB8AC3E}">
        <p14:creationId xmlns:p14="http://schemas.microsoft.com/office/powerpoint/2010/main" val="352167157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5"/>
          <p:cNvSpPr>
            <a:spLocks noGrp="1"/>
          </p:cNvSpPr>
          <p:nvPr>
            <p:ph sz="quarter" idx="10"/>
          </p:nvPr>
        </p:nvSpPr>
        <p:spPr>
          <a:xfrm>
            <a:off x="190110" y="660140"/>
            <a:ext cx="12456000" cy="914400"/>
          </a:xfrm>
        </p:spPr>
        <p:txBody>
          <a:bodyPr/>
          <a:lstStyle/>
          <a:p>
            <a:r>
              <a:rPr lang="ja-JP" altLang="en-US" u="sng" dirty="0"/>
              <a:t>３．２　全体概要（開発機能　（２／２））</a:t>
            </a:r>
          </a:p>
          <a:p>
            <a:r>
              <a:rPr lang="ja-JP" altLang="en-US" dirty="0"/>
              <a:t>　本施策における開発機能（オーダ制御）を以下に示す</a:t>
            </a:r>
          </a:p>
        </p:txBody>
      </p:sp>
      <p:sp>
        <p:nvSpPr>
          <p:cNvPr id="99" name="Rectangle 11"/>
          <p:cNvSpPr>
            <a:spLocks noChangeArrowheads="1"/>
          </p:cNvSpPr>
          <p:nvPr/>
        </p:nvSpPr>
        <p:spPr bwMode="auto">
          <a:xfrm>
            <a:off x="8057277" y="2309873"/>
            <a:ext cx="2049463" cy="781050"/>
          </a:xfrm>
          <a:prstGeom prst="rect">
            <a:avLst/>
          </a:prstGeom>
          <a:solidFill>
            <a:schemeClr val="bg1">
              <a:lumMod val="75000"/>
            </a:schemeClr>
          </a:solidFill>
          <a:ln w="19050" algn="ctr">
            <a:solidFill>
              <a:schemeClr val="tx1"/>
            </a:solidFill>
            <a:miter lim="800000"/>
            <a:headEnd/>
            <a:tailEnd/>
          </a:ln>
          <a:effectLst>
            <a:outerShdw dist="35921" dir="2700000" algn="ctr" rotWithShape="0">
              <a:schemeClr val="bg2"/>
            </a:outerShdw>
          </a:effectLst>
        </p:spPr>
        <p:txBody>
          <a:bodyPr wrap="none" lIns="89922" tIns="46758" rIns="89922" bIns="46758" anchor="ctr"/>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100">
                <a:latin typeface="+mn-ea"/>
                <a:ea typeface="+mn-ea"/>
              </a:rPr>
              <a:t>メタル系システム</a:t>
            </a:r>
          </a:p>
        </p:txBody>
      </p:sp>
      <p:sp>
        <p:nvSpPr>
          <p:cNvPr id="101" name="Rectangle 13"/>
          <p:cNvSpPr>
            <a:spLocks noChangeArrowheads="1"/>
          </p:cNvSpPr>
          <p:nvPr/>
        </p:nvSpPr>
        <p:spPr bwMode="auto">
          <a:xfrm>
            <a:off x="2859802" y="2309873"/>
            <a:ext cx="5106988" cy="781050"/>
          </a:xfrm>
          <a:prstGeom prst="rect">
            <a:avLst/>
          </a:prstGeom>
          <a:solidFill>
            <a:schemeClr val="bg1">
              <a:lumMod val="75000"/>
            </a:schemeClr>
          </a:solidFill>
          <a:ln w="19050" algn="ctr">
            <a:solidFill>
              <a:schemeClr val="tx1"/>
            </a:solidFill>
            <a:miter lim="800000"/>
            <a:headEnd/>
            <a:tailEnd/>
          </a:ln>
          <a:effectLst>
            <a:outerShdw dist="35921" dir="2700000" algn="ctr" rotWithShape="0">
              <a:schemeClr val="bg2"/>
            </a:outerShdw>
          </a:effectLst>
        </p:spPr>
        <p:txBody>
          <a:bodyPr wrap="none" lIns="89922" tIns="46758" rIns="89922" bIns="46758" anchor="ctr"/>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100" dirty="0">
                <a:latin typeface="+mn-ea"/>
                <a:ea typeface="+mn-ea"/>
              </a:rPr>
              <a:t>フロント</a:t>
            </a:r>
            <a:r>
              <a:rPr lang="ja-JP" altLang="en-US" sz="1000" dirty="0">
                <a:latin typeface="+mn-ea"/>
                <a:ea typeface="+mn-ea"/>
              </a:rPr>
              <a:t>系システム</a:t>
            </a:r>
          </a:p>
        </p:txBody>
      </p:sp>
      <p:sp>
        <p:nvSpPr>
          <p:cNvPr id="51" name="テキスト ボックス 50"/>
          <p:cNvSpPr txBox="1"/>
          <p:nvPr/>
        </p:nvSpPr>
        <p:spPr>
          <a:xfrm>
            <a:off x="11302572" y="1702092"/>
            <a:ext cx="1348718" cy="580534"/>
          </a:xfrm>
          <a:prstGeom prst="rect">
            <a:avLst/>
          </a:prstGeom>
          <a:solidFill>
            <a:schemeClr val="bg1"/>
          </a:solidFill>
          <a:ln>
            <a:solidFill>
              <a:schemeClr val="tx1"/>
            </a:solidFill>
          </a:ln>
        </p:spPr>
        <p:txBody>
          <a:bodyPr wrap="square" lIns="36000" tIns="36000" rIns="36000" bIns="36000" rtlCol="0">
            <a:spAutoFit/>
          </a:bodyPr>
          <a:lstStyle/>
          <a:p>
            <a:pPr algn="l">
              <a:lnSpc>
                <a:spcPct val="110000"/>
              </a:lnSpc>
            </a:pP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凡例</a:t>
            </a:r>
            <a:r>
              <a:rPr kumimoji="1"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algn="l">
              <a:lnSpc>
                <a:spcPct val="11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変更箇所：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l">
              <a:lnSpc>
                <a:spcPct val="1100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正方形/長方形 51"/>
          <p:cNvSpPr/>
          <p:nvPr/>
        </p:nvSpPr>
        <p:spPr bwMode="auto">
          <a:xfrm>
            <a:off x="12075225" y="1886555"/>
            <a:ext cx="429028" cy="132736"/>
          </a:xfrm>
          <a:prstGeom prst="rect">
            <a:avLst/>
          </a:prstGeom>
          <a:noFill/>
          <a:ln w="95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l">
              <a:spcBef>
                <a:spcPct val="50000"/>
              </a:spcBef>
            </a:pP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Rectangle 12"/>
          <p:cNvSpPr>
            <a:spLocks noChangeArrowheads="1"/>
          </p:cNvSpPr>
          <p:nvPr/>
        </p:nvSpPr>
        <p:spPr bwMode="auto">
          <a:xfrm>
            <a:off x="2806622" y="3254434"/>
            <a:ext cx="7246938" cy="3311525"/>
          </a:xfrm>
          <a:prstGeom prst="rect">
            <a:avLst/>
          </a:prstGeom>
          <a:solidFill>
            <a:srgbClr val="CCFFCC"/>
          </a:solidFill>
          <a:ln w="19050" algn="ctr">
            <a:solidFill>
              <a:schemeClr val="tx1"/>
            </a:solidFill>
            <a:miter lim="800000"/>
            <a:headEnd/>
            <a:tailEnd/>
          </a:ln>
          <a:effectLst>
            <a:outerShdw dist="35921" dir="2700000" algn="ctr" rotWithShape="0">
              <a:schemeClr val="bg2"/>
            </a:outerShdw>
          </a:effectLst>
        </p:spPr>
        <p:txBody>
          <a:bodyPr wrap="none" lIns="89922" tIns="46758" rIns="89922" bIns="46758"/>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a:ea typeface="Meiryo UI"/>
                <a:cs typeface="+mn-cs"/>
              </a:rPr>
              <a:t>アクセス</a:t>
            </a:r>
            <a:r>
              <a:rPr kumimoji="1" lang="en-US" altLang="ja-JP" sz="1000" b="1" i="0" u="none" strike="noStrike" kern="1200" cap="none" spc="0" normalizeH="0" baseline="0" noProof="0">
                <a:ln>
                  <a:noFill/>
                </a:ln>
                <a:solidFill>
                  <a:prstClr val="black"/>
                </a:solidFill>
                <a:effectLst/>
                <a:uLnTx/>
                <a:uFillTx/>
                <a:latin typeface="Meiryo UI"/>
                <a:ea typeface="Meiryo UI"/>
                <a:cs typeface="+mn-cs"/>
              </a:rPr>
              <a:t>PF</a:t>
            </a:r>
          </a:p>
        </p:txBody>
      </p:sp>
      <p:sp>
        <p:nvSpPr>
          <p:cNvPr id="71" name="Line 49"/>
          <p:cNvSpPr>
            <a:spLocks noChangeShapeType="1"/>
          </p:cNvSpPr>
          <p:nvPr/>
        </p:nvSpPr>
        <p:spPr bwMode="auto">
          <a:xfrm flipV="1">
            <a:off x="5441077" y="3090922"/>
            <a:ext cx="0" cy="1635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3" tIns="45712" rIns="91423" bIns="45712"/>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Meiryo UI"/>
              <a:ea typeface="Meiryo UI"/>
              <a:cs typeface="+mn-cs"/>
            </a:endParaRPr>
          </a:p>
        </p:txBody>
      </p:sp>
      <p:sp>
        <p:nvSpPr>
          <p:cNvPr id="72" name="Line 54"/>
          <p:cNvSpPr>
            <a:spLocks noChangeShapeType="1"/>
          </p:cNvSpPr>
          <p:nvPr/>
        </p:nvSpPr>
        <p:spPr bwMode="auto">
          <a:xfrm flipV="1">
            <a:off x="9084391" y="3090922"/>
            <a:ext cx="0" cy="16351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3" tIns="45712" rIns="91423" bIns="45712"/>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Meiryo UI"/>
              <a:ea typeface="Meiryo UI"/>
              <a:cs typeface="+mn-cs"/>
            </a:endParaRPr>
          </a:p>
        </p:txBody>
      </p:sp>
      <p:sp>
        <p:nvSpPr>
          <p:cNvPr id="74" name="Rectangle 14"/>
          <p:cNvSpPr>
            <a:spLocks noChangeArrowheads="1"/>
          </p:cNvSpPr>
          <p:nvPr/>
        </p:nvSpPr>
        <p:spPr bwMode="auto">
          <a:xfrm>
            <a:off x="2945527" y="4043423"/>
            <a:ext cx="7077075" cy="1943101"/>
          </a:xfrm>
          <a:prstGeom prst="rect">
            <a:avLst/>
          </a:prstGeom>
          <a:solidFill>
            <a:schemeClr val="bg1"/>
          </a:solidFill>
          <a:ln w="15875" algn="ctr">
            <a:solidFill>
              <a:schemeClr val="tx1"/>
            </a:solidFill>
            <a:miter lim="800000"/>
            <a:headEnd/>
            <a:tailEnd/>
          </a:ln>
        </p:spPr>
        <p:txBody>
          <a:bodyPr lIns="17997" tIns="0" rIns="17997" bIns="45712"/>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5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a:ea typeface="Meiryo UI"/>
                <a:cs typeface="+mn-cs"/>
              </a:rPr>
              <a:t>オーダ制御</a:t>
            </a:r>
          </a:p>
        </p:txBody>
      </p:sp>
      <p:sp>
        <p:nvSpPr>
          <p:cNvPr id="75" name="Rectangle 14"/>
          <p:cNvSpPr>
            <a:spLocks noChangeArrowheads="1"/>
          </p:cNvSpPr>
          <p:nvPr/>
        </p:nvSpPr>
        <p:spPr bwMode="auto">
          <a:xfrm>
            <a:off x="2928065" y="6070659"/>
            <a:ext cx="1187450" cy="395289"/>
          </a:xfrm>
          <a:prstGeom prst="rect">
            <a:avLst/>
          </a:prstGeom>
          <a:solidFill>
            <a:schemeClr val="bg1">
              <a:lumMod val="75000"/>
            </a:schemeClr>
          </a:solidFill>
          <a:ln w="12700" algn="ctr">
            <a:solidFill>
              <a:schemeClr val="tx1"/>
            </a:solidFill>
            <a:miter lim="800000"/>
            <a:headEnd/>
            <a:tailEnd/>
          </a:ln>
        </p:spPr>
        <p:txBody>
          <a:bodyPr lIns="17997" tIns="0" rIns="17997" bIns="45712" anchor="ctr"/>
          <a:lstStyle/>
          <a:p>
            <a:pPr marL="0" marR="0" lvl="0" indent="0" algn="ctr" defTabSz="649288" rtl="0" eaLnBrk="1" fontAlgn="base" latinLnBrk="0" hangingPunct="1">
              <a:lnSpc>
                <a:spcPct val="15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a:ea typeface="Meiryo UI"/>
                <a:cs typeface="+mn-cs"/>
              </a:rPr>
              <a:t>納期情報管理</a:t>
            </a:r>
          </a:p>
        </p:txBody>
      </p:sp>
      <p:sp>
        <p:nvSpPr>
          <p:cNvPr id="77" name="Rectangle 14"/>
          <p:cNvSpPr>
            <a:spLocks noChangeArrowheads="1"/>
          </p:cNvSpPr>
          <p:nvPr/>
        </p:nvSpPr>
        <p:spPr bwMode="auto">
          <a:xfrm>
            <a:off x="5495052" y="6070659"/>
            <a:ext cx="1187450" cy="395289"/>
          </a:xfrm>
          <a:prstGeom prst="rect">
            <a:avLst/>
          </a:prstGeom>
          <a:solidFill>
            <a:schemeClr val="bg1">
              <a:lumMod val="75000"/>
            </a:schemeClr>
          </a:solidFill>
          <a:ln w="12700" algn="ctr">
            <a:solidFill>
              <a:schemeClr val="tx1"/>
            </a:solidFill>
            <a:miter lim="800000"/>
            <a:headEnd/>
            <a:tailEnd/>
          </a:ln>
        </p:spPr>
        <p:txBody>
          <a:bodyPr lIns="17997" tIns="0" rIns="17997" bIns="45712" anchor="ctr"/>
          <a:lstStyle/>
          <a:p>
            <a:pPr marL="0" marR="0" lvl="0" indent="0" algn="ctr" defTabSz="649288" rtl="0" eaLnBrk="1" fontAlgn="base" latinLnBrk="0" hangingPunct="1">
              <a:lnSpc>
                <a:spcPct val="15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a:ea typeface="Meiryo UI"/>
                <a:cs typeface="+mn-cs"/>
              </a:rPr>
              <a:t>個体管理</a:t>
            </a:r>
          </a:p>
        </p:txBody>
      </p:sp>
      <p:sp>
        <p:nvSpPr>
          <p:cNvPr id="78" name="Rectangle 25"/>
          <p:cNvSpPr>
            <a:spLocks noChangeArrowheads="1"/>
          </p:cNvSpPr>
          <p:nvPr/>
        </p:nvSpPr>
        <p:spPr bwMode="auto">
          <a:xfrm>
            <a:off x="3029666" y="4294248"/>
            <a:ext cx="1655761" cy="288925"/>
          </a:xfrm>
          <a:prstGeom prst="rect">
            <a:avLst/>
          </a:prstGeom>
          <a:solidFill>
            <a:srgbClr val="FFF5D0"/>
          </a:solidFill>
          <a:ln w="12700" algn="ctr">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インタフェースアダプタ機能</a:t>
            </a:r>
            <a:endParaRPr kumimoji="1" lang="ja-JP" altLang="en-US" sz="10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81" name="Rectangle 25"/>
          <p:cNvSpPr>
            <a:spLocks noChangeArrowheads="1"/>
          </p:cNvSpPr>
          <p:nvPr/>
        </p:nvSpPr>
        <p:spPr bwMode="auto">
          <a:xfrm>
            <a:off x="4774328" y="4294248"/>
            <a:ext cx="1655763" cy="1627186"/>
          </a:xfrm>
          <a:prstGeom prst="rect">
            <a:avLst/>
          </a:prstGeom>
          <a:solidFill>
            <a:srgbClr val="FFF5D0"/>
          </a:solidFill>
          <a:ln w="12700" algn="ctr">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業務プロセス管理機能</a:t>
            </a:r>
            <a:endParaRPr kumimoji="1" lang="ja-JP" altLang="en-US" sz="10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82" name="Rectangle 25"/>
          <p:cNvSpPr>
            <a:spLocks noChangeArrowheads="1"/>
          </p:cNvSpPr>
          <p:nvPr/>
        </p:nvSpPr>
        <p:spPr bwMode="auto">
          <a:xfrm>
            <a:off x="6509465" y="4294248"/>
            <a:ext cx="1657350" cy="1292224"/>
          </a:xfrm>
          <a:prstGeom prst="rect">
            <a:avLst/>
          </a:prstGeom>
          <a:solidFill>
            <a:srgbClr val="FFF7D6"/>
          </a:solidFill>
          <a:ln w="12700" algn="ctr">
            <a:solidFill>
              <a:srgbClr val="FF0000"/>
            </a:solidFill>
            <a:miter lim="800000"/>
            <a:headEnd/>
            <a:tailEnd/>
          </a:ln>
          <a:effectLst/>
        </p:spPr>
        <p:txBody>
          <a:bodyPr lIns="17997" tIns="0" rIns="17997" bIns="45712"/>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進捗管理機能</a:t>
            </a:r>
          </a:p>
        </p:txBody>
      </p:sp>
      <p:sp>
        <p:nvSpPr>
          <p:cNvPr id="83" name="Rectangle 14"/>
          <p:cNvSpPr>
            <a:spLocks noChangeArrowheads="1"/>
          </p:cNvSpPr>
          <p:nvPr/>
        </p:nvSpPr>
        <p:spPr bwMode="auto">
          <a:xfrm>
            <a:off x="6779340" y="6070659"/>
            <a:ext cx="1187450" cy="395289"/>
          </a:xfrm>
          <a:prstGeom prst="rect">
            <a:avLst/>
          </a:prstGeom>
          <a:solidFill>
            <a:schemeClr val="bg1">
              <a:lumMod val="75000"/>
            </a:schemeClr>
          </a:solidFill>
          <a:ln w="12700" algn="ctr">
            <a:solidFill>
              <a:schemeClr val="tx1"/>
            </a:solidFill>
            <a:miter lim="800000"/>
            <a:headEnd/>
            <a:tailEnd/>
          </a:ln>
        </p:spPr>
        <p:txBody>
          <a:bodyPr lIns="17997" tIns="0" rIns="17997" bIns="45712" anchor="ctr"/>
          <a:lstStyle/>
          <a:p>
            <a:pPr marL="0" marR="0" lvl="0" indent="0" algn="ctr" defTabSz="649288" rtl="0" eaLnBrk="1" fontAlgn="base" latinLnBrk="0" hangingPunct="1">
              <a:lnSpc>
                <a:spcPct val="15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情報配信</a:t>
            </a:r>
          </a:p>
        </p:txBody>
      </p:sp>
      <p:sp>
        <p:nvSpPr>
          <p:cNvPr id="87" name="Rectangle 25"/>
          <p:cNvSpPr>
            <a:spLocks noChangeArrowheads="1"/>
          </p:cNvSpPr>
          <p:nvPr/>
        </p:nvSpPr>
        <p:spPr bwMode="auto">
          <a:xfrm>
            <a:off x="8252540" y="5299135"/>
            <a:ext cx="1655761" cy="287337"/>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a:ea typeface="Meiryo UI"/>
                <a:cs typeface="+mn-cs"/>
              </a:rPr>
              <a:t>メタル対応業務機能</a:t>
            </a:r>
          </a:p>
        </p:txBody>
      </p:sp>
      <p:sp>
        <p:nvSpPr>
          <p:cNvPr id="88" name="Rectangle 25"/>
          <p:cNvSpPr>
            <a:spLocks noChangeArrowheads="1"/>
          </p:cNvSpPr>
          <p:nvPr/>
        </p:nvSpPr>
        <p:spPr bwMode="auto">
          <a:xfrm>
            <a:off x="8252540" y="5632511"/>
            <a:ext cx="1655761" cy="288925"/>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運用支援機能</a:t>
            </a:r>
          </a:p>
        </p:txBody>
      </p:sp>
      <p:sp>
        <p:nvSpPr>
          <p:cNvPr id="89" name="Rectangle 13"/>
          <p:cNvSpPr>
            <a:spLocks noChangeArrowheads="1"/>
          </p:cNvSpPr>
          <p:nvPr/>
        </p:nvSpPr>
        <p:spPr bwMode="auto">
          <a:xfrm>
            <a:off x="2859802" y="6748522"/>
            <a:ext cx="7246938" cy="781050"/>
          </a:xfrm>
          <a:prstGeom prst="rect">
            <a:avLst/>
          </a:prstGeom>
          <a:solidFill>
            <a:schemeClr val="bg1">
              <a:lumMod val="75000"/>
            </a:schemeClr>
          </a:solidFill>
          <a:ln w="19050" algn="ctr">
            <a:solidFill>
              <a:schemeClr val="tx1"/>
            </a:solidFill>
            <a:miter lim="800000"/>
            <a:headEnd/>
            <a:tailEnd/>
          </a:ln>
          <a:effectLst>
            <a:outerShdw dist="35921" dir="2700000" algn="ctr" rotWithShape="0">
              <a:schemeClr val="bg2"/>
            </a:outerShdw>
          </a:effectLst>
        </p:spPr>
        <p:txBody>
          <a:bodyPr wrap="none" lIns="89922" tIns="46758" rIns="89922" bIns="46758" anchor="ctr"/>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912813"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a:ea typeface="Meiryo UI"/>
                <a:cs typeface="+mn-cs"/>
              </a:rPr>
              <a:t>バックヤード系システム</a:t>
            </a:r>
          </a:p>
        </p:txBody>
      </p:sp>
      <p:sp>
        <p:nvSpPr>
          <p:cNvPr id="90" name="Line 49"/>
          <p:cNvSpPr>
            <a:spLocks noChangeShapeType="1"/>
          </p:cNvSpPr>
          <p:nvPr/>
        </p:nvSpPr>
        <p:spPr bwMode="auto">
          <a:xfrm flipV="1">
            <a:off x="6484065" y="6585011"/>
            <a:ext cx="0" cy="1635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3" tIns="45712" rIns="91423" bIns="45712"/>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Meiryo UI"/>
              <a:ea typeface="Meiryo UI"/>
              <a:cs typeface="+mn-cs"/>
            </a:endParaRPr>
          </a:p>
        </p:txBody>
      </p:sp>
      <p:sp>
        <p:nvSpPr>
          <p:cNvPr id="97" name="Rectangle 25"/>
          <p:cNvSpPr>
            <a:spLocks noChangeArrowheads="1"/>
          </p:cNvSpPr>
          <p:nvPr/>
        </p:nvSpPr>
        <p:spPr bwMode="auto">
          <a:xfrm>
            <a:off x="3029514" y="4629211"/>
            <a:ext cx="1655761" cy="1281112"/>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000" dirty="0">
                <a:latin typeface="+mn-ea"/>
                <a:ea typeface="+mn-ea"/>
              </a:rPr>
              <a:t>フロント連携機能</a:t>
            </a:r>
            <a:endParaRPr lang="ja-JP" altLang="en-US" sz="1000" b="1" dirty="0">
              <a:latin typeface="+mn-ea"/>
              <a:ea typeface="+mn-ea"/>
            </a:endParaRPr>
          </a:p>
        </p:txBody>
      </p:sp>
      <p:sp>
        <p:nvSpPr>
          <p:cNvPr id="91" name="Rectangle 25"/>
          <p:cNvSpPr>
            <a:spLocks noChangeArrowheads="1"/>
          </p:cNvSpPr>
          <p:nvPr/>
        </p:nvSpPr>
        <p:spPr bwMode="auto">
          <a:xfrm>
            <a:off x="6518537" y="5642035"/>
            <a:ext cx="1655761" cy="288925"/>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p>
            <a:pPr defTabSz="649288"/>
            <a:r>
              <a:rPr lang="zh-TW" altLang="en-US" sz="1000" dirty="0">
                <a:latin typeface="+mn-ea"/>
                <a:ea typeface="+mn-ea"/>
              </a:rPr>
              <a:t>収容位置変更管理機能</a:t>
            </a:r>
          </a:p>
        </p:txBody>
      </p:sp>
      <p:sp>
        <p:nvSpPr>
          <p:cNvPr id="93" name="Rectangle 14"/>
          <p:cNvSpPr>
            <a:spLocks noChangeArrowheads="1"/>
          </p:cNvSpPr>
          <p:nvPr/>
        </p:nvSpPr>
        <p:spPr bwMode="auto">
          <a:xfrm>
            <a:off x="2945527" y="3562410"/>
            <a:ext cx="4926013" cy="396875"/>
          </a:xfrm>
          <a:prstGeom prst="rect">
            <a:avLst/>
          </a:prstGeom>
          <a:solidFill>
            <a:srgbClr val="FFF7D6"/>
          </a:solidFill>
          <a:ln w="12700" algn="ctr">
            <a:solidFill>
              <a:schemeClr val="tx1"/>
            </a:solidFill>
            <a:miter lim="800000"/>
            <a:headEnd/>
            <a:tailEnd/>
          </a:ln>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lnSpc>
                <a:spcPct val="150000"/>
              </a:lnSpc>
            </a:pPr>
            <a:r>
              <a:rPr lang="ja-JP" altLang="en-US" sz="1000" dirty="0">
                <a:latin typeface="+mn-ea"/>
                <a:ea typeface="+mn-ea"/>
              </a:rPr>
              <a:t>設備連携</a:t>
            </a:r>
            <a:endParaRPr lang="ja-JP" altLang="en-US" sz="1000" b="1" dirty="0">
              <a:latin typeface="+mn-ea"/>
              <a:ea typeface="+mn-ea"/>
            </a:endParaRPr>
          </a:p>
        </p:txBody>
      </p:sp>
      <p:sp>
        <p:nvSpPr>
          <p:cNvPr id="80" name="Rectangle 15"/>
          <p:cNvSpPr>
            <a:spLocks noChangeArrowheads="1"/>
          </p:cNvSpPr>
          <p:nvPr/>
        </p:nvSpPr>
        <p:spPr bwMode="auto">
          <a:xfrm>
            <a:off x="3128091" y="4860984"/>
            <a:ext cx="1468131" cy="438151"/>
          </a:xfrm>
          <a:prstGeom prst="rect">
            <a:avLst/>
          </a:prstGeom>
          <a:solidFill>
            <a:srgbClr val="FFF5D0"/>
          </a:solidFill>
          <a:ln w="9525" cap="rnd" algn="ctr">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cs typeface="+mn-cs"/>
              </a:rPr>
              <a:t>納期照会</a:t>
            </a:r>
          </a:p>
        </p:txBody>
      </p:sp>
      <p:sp>
        <p:nvSpPr>
          <p:cNvPr id="115" name="Rectangle 14"/>
          <p:cNvSpPr>
            <a:spLocks noChangeArrowheads="1"/>
          </p:cNvSpPr>
          <p:nvPr/>
        </p:nvSpPr>
        <p:spPr bwMode="auto">
          <a:xfrm>
            <a:off x="4210766" y="6070659"/>
            <a:ext cx="1189037" cy="395289"/>
          </a:xfrm>
          <a:prstGeom prst="rect">
            <a:avLst/>
          </a:prstGeom>
          <a:solidFill>
            <a:srgbClr val="FFF5D0"/>
          </a:solidFill>
          <a:ln w="12700" algn="ctr">
            <a:solidFill>
              <a:schemeClr val="tx1"/>
            </a:solidFill>
            <a:miter lim="800000"/>
            <a:headEnd/>
            <a:tailEnd/>
          </a:ln>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lnSpc>
                <a:spcPct val="150000"/>
              </a:lnSpc>
            </a:pPr>
            <a:r>
              <a:rPr lang="ja-JP" altLang="en-US" sz="1000" dirty="0">
                <a:latin typeface="+mn-ea"/>
                <a:ea typeface="+mn-ea"/>
              </a:rPr>
              <a:t>統合</a:t>
            </a:r>
            <a:r>
              <a:rPr lang="en-US" altLang="ja-JP" sz="1000" dirty="0">
                <a:latin typeface="+mn-ea"/>
                <a:ea typeface="+mn-ea"/>
              </a:rPr>
              <a:t>HHC</a:t>
            </a:r>
            <a:endParaRPr lang="ja-JP" altLang="en-US" sz="1000" dirty="0">
              <a:latin typeface="+mn-ea"/>
              <a:ea typeface="+mn-ea"/>
            </a:endParaRPr>
          </a:p>
        </p:txBody>
      </p:sp>
      <p:sp>
        <p:nvSpPr>
          <p:cNvPr id="116" name="Rectangle 25"/>
          <p:cNvSpPr>
            <a:spLocks noChangeArrowheads="1"/>
          </p:cNvSpPr>
          <p:nvPr/>
        </p:nvSpPr>
        <p:spPr bwMode="auto">
          <a:xfrm>
            <a:off x="8252540" y="4294248"/>
            <a:ext cx="1655761" cy="288925"/>
          </a:xfrm>
          <a:prstGeom prst="rect">
            <a:avLst/>
          </a:prstGeom>
          <a:solidFill>
            <a:srgbClr val="FFF5D0"/>
          </a:solidFill>
          <a:ln w="12700" algn="ctr">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000" dirty="0">
                <a:latin typeface="+mn-ea"/>
                <a:ea typeface="+mn-ea"/>
              </a:rPr>
              <a:t>関連システム連携機能</a:t>
            </a:r>
          </a:p>
        </p:txBody>
      </p:sp>
      <p:sp>
        <p:nvSpPr>
          <p:cNvPr id="117" name="Rectangle 25"/>
          <p:cNvSpPr>
            <a:spLocks noChangeArrowheads="1"/>
          </p:cNvSpPr>
          <p:nvPr/>
        </p:nvSpPr>
        <p:spPr bwMode="auto">
          <a:xfrm>
            <a:off x="8252540" y="4629211"/>
            <a:ext cx="1655761" cy="287337"/>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000" dirty="0">
                <a:latin typeface="+mn-ea"/>
                <a:ea typeface="+mn-ea"/>
              </a:rPr>
              <a:t>帳票出力機能</a:t>
            </a:r>
          </a:p>
        </p:txBody>
      </p:sp>
      <p:sp>
        <p:nvSpPr>
          <p:cNvPr id="118" name="Rectangle 25"/>
          <p:cNvSpPr>
            <a:spLocks noChangeArrowheads="1"/>
          </p:cNvSpPr>
          <p:nvPr/>
        </p:nvSpPr>
        <p:spPr bwMode="auto">
          <a:xfrm>
            <a:off x="8252540" y="4964174"/>
            <a:ext cx="1655761" cy="287337"/>
          </a:xfrm>
          <a:prstGeom prst="rect">
            <a:avLst/>
          </a:prstGeom>
          <a:solidFill>
            <a:srgbClr val="FFF5D0"/>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7997" tIns="0" rIns="17997" bIns="45712"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r>
              <a:rPr lang="ja-JP" altLang="en-US" sz="1000">
                <a:latin typeface="+mn-ea"/>
                <a:ea typeface="+mn-ea"/>
              </a:rPr>
              <a:t>Ｕ－ＢＩＳ管理機能</a:t>
            </a:r>
          </a:p>
        </p:txBody>
      </p:sp>
      <p:sp>
        <p:nvSpPr>
          <p:cNvPr id="122" name="線吹き出し 2 (枠付き) 121"/>
          <p:cNvSpPr/>
          <p:nvPr/>
        </p:nvSpPr>
        <p:spPr bwMode="auto">
          <a:xfrm>
            <a:off x="10175003" y="3239810"/>
            <a:ext cx="2550468" cy="4405985"/>
          </a:xfrm>
          <a:prstGeom prst="borderCallout2">
            <a:avLst>
              <a:gd name="adj1" fmla="val 7905"/>
              <a:gd name="adj2" fmla="val -1343"/>
              <a:gd name="adj3" fmla="val 12687"/>
              <a:gd name="adj4" fmla="val -33669"/>
              <a:gd name="adj5" fmla="val 24140"/>
              <a:gd name="adj6" fmla="val -58938"/>
            </a:avLst>
          </a:prstGeom>
          <a:solidFill>
            <a:schemeClr val="bg1"/>
          </a:solidFill>
          <a:ln w="95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36000" tIns="35993" rIns="36000" bIns="35993" numCol="1" spcCol="0" rtlCol="0" fromWordArt="0" anchor="t" anchorCtr="0" forceAA="0" compatLnSpc="1">
            <a:prstTxWarp prst="textNoShape">
              <a:avLst/>
            </a:prstTxWarp>
            <a:noAutofit/>
          </a:bodyPr>
          <a:lstStyle/>
          <a:p>
            <a:pPr marL="45720" indent="-45720" algn="l" fontAlgn="auto">
              <a:spcBef>
                <a:spcPts val="0"/>
              </a:spcBef>
              <a:spcAft>
                <a:spcPts val="0"/>
              </a:spcAft>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３．２．１．０３　関連システム連携機能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45720" indent="-45720" algn="l" fontAlgn="auto">
              <a:spcBef>
                <a:spcPts val="0"/>
              </a:spcBef>
              <a:spcAft>
                <a:spcPts val="0"/>
              </a:spcAft>
            </a:pPr>
            <a:r>
              <a:rPr lang="en-US" altLang="ja-JP" sz="10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ひかり電話ポートイン：有派遣工事、無派遣工事、メタル電話ポートイン</a:t>
            </a:r>
            <a:r>
              <a:rPr lang="en-US" altLang="ja-JP" sz="1000" u="sng" dirty="0">
                <a:latin typeface="Meiryo UI" panose="020B0604030504040204" pitchFamily="50" charset="-128"/>
                <a:ea typeface="Meiryo UI" panose="020B0604030504040204" pitchFamily="50" charset="-128"/>
                <a:cs typeface="Meiryo UI" panose="020B0604030504040204" pitchFamily="50" charset="-128"/>
              </a:rPr>
              <a:t>】</a:t>
            </a:r>
          </a:p>
          <a:p>
            <a:pPr marL="45720" indent="-45720" algn="l" fontAlgn="auto">
              <a:spcBef>
                <a:spcPts val="0"/>
              </a:spcBef>
              <a:spcAft>
                <a:spcPts val="0"/>
              </a:spcAft>
            </a:pPr>
            <a:r>
              <a:rPr lang="en-US" altLang="ja-JP" sz="1000" dirty="0">
                <a:latin typeface="Meiryo UI"/>
                <a:ea typeface="Meiryo UI"/>
              </a:rPr>
              <a:t>【</a:t>
            </a:r>
            <a:r>
              <a:rPr lang="ja-JP" altLang="en-US" sz="1000" dirty="0">
                <a:latin typeface="Meiryo UI"/>
                <a:ea typeface="Meiryo UI"/>
              </a:rPr>
              <a:t>ア</a:t>
            </a:r>
            <a:r>
              <a:rPr lang="en-US" altLang="ja-JP" sz="1000" dirty="0">
                <a:latin typeface="Meiryo UI"/>
                <a:ea typeface="Meiryo UI"/>
              </a:rPr>
              <a:t>】【</a:t>
            </a:r>
            <a:r>
              <a:rPr lang="ja-JP" altLang="en-US" sz="1000" dirty="0">
                <a:latin typeface="Meiryo UI"/>
                <a:ea typeface="Meiryo UI"/>
              </a:rPr>
              <a:t>イ</a:t>
            </a:r>
            <a:r>
              <a:rPr lang="en-US" altLang="ja-JP" sz="1000" dirty="0">
                <a:latin typeface="Meiryo UI"/>
                <a:ea typeface="Meiryo UI"/>
              </a:rPr>
              <a:t>】【</a:t>
            </a:r>
            <a:r>
              <a:rPr lang="ja-JP" altLang="en-US" sz="1000" dirty="0">
                <a:latin typeface="Meiryo UI"/>
                <a:ea typeface="Meiryo UI"/>
              </a:rPr>
              <a:t>オ</a:t>
            </a:r>
            <a:r>
              <a:rPr lang="en-US" altLang="ja-JP" sz="1000" dirty="0">
                <a:latin typeface="Meiryo UI"/>
                <a:ea typeface="Meiryo UI"/>
              </a:rPr>
              <a:t>】【A】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設備連携へ送信するひかり電話工事（番ポ工事）依頼に以下の変更を行い、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BB-CASTAR</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に（ひかり電話）工事依頼情報流通（番ポ工事）の送信可能とする</a:t>
            </a:r>
          </a:p>
          <a:p>
            <a:pPr marL="45720" indent="-45720" algn="l" fontAlgn="auto">
              <a:spcBef>
                <a:spcPts val="0"/>
              </a:spcBef>
              <a:spcAft>
                <a:spcPts val="0"/>
              </a:spcAft>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・電文</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ID</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に新規コードとして、番ポ工事を追加する</a:t>
            </a:r>
          </a:p>
          <a:p>
            <a:pPr marL="45720" indent="-45720" algn="l" fontAlgn="auto">
              <a:spcBef>
                <a:spcPts val="0"/>
              </a:spcBef>
              <a:spcAft>
                <a:spcPts val="0"/>
              </a:spcAft>
            </a:pPr>
            <a:r>
              <a:rPr lang="ja-JP" altLang="en-US" sz="1000" dirty="0">
                <a:latin typeface="Meiryo UI"/>
                <a:ea typeface="Meiryo UI"/>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新規項目として、代表電話番号を追加する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45720" indent="-45720" algn="l" fontAlgn="auto">
              <a:spcBef>
                <a:spcPts val="0"/>
              </a:spcBef>
              <a:spcAft>
                <a:spcPts val="0"/>
              </a:spcAft>
            </a:pP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a:p>
            <a:pPr marL="45720" indent="-45720" algn="l" fontAlgn="auto">
              <a:spcBef>
                <a:spcPts val="0"/>
              </a:spcBef>
              <a:spcAft>
                <a:spcPts val="0"/>
              </a:spcAft>
            </a:pPr>
            <a:r>
              <a:rPr lang="en-US" altLang="ja-JP" sz="1000" dirty="0">
                <a:latin typeface="Meiryo UI"/>
                <a:ea typeface="Meiryo UI"/>
              </a:rPr>
              <a:t>【</a:t>
            </a:r>
            <a:r>
              <a:rPr lang="ja-JP" altLang="en-US" sz="1000" dirty="0">
                <a:latin typeface="Meiryo UI"/>
                <a:ea typeface="Meiryo UI"/>
              </a:rPr>
              <a:t>ア</a:t>
            </a:r>
            <a:r>
              <a:rPr lang="en-US" altLang="ja-JP" sz="1000" dirty="0">
                <a:latin typeface="Meiryo UI"/>
                <a:ea typeface="Meiryo UI"/>
              </a:rPr>
              <a:t>】【</a:t>
            </a:r>
            <a:r>
              <a:rPr lang="ja-JP" altLang="en-US" sz="1000" dirty="0">
                <a:latin typeface="Meiryo UI"/>
                <a:ea typeface="Meiryo UI"/>
              </a:rPr>
              <a:t>イ</a:t>
            </a:r>
            <a:r>
              <a:rPr lang="en-US" altLang="ja-JP" sz="1000" dirty="0">
                <a:latin typeface="Meiryo UI"/>
                <a:ea typeface="Meiryo UI"/>
              </a:rPr>
              <a:t>】【</a:t>
            </a:r>
            <a:r>
              <a:rPr lang="ja-JP" altLang="en-US" sz="1000" dirty="0">
                <a:latin typeface="Meiryo UI"/>
                <a:ea typeface="Meiryo UI"/>
              </a:rPr>
              <a:t>オ</a:t>
            </a:r>
            <a:r>
              <a:rPr lang="en-US" altLang="ja-JP" sz="1000" dirty="0">
                <a:latin typeface="Meiryo UI"/>
                <a:ea typeface="Meiryo UI"/>
              </a:rPr>
              <a:t>】【B】</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設備連携から受信するひかり電話工事（番ポ工事）結果に以下の変更を行い、</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BB-CASTAR</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から番ポ工事結果の受信を可能とする</a:t>
            </a:r>
          </a:p>
          <a:p>
            <a:pPr marL="45720" indent="-45720" algn="l" fontAlgn="auto">
              <a:spcBef>
                <a:spcPts val="0"/>
              </a:spcBef>
              <a:spcAft>
                <a:spcPts val="0"/>
              </a:spcAft>
            </a:pPr>
            <a:r>
              <a:rPr lang="ja-JP" altLang="en-US" sz="1000" dirty="0">
                <a:latin typeface="Meiryo UI"/>
                <a:ea typeface="Meiryo UI"/>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電文</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ID</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に新規コードとして、番ポ工事を追加する</a:t>
            </a:r>
          </a:p>
          <a:p>
            <a:pPr marL="45720" indent="-45720" algn="l" fontAlgn="auto">
              <a:spcBef>
                <a:spcPts val="0"/>
              </a:spcBef>
              <a:spcAft>
                <a:spcPts val="0"/>
              </a:spcAft>
            </a:pPr>
            <a:r>
              <a:rPr lang="ja-JP" altLang="en-US" sz="1000" dirty="0">
                <a:latin typeface="Meiryo UI"/>
                <a:ea typeface="Meiryo UI"/>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新規項目として、番ポ工事結果種別、着信試験用の電話番号、番号取得事業者の連絡先情報等、番ポ工事結果、代表電話番号を追加する</a:t>
            </a:r>
          </a:p>
          <a:p>
            <a:pPr marL="45720" indent="-45720" algn="l" fontAlgn="auto">
              <a:spcBef>
                <a:spcPts val="0"/>
              </a:spcBef>
              <a:spcAft>
                <a:spcPts val="0"/>
              </a:spcAft>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番ポ工事結果コードの追加により、１回の（ひかり電話）工事依頼情報流通（番ポ工事）の送信に対し、工事結果情報流通（番ポ工事）（事業者情報）を受信後、事業者毎の工事結果情報流通（番ポ工事）（工事結果情報）を受信可能と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線吹き出し 2 (枠付き) 121">
            <a:extLst>
              <a:ext uri="{FF2B5EF4-FFF2-40B4-BE49-F238E27FC236}">
                <a16:creationId xmlns:a16="http://schemas.microsoft.com/office/drawing/2014/main" id="{A736FF01-3A2F-93FF-5F81-EC8F931EE680}"/>
              </a:ext>
            </a:extLst>
          </p:cNvPr>
          <p:cNvSpPr/>
          <p:nvPr/>
        </p:nvSpPr>
        <p:spPr bwMode="auto">
          <a:xfrm>
            <a:off x="174550" y="4772879"/>
            <a:ext cx="2491736" cy="1158081"/>
          </a:xfrm>
          <a:prstGeom prst="borderCallout2">
            <a:avLst>
              <a:gd name="adj1" fmla="val 343"/>
              <a:gd name="adj2" fmla="val 31374"/>
              <a:gd name="adj3" fmla="val -35121"/>
              <a:gd name="adj4" fmla="val 73463"/>
              <a:gd name="adj5" fmla="val -24790"/>
              <a:gd name="adj6" fmla="val 114786"/>
            </a:avLst>
          </a:prstGeom>
          <a:solidFill>
            <a:schemeClr val="bg1"/>
          </a:solidFill>
          <a:ln w="95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36000" tIns="35993" rIns="36000" bIns="35993" numCol="1" spcCol="0" rtlCol="0" fromWordArt="0" anchor="t" anchorCtr="0" forceAA="0" compatLnSpc="1">
            <a:prstTxWarp prst="textNoShape">
              <a:avLst/>
            </a:prstTxWarp>
            <a:noAutofit/>
          </a:bodyPr>
          <a:lstStyle/>
          <a:p>
            <a:pPr marL="45720" indent="-45720" algn="l" fontAlgn="auto">
              <a:spcBef>
                <a:spcPts val="0"/>
              </a:spcBef>
              <a:spcAft>
                <a:spcPts val="0"/>
              </a:spcAft>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３．２．１．０４　インタフェースアダプタ機能</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45720" indent="-45720" algn="l" fontAlgn="auto">
              <a:spcBef>
                <a:spcPts val="0"/>
              </a:spcBef>
              <a:spcAft>
                <a:spcPts val="0"/>
              </a:spcAft>
            </a:pPr>
            <a:r>
              <a:rPr lang="en-US" altLang="ja-JP" sz="1000" u="sng" dirty="0">
                <a:latin typeface="Meiryo UI" panose="020B0604030504040204" pitchFamily="50" charset="-128"/>
                <a:ea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rPr>
              <a:t>ひかり電話ポートイン：無派遣工事</a:t>
            </a:r>
            <a:r>
              <a:rPr lang="en-US" altLang="ja-JP" sz="1000" u="sng" dirty="0">
                <a:latin typeface="Meiryo UI" panose="020B0604030504040204" pitchFamily="50" charset="-128"/>
                <a:ea typeface="Meiryo UI" panose="020B0604030504040204" pitchFamily="50" charset="-128"/>
              </a:rPr>
              <a:t>】</a:t>
            </a:r>
          </a:p>
          <a:p>
            <a:pPr marL="45720" indent="-45720" algn="l" fontAlgn="auto">
              <a:spcBef>
                <a:spcPts val="0"/>
              </a:spcBef>
              <a:spcAft>
                <a:spcPts val="0"/>
              </a:spcAft>
            </a:pPr>
            <a:r>
              <a:rPr lang="en-US" altLang="ja-JP" sz="1000" dirty="0">
                <a:latin typeface="Meiryo UI"/>
                <a:ea typeface="Meiryo UI"/>
              </a:rPr>
              <a:t>【</a:t>
            </a:r>
            <a:r>
              <a:rPr lang="ja-JP" altLang="en-US" sz="1000" dirty="0">
                <a:latin typeface="Meiryo UI"/>
                <a:ea typeface="Meiryo UI"/>
              </a:rPr>
              <a:t>イ</a:t>
            </a:r>
            <a:r>
              <a:rPr lang="en-US" altLang="ja-JP" sz="1000" dirty="0">
                <a:latin typeface="Meiryo UI"/>
                <a:ea typeface="Meiryo UI"/>
              </a:rPr>
              <a:t>】【A】</a:t>
            </a:r>
            <a:r>
              <a:rPr lang="ja-JP" altLang="en-US" sz="1000" dirty="0">
                <a:latin typeface="Meiryo UI" panose="020B0604030504040204" pitchFamily="50" charset="-128"/>
                <a:ea typeface="Meiryo UI" panose="020B0604030504040204" pitchFamily="50" charset="-128"/>
              </a:rPr>
              <a:t>設備連携から受信するひかり電話工事（番ポ工事）結果に新規項目として、番ポ工事結果種別、着信試験用の電話番号、番号取得事業者の連絡先情報等、番ポ工事結果、代表電話番号を追加する</a:t>
            </a:r>
          </a:p>
        </p:txBody>
      </p:sp>
      <p:sp>
        <p:nvSpPr>
          <p:cNvPr id="3" name="スライド番号プレースホルダー 2">
            <a:extLst>
              <a:ext uri="{FF2B5EF4-FFF2-40B4-BE49-F238E27FC236}">
                <a16:creationId xmlns:a16="http://schemas.microsoft.com/office/drawing/2014/main" id="{7C3C2272-3359-44BE-251F-726193D155D1}"/>
              </a:ext>
            </a:extLst>
          </p:cNvPr>
          <p:cNvSpPr>
            <a:spLocks noGrp="1"/>
          </p:cNvSpPr>
          <p:nvPr>
            <p:ph type="sldNum" sz="quarter" idx="4"/>
          </p:nvPr>
        </p:nvSpPr>
        <p:spPr/>
        <p:txBody>
          <a:bodyPr/>
          <a:lstStyle/>
          <a:p>
            <a:r>
              <a:rPr lang="en-US" altLang="ja-JP"/>
              <a:t>01.2-</a:t>
            </a:r>
            <a:fld id="{4C5E2FD1-144F-442B-9A84-40AAF03513A2}" type="slidenum">
              <a:rPr lang="en-US" altLang="ja-JP" smtClean="0"/>
              <a:pPr/>
              <a:t>3</a:t>
            </a:fld>
            <a:endParaRPr lang="en-US" altLang="ja-JP" dirty="0"/>
          </a:p>
        </p:txBody>
      </p:sp>
    </p:spTree>
    <p:extLst>
      <p:ext uri="{BB962C8B-B14F-4D97-AF65-F5344CB8AC3E}">
        <p14:creationId xmlns:p14="http://schemas.microsoft.com/office/powerpoint/2010/main" val="402270534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コンテンツ プレースホルダー 5"/>
          <p:cNvSpPr>
            <a:spLocks noGrp="1"/>
          </p:cNvSpPr>
          <p:nvPr>
            <p:ph sz="quarter" idx="10"/>
          </p:nvPr>
        </p:nvSpPr>
        <p:spPr>
          <a:xfrm>
            <a:off x="190110" y="660140"/>
            <a:ext cx="12456000" cy="1332148"/>
          </a:xfrm>
        </p:spPr>
        <p:txBody>
          <a:bodyPr/>
          <a:lstStyle/>
          <a:p>
            <a:pPr lvl="0"/>
            <a:r>
              <a:rPr lang="ja-JP" altLang="en-US" u="sng" dirty="0"/>
              <a:t>３．２．０１　業務プロセス管理機能（１／２）</a:t>
            </a:r>
          </a:p>
          <a:p>
            <a:pPr defTabSz="649288"/>
            <a:r>
              <a:rPr lang="ja-JP" altLang="en-US" dirty="0"/>
              <a:t>　</a:t>
            </a:r>
            <a:r>
              <a:rPr lang="en-US" altLang="ja-JP" u="sng" dirty="0"/>
              <a:t>【</a:t>
            </a:r>
            <a:r>
              <a:rPr lang="ja-JP" altLang="en-US" u="sng" dirty="0"/>
              <a:t>ひかり電話ポートイン：無派遣工事</a:t>
            </a:r>
            <a:r>
              <a:rPr lang="en-US" altLang="ja-JP" u="sng" dirty="0"/>
              <a:t>】</a:t>
            </a:r>
          </a:p>
          <a:p>
            <a:pPr defTabSz="649288"/>
            <a:r>
              <a:rPr lang="ja-JP" altLang="en-US" dirty="0"/>
              <a:t>　</a:t>
            </a:r>
            <a:r>
              <a:rPr lang="en-US" altLang="ja-JP" dirty="0"/>
              <a:t>【</a:t>
            </a:r>
            <a:r>
              <a:rPr lang="ja-JP" altLang="en-US" dirty="0"/>
              <a:t>イ</a:t>
            </a:r>
            <a:r>
              <a:rPr lang="en-US" altLang="ja-JP" dirty="0"/>
              <a:t>】【A】BB-CASTAR</a:t>
            </a:r>
            <a:r>
              <a:rPr lang="ja-JP" altLang="en-US" dirty="0"/>
              <a:t>から工事結果情報流通（ひかり電話工事）を受信した契機で、</a:t>
            </a:r>
            <a:r>
              <a:rPr lang="en-US" altLang="ja-JP" dirty="0"/>
              <a:t>BB-CASTAR</a:t>
            </a:r>
            <a:r>
              <a:rPr lang="ja-JP" altLang="en-US" dirty="0"/>
              <a:t>に（ひかり電話）工事依頼情報流通（番ポ工事）を送信可能とする</a:t>
            </a:r>
            <a:endParaRPr lang="en-US" altLang="ja-JP" dirty="0"/>
          </a:p>
          <a:p>
            <a:pPr defTabSz="649288"/>
            <a:r>
              <a:rPr lang="ja-JP" altLang="en-US" dirty="0"/>
              <a:t>　</a:t>
            </a:r>
            <a:r>
              <a:rPr lang="en-US" altLang="ja-JP" dirty="0"/>
              <a:t>【</a:t>
            </a:r>
            <a:r>
              <a:rPr lang="ja-JP" altLang="en-US" dirty="0"/>
              <a:t>イ</a:t>
            </a:r>
            <a:r>
              <a:rPr lang="en-US" altLang="ja-JP" dirty="0"/>
              <a:t>】【B】BB-CASTAR</a:t>
            </a:r>
            <a:r>
              <a:rPr lang="ja-JP" altLang="en-US" dirty="0"/>
              <a:t>から工事結果情報流通（番ポ工事：事業者情報）で受信した着信試験用の電話番号、番号取得事業者の連絡先情報等を番ポ工事結果情報に反映する</a:t>
            </a:r>
            <a:endParaRPr lang="en-US" altLang="ja-JP" dirty="0"/>
          </a:p>
          <a:p>
            <a:pPr defTabSz="649288"/>
            <a:r>
              <a:rPr lang="ja-JP" altLang="en-US" dirty="0"/>
              <a:t>　</a:t>
            </a:r>
            <a:r>
              <a:rPr lang="en-US" altLang="ja-JP" dirty="0"/>
              <a:t>【</a:t>
            </a:r>
            <a:r>
              <a:rPr lang="ja-JP" altLang="en-US" dirty="0"/>
              <a:t>イ</a:t>
            </a:r>
            <a:r>
              <a:rPr lang="en-US" altLang="ja-JP" dirty="0"/>
              <a:t>】【C】BB-CASTAR</a:t>
            </a:r>
            <a:r>
              <a:rPr lang="ja-JP" altLang="en-US" dirty="0"/>
              <a:t>から工事結果情報流通（番ポ工事：工事結果情報）で事業者単位に受信した番ポ工事結果を番ポ工事結果情報に反映する</a:t>
            </a:r>
            <a:endParaRPr lang="en-US" altLang="ja-JP" dirty="0"/>
          </a:p>
          <a:p>
            <a:pPr defTabSz="649288"/>
            <a:r>
              <a:rPr lang="ja-JP" altLang="en-US" dirty="0"/>
              <a:t>　</a:t>
            </a:r>
            <a:r>
              <a:rPr lang="en-US" altLang="ja-JP" dirty="0"/>
              <a:t>【</a:t>
            </a:r>
            <a:r>
              <a:rPr lang="ja-JP" altLang="en-US" dirty="0"/>
              <a:t>イ</a:t>
            </a:r>
            <a:r>
              <a:rPr lang="en-US" altLang="ja-JP" dirty="0"/>
              <a:t>】【D】</a:t>
            </a:r>
            <a:r>
              <a:rPr lang="ja-JP" altLang="en-US" dirty="0"/>
              <a:t>所内ＳＯ工事結果ステータスのステータス自動更新条件について、</a:t>
            </a:r>
            <a:r>
              <a:rPr lang="en-US" altLang="ja-JP" dirty="0"/>
              <a:t>BB-CASTAR</a:t>
            </a:r>
            <a:r>
              <a:rPr lang="ja-JP" altLang="en-US" dirty="0"/>
              <a:t>から全事業者の工事結果情報流通（番ポ工事：工事結果情報）を受信後に更新可能とする</a:t>
            </a:r>
          </a:p>
        </p:txBody>
      </p:sp>
      <p:sp>
        <p:nvSpPr>
          <p:cNvPr id="3" name="スライド番号プレースホルダー 2"/>
          <p:cNvSpPr>
            <a:spLocks noGrp="1"/>
          </p:cNvSpPr>
          <p:nvPr>
            <p:ph type="sldNum" sz="quarter" idx="4"/>
          </p:nvPr>
        </p:nvSpPr>
        <p:spPr/>
        <p:txBody>
          <a:bodyPr/>
          <a:lstStyle/>
          <a:p>
            <a:r>
              <a:rPr lang="en-US" altLang="ja-JP"/>
              <a:t>01.2-</a:t>
            </a:r>
            <a:fld id="{4C5E2FD1-144F-442B-9A84-40AAF03513A2}" type="slidenum">
              <a:rPr lang="en-US" altLang="ja-JP" smtClean="0"/>
              <a:pPr/>
              <a:t>4</a:t>
            </a:fld>
            <a:endParaRPr lang="en-US" altLang="ja-JP" dirty="0"/>
          </a:p>
        </p:txBody>
      </p:sp>
      <p:sp>
        <p:nvSpPr>
          <p:cNvPr id="5" name="テキスト ボックス 4"/>
          <p:cNvSpPr txBox="1"/>
          <p:nvPr/>
        </p:nvSpPr>
        <p:spPr>
          <a:xfrm>
            <a:off x="496144" y="2136304"/>
            <a:ext cx="11809312" cy="2564613"/>
          </a:xfrm>
          <a:prstGeom prst="rect">
            <a:avLst/>
          </a:prstGeom>
          <a:noFill/>
        </p:spPr>
        <p:txBody>
          <a:bodyPr wrap="square" lIns="0" tIns="0" rIns="0" bIns="0" rtlCol="0">
            <a:spAutoFit/>
          </a:bodyPr>
          <a:lstStyle/>
          <a:p>
            <a:pPr algn="l">
              <a:lnSpc>
                <a:spcPct val="120000"/>
              </a:lnSpc>
            </a:pPr>
            <a:r>
              <a:rPr lang="ja-JP" altLang="en-US" sz="1000" dirty="0">
                <a:latin typeface="+mn-ea"/>
                <a:ea typeface="+mn-ea"/>
              </a:rPr>
              <a:t>■番ポ工事依頼（</a:t>
            </a:r>
            <a:r>
              <a:rPr lang="en-US" altLang="ja-JP" sz="1000" dirty="0">
                <a:latin typeface="+mn-ea"/>
                <a:ea typeface="+mn-ea"/>
              </a:rPr>
              <a:t>IF</a:t>
            </a:r>
            <a:r>
              <a:rPr lang="ja-JP" altLang="en-US" sz="1000" dirty="0">
                <a:latin typeface="+mn-ea"/>
                <a:ea typeface="+mn-ea"/>
              </a:rPr>
              <a:t>変更）</a:t>
            </a:r>
            <a:endParaRPr lang="en-US" altLang="ja-JP" sz="1000" dirty="0">
              <a:latin typeface="+mn-ea"/>
              <a:ea typeface="+mn-ea"/>
            </a:endParaRPr>
          </a:p>
          <a:p>
            <a:pPr algn="l">
              <a:lnSpc>
                <a:spcPct val="120000"/>
              </a:lnSpc>
            </a:pPr>
            <a:r>
              <a:rPr lang="ja-JP" altLang="en-US" sz="1000" dirty="0">
                <a:latin typeface="+mn-ea"/>
                <a:ea typeface="+mn-ea"/>
              </a:rPr>
              <a:t>　・既存のイベント</a:t>
            </a:r>
            <a:r>
              <a:rPr lang="en-US" altLang="ja-JP" sz="1000" dirty="0">
                <a:latin typeface="+mn-ea"/>
                <a:ea typeface="+mn-ea"/>
              </a:rPr>
              <a:t>ID10182</a:t>
            </a:r>
            <a:r>
              <a:rPr lang="ja-JP" altLang="en-US" sz="1000" dirty="0">
                <a:latin typeface="+mn-ea"/>
                <a:ea typeface="+mn-ea"/>
              </a:rPr>
              <a:t>：ひかり電話工事依頼</a:t>
            </a:r>
            <a:r>
              <a:rPr lang="en-US" altLang="ja-JP" sz="1000" dirty="0">
                <a:latin typeface="+mn-ea"/>
                <a:ea typeface="+mn-ea"/>
              </a:rPr>
              <a:t>IF</a:t>
            </a:r>
            <a:r>
              <a:rPr lang="ja-JP" altLang="en-US" sz="1000" dirty="0">
                <a:latin typeface="+mn-ea"/>
                <a:ea typeface="+mn-ea"/>
              </a:rPr>
              <a:t>を拡張し、番ポ工事依頼（電文</a:t>
            </a:r>
            <a:r>
              <a:rPr lang="en-US" altLang="ja-JP" sz="1000" dirty="0">
                <a:latin typeface="+mn-ea"/>
                <a:ea typeface="+mn-ea"/>
              </a:rPr>
              <a:t>ID3520</a:t>
            </a:r>
            <a:r>
              <a:rPr lang="ja-JP" altLang="en-US" sz="1000" dirty="0" err="1">
                <a:latin typeface="+mn-ea"/>
                <a:ea typeface="+mn-ea"/>
              </a:rPr>
              <a:t>、</a:t>
            </a:r>
            <a:r>
              <a:rPr lang="en-US" altLang="ja-JP" sz="1000" dirty="0">
                <a:latin typeface="+mn-ea"/>
                <a:ea typeface="+mn-ea"/>
              </a:rPr>
              <a:t>3530</a:t>
            </a:r>
            <a:r>
              <a:rPr lang="ja-JP" altLang="en-US" sz="1000" dirty="0">
                <a:latin typeface="+mn-ea"/>
                <a:ea typeface="+mn-ea"/>
              </a:rPr>
              <a:t>）を流通可能とする</a:t>
            </a:r>
          </a:p>
          <a:p>
            <a:pPr algn="l">
              <a:lnSpc>
                <a:spcPct val="120000"/>
              </a:lnSpc>
            </a:pPr>
            <a:r>
              <a:rPr lang="ja-JP" altLang="en-US" sz="1000" dirty="0">
                <a:latin typeface="+mn-ea"/>
                <a:ea typeface="+mn-ea"/>
              </a:rPr>
              <a:t>　・統合</a:t>
            </a:r>
            <a:r>
              <a:rPr lang="en-US" altLang="ja-JP" sz="1000" dirty="0">
                <a:latin typeface="+mn-ea"/>
                <a:ea typeface="+mn-ea"/>
              </a:rPr>
              <a:t>HHC</a:t>
            </a:r>
            <a:r>
              <a:rPr lang="ja-JP" altLang="en-US" sz="1000" dirty="0">
                <a:latin typeface="+mn-ea"/>
                <a:ea typeface="+mn-ea"/>
              </a:rPr>
              <a:t>とのイベント</a:t>
            </a:r>
            <a:r>
              <a:rPr lang="en-US" altLang="ja-JP" sz="1000" dirty="0">
                <a:latin typeface="+mn-ea"/>
                <a:ea typeface="+mn-ea"/>
              </a:rPr>
              <a:t>ID10283</a:t>
            </a:r>
            <a:r>
              <a:rPr lang="ja-JP" altLang="en-US" sz="1000" dirty="0">
                <a:latin typeface="+mn-ea"/>
                <a:ea typeface="+mn-ea"/>
              </a:rPr>
              <a:t>：番ポ工事依頼</a:t>
            </a:r>
            <a:r>
              <a:rPr lang="en-US" altLang="ja-JP" sz="1000" dirty="0">
                <a:latin typeface="+mn-ea"/>
                <a:ea typeface="+mn-ea"/>
              </a:rPr>
              <a:t>IF</a:t>
            </a:r>
            <a:r>
              <a:rPr lang="ja-JP" altLang="en-US" sz="1000" dirty="0" err="1">
                <a:latin typeface="+mn-ea"/>
                <a:ea typeface="+mn-ea"/>
              </a:rPr>
              <a:t>を廃</a:t>
            </a:r>
            <a:r>
              <a:rPr lang="ja-JP" altLang="en-US" sz="1000" dirty="0">
                <a:latin typeface="+mn-ea"/>
                <a:ea typeface="+mn-ea"/>
              </a:rPr>
              <a:t>止し、設備連携とのイベント</a:t>
            </a:r>
            <a:r>
              <a:rPr lang="en-US" altLang="ja-JP" sz="1000" dirty="0">
                <a:latin typeface="+mn-ea"/>
                <a:ea typeface="+mn-ea"/>
              </a:rPr>
              <a:t>ID10182</a:t>
            </a:r>
            <a:r>
              <a:rPr lang="ja-JP" altLang="en-US" sz="1000" dirty="0">
                <a:latin typeface="+mn-ea"/>
                <a:ea typeface="+mn-ea"/>
              </a:rPr>
              <a:t>：ひかり電話工事依頼（電文</a:t>
            </a:r>
            <a:r>
              <a:rPr lang="en-US" altLang="ja-JP" sz="1000" dirty="0">
                <a:latin typeface="+mn-ea"/>
                <a:ea typeface="+mn-ea"/>
              </a:rPr>
              <a:t>ID3520</a:t>
            </a:r>
            <a:r>
              <a:rPr lang="ja-JP" altLang="en-US" sz="1000" dirty="0">
                <a:latin typeface="+mn-ea"/>
                <a:ea typeface="+mn-ea"/>
              </a:rPr>
              <a:t>：ひかり電話工事（番ポ工事）依頼）にて番ポ工事依頼を送信する</a:t>
            </a:r>
            <a:endParaRPr lang="en-US" altLang="ja-JP" sz="1000" dirty="0">
              <a:latin typeface="+mn-ea"/>
              <a:ea typeface="+mn-ea"/>
            </a:endParaRPr>
          </a:p>
          <a:p>
            <a:pPr algn="l">
              <a:lnSpc>
                <a:spcPct val="120000"/>
              </a:lnSpc>
            </a:pPr>
            <a:r>
              <a:rPr lang="ja-JP" altLang="en-US" sz="1000" dirty="0">
                <a:latin typeface="+mn-ea"/>
                <a:ea typeface="+mn-ea"/>
              </a:rPr>
              <a:t>　・設備連携から返却されるイベント</a:t>
            </a:r>
            <a:r>
              <a:rPr lang="en-US" altLang="ja-JP" sz="1000" dirty="0">
                <a:latin typeface="+mn-ea"/>
                <a:ea typeface="+mn-ea"/>
              </a:rPr>
              <a:t>ID10182</a:t>
            </a:r>
            <a:r>
              <a:rPr lang="ja-JP" altLang="en-US" sz="1000" dirty="0">
                <a:latin typeface="+mn-ea"/>
                <a:ea typeface="+mn-ea"/>
              </a:rPr>
              <a:t>：ひかり電話工事依頼（電文</a:t>
            </a:r>
            <a:r>
              <a:rPr lang="en-US" altLang="ja-JP" sz="1000" dirty="0">
                <a:latin typeface="+mn-ea"/>
                <a:ea typeface="+mn-ea"/>
              </a:rPr>
              <a:t>ID3530</a:t>
            </a:r>
            <a:r>
              <a:rPr lang="ja-JP" altLang="en-US" sz="1000" dirty="0">
                <a:latin typeface="+mn-ea"/>
                <a:ea typeface="+mn-ea"/>
              </a:rPr>
              <a:t>：ひかり電話工事（番ポ工事）依頼の</a:t>
            </a:r>
            <a:r>
              <a:rPr lang="en-US" altLang="ja-JP" sz="1000" dirty="0">
                <a:latin typeface="+mn-ea"/>
                <a:ea typeface="+mn-ea"/>
              </a:rPr>
              <a:t>ACK</a:t>
            </a:r>
            <a:r>
              <a:rPr lang="ja-JP" altLang="en-US" sz="1000" dirty="0">
                <a:latin typeface="+mn-ea"/>
                <a:ea typeface="+mn-ea"/>
              </a:rPr>
              <a:t>）にて既存「番ポ工事依頼結果」にマッピングする</a:t>
            </a:r>
          </a:p>
          <a:p>
            <a:pPr algn="l">
              <a:lnSpc>
                <a:spcPct val="120000"/>
              </a:lnSpc>
            </a:pPr>
            <a:endParaRPr lang="en-US" altLang="ja-JP" sz="1000" dirty="0">
              <a:latin typeface="+mn-ea"/>
              <a:ea typeface="+mn-ea"/>
            </a:endParaRPr>
          </a:p>
          <a:p>
            <a:pPr algn="l">
              <a:lnSpc>
                <a:spcPct val="120000"/>
              </a:lnSpc>
            </a:pPr>
            <a:r>
              <a:rPr lang="ja-JP" altLang="en-US" sz="1000" dirty="0">
                <a:latin typeface="+mn-ea"/>
                <a:ea typeface="+mn-ea"/>
              </a:rPr>
              <a:t>■番ポ工事結果（</a:t>
            </a:r>
            <a:r>
              <a:rPr lang="en-US" altLang="ja-JP" sz="1000" dirty="0">
                <a:latin typeface="+mn-ea"/>
                <a:ea typeface="+mn-ea"/>
              </a:rPr>
              <a:t>IF</a:t>
            </a:r>
            <a:r>
              <a:rPr lang="ja-JP" altLang="en-US" sz="1000" dirty="0">
                <a:latin typeface="+mn-ea"/>
                <a:ea typeface="+mn-ea"/>
              </a:rPr>
              <a:t>追加）</a:t>
            </a:r>
            <a:endParaRPr lang="en-US" altLang="ja-JP" sz="1000" dirty="0">
              <a:latin typeface="+mn-ea"/>
              <a:ea typeface="+mn-ea"/>
            </a:endParaRPr>
          </a:p>
          <a:p>
            <a:pPr algn="l">
              <a:lnSpc>
                <a:spcPct val="120000"/>
              </a:lnSpc>
            </a:pPr>
            <a:r>
              <a:rPr lang="ja-JP" altLang="en-US" sz="1000" dirty="0">
                <a:latin typeface="+mn-ea"/>
                <a:ea typeface="+mn-ea"/>
              </a:rPr>
              <a:t>　・既存のイベント</a:t>
            </a:r>
            <a:r>
              <a:rPr lang="en-US" altLang="ja-JP" sz="1000" dirty="0">
                <a:latin typeface="+mn-ea"/>
                <a:ea typeface="+mn-ea"/>
              </a:rPr>
              <a:t>ID10082</a:t>
            </a:r>
            <a:r>
              <a:rPr lang="ja-JP" altLang="en-US" sz="1000" dirty="0">
                <a:latin typeface="+mn-ea"/>
                <a:ea typeface="+mn-ea"/>
              </a:rPr>
              <a:t>：ひかり電話工事結果</a:t>
            </a:r>
            <a:r>
              <a:rPr lang="en-US" altLang="ja-JP" sz="1000" dirty="0">
                <a:latin typeface="+mn-ea"/>
                <a:ea typeface="+mn-ea"/>
              </a:rPr>
              <a:t>IF</a:t>
            </a:r>
            <a:r>
              <a:rPr lang="ja-JP" altLang="en-US" sz="1000" dirty="0">
                <a:latin typeface="+mn-ea"/>
                <a:ea typeface="+mn-ea"/>
              </a:rPr>
              <a:t>を拡張し、番ポ工事結果（電文</a:t>
            </a:r>
            <a:r>
              <a:rPr lang="en-US" altLang="ja-JP" sz="1000" dirty="0">
                <a:latin typeface="+mn-ea"/>
                <a:ea typeface="+mn-ea"/>
              </a:rPr>
              <a:t>ID2920</a:t>
            </a:r>
            <a:r>
              <a:rPr lang="ja-JP" altLang="en-US" sz="1000" dirty="0" err="1">
                <a:latin typeface="+mn-ea"/>
                <a:ea typeface="+mn-ea"/>
              </a:rPr>
              <a:t>、</a:t>
            </a:r>
            <a:r>
              <a:rPr lang="en-US" altLang="ja-JP" sz="1000" dirty="0">
                <a:latin typeface="+mn-ea"/>
                <a:ea typeface="+mn-ea"/>
              </a:rPr>
              <a:t>2930</a:t>
            </a:r>
            <a:r>
              <a:rPr lang="ja-JP" altLang="en-US" sz="1000" dirty="0">
                <a:latin typeface="+mn-ea"/>
                <a:ea typeface="+mn-ea"/>
              </a:rPr>
              <a:t>）を流通可能とする</a:t>
            </a:r>
            <a:endParaRPr lang="en-US" altLang="ja-JP" sz="1000" dirty="0">
              <a:latin typeface="+mn-ea"/>
              <a:ea typeface="+mn-ea"/>
            </a:endParaRPr>
          </a:p>
          <a:p>
            <a:pPr algn="l">
              <a:lnSpc>
                <a:spcPct val="120000"/>
              </a:lnSpc>
            </a:pPr>
            <a:r>
              <a:rPr lang="ja-JP" altLang="en-US" sz="1000" dirty="0">
                <a:latin typeface="+mn-ea"/>
                <a:ea typeface="+mn-ea"/>
              </a:rPr>
              <a:t>　・１つの番ポ工事依頼で番ポ工事結果は複数回流通し、事業者情報と工事結果情報の</a:t>
            </a:r>
            <a:r>
              <a:rPr lang="en-US" altLang="ja-JP" sz="1000" dirty="0">
                <a:latin typeface="+mn-ea"/>
                <a:ea typeface="+mn-ea"/>
              </a:rPr>
              <a:t>2</a:t>
            </a:r>
            <a:r>
              <a:rPr lang="ja-JP" altLang="en-US" sz="1000" dirty="0">
                <a:latin typeface="+mn-ea"/>
                <a:ea typeface="+mn-ea"/>
              </a:rPr>
              <a:t>種類の情報がそれぞれ同一インタフェースで流通する（</a:t>
            </a:r>
            <a:r>
              <a:rPr lang="en-US" altLang="ja-JP" sz="1000" dirty="0">
                <a:latin typeface="+mn-ea"/>
                <a:ea typeface="+mn-ea"/>
              </a:rPr>
              <a:t>※</a:t>
            </a:r>
            <a:r>
              <a:rPr lang="ja-JP" altLang="en-US" sz="1000" dirty="0">
                <a:latin typeface="+mn-ea"/>
                <a:ea typeface="+mn-ea"/>
              </a:rPr>
              <a:t>流通条件は下表「番ポ工事結果の流通条件」を参照のこと）</a:t>
            </a:r>
            <a:endParaRPr lang="en-US" altLang="ja-JP" sz="1000" dirty="0">
              <a:latin typeface="+mn-ea"/>
              <a:ea typeface="+mn-ea"/>
            </a:endParaRPr>
          </a:p>
          <a:p>
            <a:pPr algn="l">
              <a:lnSpc>
                <a:spcPct val="120000"/>
              </a:lnSpc>
            </a:pPr>
            <a:r>
              <a:rPr lang="ja-JP" altLang="en-US" sz="1000" dirty="0">
                <a:latin typeface="+mn-ea"/>
                <a:ea typeface="+mn-ea"/>
              </a:rPr>
              <a:t>　・工事が正常に完了しなければ、工事結果情報は流通されず、工事結果情報の差し替えは発生しない</a:t>
            </a:r>
            <a:endParaRPr lang="en-US" altLang="ja-JP" sz="1000" strike="sngStrike" dirty="0">
              <a:latin typeface="+mn-ea"/>
              <a:ea typeface="+mn-ea"/>
            </a:endParaRPr>
          </a:p>
          <a:p>
            <a:pPr algn="l">
              <a:lnSpc>
                <a:spcPct val="120000"/>
              </a:lnSpc>
            </a:pPr>
            <a:r>
              <a:rPr lang="ja-JP" altLang="en-US" sz="1000" dirty="0">
                <a:latin typeface="+mn-ea"/>
                <a:ea typeface="+mn-ea"/>
              </a:rPr>
              <a:t>　・受信した工事結果情報は新規「番ポ工事結果情報」テーブルに反映する</a:t>
            </a:r>
          </a:p>
          <a:p>
            <a:pPr algn="l">
              <a:lnSpc>
                <a:spcPct val="120000"/>
              </a:lnSpc>
            </a:pPr>
            <a:r>
              <a:rPr lang="ja-JP" altLang="en-US" sz="1000" dirty="0">
                <a:latin typeface="+mn-ea"/>
                <a:ea typeface="+mn-ea"/>
              </a:rPr>
              <a:t>　・全事業者の工事結果情報を受領した場合、所内ＳＯ工事結果ステータスを自動更新する</a:t>
            </a:r>
            <a:endParaRPr lang="en-US" altLang="ja-JP" sz="1000" dirty="0">
              <a:latin typeface="+mn-ea"/>
              <a:ea typeface="+mn-ea"/>
            </a:endParaRPr>
          </a:p>
          <a:p>
            <a:pPr algn="l">
              <a:lnSpc>
                <a:spcPct val="120000"/>
              </a:lnSpc>
            </a:pPr>
            <a:r>
              <a:rPr lang="ja-JP" altLang="en-US" sz="1000" dirty="0">
                <a:latin typeface="+mn-ea"/>
                <a:ea typeface="+mn-ea"/>
              </a:rPr>
              <a:t>　　双方向番ポ開始前に申し込まれた片方向番ポとして登録されたオーダでは、</a:t>
            </a:r>
            <a:r>
              <a:rPr lang="en-US" altLang="ja-JP" sz="1000" dirty="0">
                <a:latin typeface="+mn-ea"/>
                <a:ea typeface="+mn-ea"/>
              </a:rPr>
              <a:t>BB-CASTAR</a:t>
            </a:r>
            <a:r>
              <a:rPr lang="ja-JP" altLang="en-US" sz="1000" dirty="0">
                <a:latin typeface="+mn-ea"/>
                <a:ea typeface="+mn-ea"/>
              </a:rPr>
              <a:t>から事業者情報が流通されず、番ポ工事が全件完了したことの判断ができないため、ステータス自動更新の対象外となる</a:t>
            </a:r>
          </a:p>
          <a:p>
            <a:pPr algn="l">
              <a:lnSpc>
                <a:spcPct val="120000"/>
              </a:lnSpc>
            </a:pPr>
            <a:endParaRPr lang="en-US" altLang="ja-JP" sz="1000" dirty="0">
              <a:latin typeface="+mn-ea"/>
              <a:ea typeface="+mn-ea"/>
            </a:endParaRPr>
          </a:p>
          <a:p>
            <a:pPr algn="l">
              <a:lnSpc>
                <a:spcPct val="120000"/>
              </a:lnSpc>
            </a:pPr>
            <a:r>
              <a:rPr lang="ja-JP" altLang="en-US" sz="1000" dirty="0">
                <a:latin typeface="+mn-ea"/>
                <a:ea typeface="+mn-ea"/>
              </a:rPr>
              <a:t>以下に、番ポ工事の</a:t>
            </a:r>
            <a:r>
              <a:rPr lang="en-US" altLang="ja-JP" sz="1000" dirty="0">
                <a:latin typeface="+mn-ea"/>
                <a:ea typeface="+mn-ea"/>
              </a:rPr>
              <a:t>IF</a:t>
            </a:r>
            <a:r>
              <a:rPr lang="ja-JP" altLang="en-US" sz="1000" dirty="0">
                <a:latin typeface="+mn-ea"/>
                <a:ea typeface="+mn-ea"/>
              </a:rPr>
              <a:t>変更、番ポ工事の流通条件を示す</a:t>
            </a:r>
          </a:p>
        </p:txBody>
      </p:sp>
      <p:graphicFrame>
        <p:nvGraphicFramePr>
          <p:cNvPr id="8" name="表 7">
            <a:extLst>
              <a:ext uri="{FF2B5EF4-FFF2-40B4-BE49-F238E27FC236}">
                <a16:creationId xmlns:a16="http://schemas.microsoft.com/office/drawing/2014/main" id="{ED5300A5-EA10-CE7D-FEBC-8153475422BF}"/>
              </a:ext>
            </a:extLst>
          </p:cNvPr>
          <p:cNvGraphicFramePr>
            <a:graphicFrameLocks noGrp="1"/>
          </p:cNvGraphicFramePr>
          <p:nvPr/>
        </p:nvGraphicFramePr>
        <p:xfrm>
          <a:off x="496142" y="5125192"/>
          <a:ext cx="11809314" cy="1763640"/>
        </p:xfrm>
        <a:graphic>
          <a:graphicData uri="http://schemas.openxmlformats.org/drawingml/2006/table">
            <a:tbl>
              <a:tblPr/>
              <a:tblGrid>
                <a:gridCol w="352290">
                  <a:extLst>
                    <a:ext uri="{9D8B030D-6E8A-4147-A177-3AD203B41FA5}">
                      <a16:colId xmlns:a16="http://schemas.microsoft.com/office/drawing/2014/main" val="20000"/>
                    </a:ext>
                  </a:extLst>
                </a:gridCol>
                <a:gridCol w="352290">
                  <a:extLst>
                    <a:ext uri="{9D8B030D-6E8A-4147-A177-3AD203B41FA5}">
                      <a16:colId xmlns:a16="http://schemas.microsoft.com/office/drawing/2014/main" val="4017339036"/>
                    </a:ext>
                  </a:extLst>
                </a:gridCol>
                <a:gridCol w="461600">
                  <a:extLst>
                    <a:ext uri="{9D8B030D-6E8A-4147-A177-3AD203B41FA5}">
                      <a16:colId xmlns:a16="http://schemas.microsoft.com/office/drawing/2014/main" val="20002"/>
                    </a:ext>
                  </a:extLst>
                </a:gridCol>
                <a:gridCol w="352290">
                  <a:extLst>
                    <a:ext uri="{9D8B030D-6E8A-4147-A177-3AD203B41FA5}">
                      <a16:colId xmlns:a16="http://schemas.microsoft.com/office/drawing/2014/main" val="488033795"/>
                    </a:ext>
                  </a:extLst>
                </a:gridCol>
                <a:gridCol w="920702">
                  <a:extLst>
                    <a:ext uri="{9D8B030D-6E8A-4147-A177-3AD203B41FA5}">
                      <a16:colId xmlns:a16="http://schemas.microsoft.com/office/drawing/2014/main" val="2821059336"/>
                    </a:ext>
                  </a:extLst>
                </a:gridCol>
                <a:gridCol w="595895">
                  <a:extLst>
                    <a:ext uri="{9D8B030D-6E8A-4147-A177-3AD203B41FA5}">
                      <a16:colId xmlns:a16="http://schemas.microsoft.com/office/drawing/2014/main" val="594502252"/>
                    </a:ext>
                  </a:extLst>
                </a:gridCol>
                <a:gridCol w="1520344">
                  <a:extLst>
                    <a:ext uri="{9D8B030D-6E8A-4147-A177-3AD203B41FA5}">
                      <a16:colId xmlns:a16="http://schemas.microsoft.com/office/drawing/2014/main" val="1702639857"/>
                    </a:ext>
                  </a:extLst>
                </a:gridCol>
                <a:gridCol w="352290">
                  <a:extLst>
                    <a:ext uri="{9D8B030D-6E8A-4147-A177-3AD203B41FA5}">
                      <a16:colId xmlns:a16="http://schemas.microsoft.com/office/drawing/2014/main" val="398880105"/>
                    </a:ext>
                  </a:extLst>
                </a:gridCol>
                <a:gridCol w="2920365">
                  <a:extLst>
                    <a:ext uri="{9D8B030D-6E8A-4147-A177-3AD203B41FA5}">
                      <a16:colId xmlns:a16="http://schemas.microsoft.com/office/drawing/2014/main" val="529358540"/>
                    </a:ext>
                  </a:extLst>
                </a:gridCol>
                <a:gridCol w="352290">
                  <a:extLst>
                    <a:ext uri="{9D8B030D-6E8A-4147-A177-3AD203B41FA5}">
                      <a16:colId xmlns:a16="http://schemas.microsoft.com/office/drawing/2014/main" val="4147649800"/>
                    </a:ext>
                  </a:extLst>
                </a:gridCol>
                <a:gridCol w="3628958">
                  <a:extLst>
                    <a:ext uri="{9D8B030D-6E8A-4147-A177-3AD203B41FA5}">
                      <a16:colId xmlns:a16="http://schemas.microsoft.com/office/drawing/2014/main" val="2750890678"/>
                    </a:ext>
                  </a:extLst>
                </a:gridCol>
              </a:tblGrid>
              <a:tr h="147765">
                <a:tc rowSpan="3">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項番</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3">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依頼</a:t>
                      </a:r>
                      <a:endParaRPr kumimoji="1" lang="en-US" altLang="ja-JP" sz="900" b="0" i="0" u="none" strike="noStrike" cap="none" normalizeH="0" baseline="0" dirty="0">
                        <a:ln>
                          <a:noFill/>
                        </a:ln>
                        <a:solidFill>
                          <a:schemeClr val="tx1"/>
                        </a:solidFill>
                        <a:effectLst/>
                        <a:latin typeface="+mn-lt"/>
                        <a:ea typeface="+mn-ea"/>
                      </a:endParaRPr>
                    </a:p>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a:t>
                      </a:r>
                      <a:endParaRPr kumimoji="1" lang="en-US" altLang="ja-JP" sz="900" b="0" i="0" u="none" strike="noStrike" cap="none" normalizeH="0" baseline="0" dirty="0">
                        <a:ln>
                          <a:noFill/>
                        </a:ln>
                        <a:solidFill>
                          <a:schemeClr val="tx1"/>
                        </a:solidFill>
                        <a:effectLst/>
                        <a:latin typeface="+mn-lt"/>
                        <a:ea typeface="+mn-ea"/>
                      </a:endParaRPr>
                    </a:p>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結果</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3" grid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変更区分</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3" hMerge="1">
                  <a:txBody>
                    <a:bodyPr/>
                    <a:lstStyle/>
                    <a:p>
                      <a:endParaRPr kumimoji="1" lang="ja-JP" altLang="en-US"/>
                    </a:p>
                  </a:txBody>
                  <a:tcPr/>
                </a:tc>
                <a:tc rowSpan="3">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連携システム</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TlToBr>
                      <a:noFill/>
                    </a:lnTlToBr>
                    <a:lnBlToTr>
                      <a:noFill/>
                    </a:lnBlToTr>
                    <a:solidFill>
                      <a:srgbClr val="99CCFF"/>
                    </a:solidFill>
                  </a:tcPr>
                </a:tc>
                <a:tc gridSpan="5">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機能部間</a:t>
                      </a:r>
                      <a:r>
                        <a:rPr kumimoji="1" lang="en-US" altLang="ja-JP" sz="900" b="0" i="0" u="none" strike="noStrike" cap="none" normalizeH="0" baseline="0" dirty="0">
                          <a:ln>
                            <a:noFill/>
                          </a:ln>
                          <a:solidFill>
                            <a:schemeClr val="tx1"/>
                          </a:solidFill>
                          <a:effectLst/>
                          <a:latin typeface="+mn-lt"/>
                          <a:ea typeface="+mn-ea"/>
                        </a:rPr>
                        <a:t>IF</a:t>
                      </a:r>
                      <a:endParaRPr kumimoji="1" lang="ja-JP" altLang="en-US" sz="900" b="0" i="0" u="none" strike="noStrike" cap="none" normalizeH="0" baseline="0" dirty="0">
                        <a:ln>
                          <a:noFill/>
                        </a:ln>
                        <a:solidFill>
                          <a:schemeClr val="tx1"/>
                        </a:solidFill>
                        <a:effectLst/>
                        <a:latin typeface="+mn-lt"/>
                        <a:ea typeface="+mn-ea"/>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endParaRPr kumimoji="1" lang="ja-JP" altLang="en-US"/>
                    </a:p>
                  </a:txBody>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endParaRPr kumimoji="1" lang="ja-JP" altLang="en-US"/>
                    </a:p>
                  </a:txBody>
                  <a:tcPr/>
                </a:tc>
                <a:tc rowSpan="3">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備考</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4028239754"/>
                  </a:ext>
                </a:extLst>
              </a:tr>
              <a:tr h="160146">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endParaRPr kumimoji="1" lang="ja-JP" altLang="en-US"/>
                    </a:p>
                  </a:txBody>
                  <a:tcPr/>
                </a:tc>
                <a:tc gridSpan="2"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tc>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連携先</a:t>
                      </a:r>
                    </a:p>
                  </a:txBody>
                  <a:tcPr marL="45720" marR="45720" anchor="ctr" horzOverflow="overflow">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grid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イベント</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grid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電文</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46431450"/>
                  </a:ext>
                </a:extLst>
              </a:tr>
              <a:tr h="160146">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endParaRPr kumimoji="1" lang="ja-JP" altLang="en-US"/>
                    </a:p>
                  </a:txBody>
                  <a:tcPr/>
                </a:tc>
                <a:tc gridSpan="2"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vMerge="1">
                  <a:txBody>
                    <a:bodyPr/>
                    <a:lstStyle/>
                    <a:p>
                      <a:endParaRPr kumimoji="1" lang="ja-JP" altLang="en-US"/>
                    </a:p>
                  </a:txBody>
                  <a:tcPr/>
                </a:tc>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tc>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chemeClr val="tx1"/>
                          </a:solidFill>
                          <a:effectLst/>
                          <a:latin typeface="+mn-lt"/>
                          <a:ea typeface="+mn-ea"/>
                        </a:rPr>
                        <a:t>イベント</a:t>
                      </a:r>
                      <a:r>
                        <a:rPr kumimoji="1" lang="en-US" altLang="ja-JP" sz="900" b="0" i="0" u="none" strike="noStrike" cap="none" normalizeH="0" baseline="0" dirty="0">
                          <a:ln>
                            <a:noFill/>
                          </a:ln>
                          <a:solidFill>
                            <a:schemeClr val="tx1"/>
                          </a:solidFill>
                          <a:effectLst/>
                          <a:latin typeface="+mn-lt"/>
                          <a:ea typeface="+mn-ea"/>
                        </a:rPr>
                        <a:t>ID</a:t>
                      </a:r>
                      <a:r>
                        <a:rPr kumimoji="1" lang="ja-JP" altLang="en-US" sz="900" b="0" i="0" u="none" strike="noStrike" cap="none" normalizeH="0" baseline="0" dirty="0">
                          <a:ln>
                            <a:noFill/>
                          </a:ln>
                          <a:solidFill>
                            <a:schemeClr val="tx1"/>
                          </a:solidFill>
                          <a:effectLst/>
                          <a:latin typeface="+mn-lt"/>
                          <a:ea typeface="+mn-ea"/>
                        </a:rPr>
                        <a:t>：イベント名</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区分</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chemeClr val="tx1"/>
                          </a:solidFill>
                          <a:effectLst/>
                          <a:latin typeface="+mn-lt"/>
                          <a:ea typeface="+mn-ea"/>
                        </a:rPr>
                        <a:t>電文</a:t>
                      </a:r>
                      <a:r>
                        <a:rPr kumimoji="1" lang="en-US" altLang="ja-JP" sz="900" b="0" i="0" u="none" strike="noStrike" cap="none" normalizeH="0" baseline="0" dirty="0">
                          <a:ln>
                            <a:noFill/>
                          </a:ln>
                          <a:solidFill>
                            <a:schemeClr val="tx1"/>
                          </a:solidFill>
                          <a:effectLst/>
                          <a:latin typeface="+mn-lt"/>
                          <a:ea typeface="+mn-ea"/>
                        </a:rPr>
                        <a:t>ID</a:t>
                      </a:r>
                      <a:r>
                        <a:rPr kumimoji="1" lang="ja-JP" altLang="en-US" sz="900" b="0" i="0" u="none" strike="noStrike" cap="none" normalizeH="0" baseline="0" dirty="0">
                          <a:ln>
                            <a:noFill/>
                          </a:ln>
                          <a:solidFill>
                            <a:schemeClr val="tx1"/>
                          </a:solidFill>
                          <a:effectLst/>
                          <a:latin typeface="+mn-lt"/>
                          <a:ea typeface="+mn-ea"/>
                        </a:rPr>
                        <a:t>：電文名：</a:t>
                      </a:r>
                      <a:r>
                        <a:rPr kumimoji="1" lang="en-US" altLang="ja-JP" sz="900" b="0" i="0" u="none" strike="noStrike" cap="none" normalizeH="0" baseline="0" dirty="0">
                          <a:ln>
                            <a:noFill/>
                          </a:ln>
                          <a:solidFill>
                            <a:schemeClr val="tx1"/>
                          </a:solidFill>
                          <a:effectLst/>
                          <a:latin typeface="+mn-lt"/>
                          <a:ea typeface="+mn-ea"/>
                        </a:rPr>
                        <a:t>【</a:t>
                      </a:r>
                      <a:r>
                        <a:rPr kumimoji="1" lang="ja-JP" altLang="en-US" sz="900" b="0" i="0" u="none" strike="noStrike" cap="none" normalizeH="0" baseline="0" dirty="0">
                          <a:ln>
                            <a:noFill/>
                          </a:ln>
                          <a:solidFill>
                            <a:schemeClr val="tx1"/>
                          </a:solidFill>
                          <a:effectLst/>
                          <a:latin typeface="+mn-lt"/>
                          <a:ea typeface="+mn-ea"/>
                        </a:rPr>
                        <a:t>送受信</a:t>
                      </a:r>
                      <a:r>
                        <a:rPr kumimoji="1" lang="en-US" altLang="ja-JP" sz="900" b="0" i="0" u="none" strike="noStrike" cap="none" normalizeH="0" baseline="0" dirty="0">
                          <a:ln>
                            <a:noFill/>
                          </a:ln>
                          <a:solidFill>
                            <a:schemeClr val="tx1"/>
                          </a:solidFill>
                          <a:effectLst/>
                          <a:latin typeface="+mn-lt"/>
                          <a:ea typeface="+mn-ea"/>
                        </a:rPr>
                        <a:t>】</a:t>
                      </a:r>
                      <a:endParaRPr kumimoji="1" lang="ja-JP" altLang="en-US" sz="90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区分</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1556418682"/>
                  </a:ext>
                </a:extLst>
              </a:tr>
              <a:tr h="262056">
                <a:tc>
                  <a:txBody>
                    <a:bodyPr/>
                    <a:lstStyle/>
                    <a:p>
                      <a:pPr algn="r"/>
                      <a:r>
                        <a:rPr lang="en-US" altLang="ja-JP" sz="900" dirty="0">
                          <a:solidFill>
                            <a:schemeClr val="tx1"/>
                          </a:solidFill>
                          <a:latin typeface="+mn-lt"/>
                          <a:ea typeface="+mn-ea"/>
                        </a:rPr>
                        <a:t>1</a:t>
                      </a:r>
                    </a:p>
                  </a:txBody>
                  <a:tcPr marL="45720" marR="45720"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algn="ctr" fontAlgn="t"/>
                      <a:r>
                        <a:rPr lang="ja-JP" altLang="en-US" sz="900" b="0" i="0" u="none" strike="noStrike" dirty="0">
                          <a:solidFill>
                            <a:schemeClr val="tx1"/>
                          </a:solidFill>
                          <a:effectLst/>
                          <a:latin typeface="+mn-lt"/>
                          <a:ea typeface="+mj-ea"/>
                        </a:rPr>
                        <a:t>依頼</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2">
                  <a:txBody>
                    <a:bodyPr/>
                    <a:lstStyle/>
                    <a:p>
                      <a:pPr algn="ctr" fontAlgn="t"/>
                      <a:r>
                        <a:rPr lang="en-US" altLang="ja-JP" sz="900" b="0" i="0" u="none" strike="noStrike" dirty="0">
                          <a:solidFill>
                            <a:schemeClr val="tx1"/>
                          </a:solidFill>
                          <a:effectLst/>
                          <a:latin typeface="+mn-lt"/>
                          <a:ea typeface="+mj-ea"/>
                        </a:rPr>
                        <a:t>IF</a:t>
                      </a:r>
                      <a:r>
                        <a:rPr lang="ja-JP" altLang="en-US" sz="900" b="0" i="0" u="none" strike="noStrike" dirty="0">
                          <a:solidFill>
                            <a:schemeClr val="tx1"/>
                          </a:solidFill>
                          <a:effectLst/>
                          <a:latin typeface="+mn-lt"/>
                          <a:ea typeface="+mj-ea"/>
                        </a:rPr>
                        <a:t>変更</a:t>
                      </a:r>
                    </a:p>
                  </a:txBody>
                  <a:tcPr marL="45720" marR="45720" anchor="ctr">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t"/>
                      <a:r>
                        <a:rPr lang="ja-JP" altLang="en-US" sz="900" b="0" i="0" u="none" strike="noStrike" dirty="0">
                          <a:solidFill>
                            <a:schemeClr val="tx1"/>
                          </a:solidFill>
                          <a:effectLst/>
                          <a:latin typeface="+mn-lt"/>
                          <a:ea typeface="+mj-ea"/>
                        </a:rPr>
                        <a:t>廃止</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CUSTOM</a:t>
                      </a:r>
                      <a:r>
                        <a:rPr lang="ja-JP" altLang="en-US" sz="900" dirty="0">
                          <a:solidFill>
                            <a:schemeClr val="tx1"/>
                          </a:solidFill>
                          <a:latin typeface="+mn-lt"/>
                          <a:ea typeface="Meiryo UI" panose="020B0604030504040204" pitchFamily="50" charset="-128"/>
                          <a:cs typeface="Meiryo UI" panose="020B0604030504040204" pitchFamily="50" charset="-128"/>
                        </a:rPr>
                        <a:t>ミニコン</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ctr"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統合</a:t>
                      </a:r>
                      <a:r>
                        <a:rPr lang="en-US" altLang="ja-JP" sz="900" dirty="0">
                          <a:solidFill>
                            <a:schemeClr val="tx1"/>
                          </a:solidFill>
                          <a:latin typeface="+mn-lt"/>
                          <a:ea typeface="Meiryo UI" panose="020B0604030504040204" pitchFamily="50" charset="-128"/>
                          <a:cs typeface="Meiryo UI" panose="020B0604030504040204" pitchFamily="50" charset="-128"/>
                        </a:rPr>
                        <a:t>HHC</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10283</a:t>
                      </a:r>
                      <a:r>
                        <a:rPr lang="ja-JP" altLang="en-US" sz="900" dirty="0">
                          <a:solidFill>
                            <a:schemeClr val="tx1"/>
                          </a:solidFill>
                          <a:latin typeface="+mn-lt"/>
                          <a:ea typeface="Meiryo UI" panose="020B0604030504040204" pitchFamily="50" charset="-128"/>
                          <a:cs typeface="Meiryo UI" panose="020B0604030504040204" pitchFamily="50" charset="-128"/>
                        </a:rPr>
                        <a:t>：番ポ工事依頼</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ctr"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既存</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2920</a:t>
                      </a:r>
                      <a:r>
                        <a:rPr lang="ja-JP" altLang="en-US" sz="900" dirty="0">
                          <a:solidFill>
                            <a:schemeClr val="tx1"/>
                          </a:solidFill>
                          <a:latin typeface="+mn-lt"/>
                          <a:ea typeface="Meiryo UI" panose="020B0604030504040204" pitchFamily="50" charset="-128"/>
                          <a:cs typeface="Meiryo UI" panose="020B0604030504040204" pitchFamily="50" charset="-128"/>
                        </a:rPr>
                        <a:t>：番ポ自動工事要求：</a:t>
                      </a:r>
                      <a:r>
                        <a:rPr lang="en-US" altLang="ja-JP" sz="900" dirty="0">
                          <a:solidFill>
                            <a:schemeClr val="tx1"/>
                          </a:solidFill>
                          <a:latin typeface="+mn-lt"/>
                          <a:ea typeface="Meiryo UI" panose="020B0604030504040204" pitchFamily="50" charset="-128"/>
                          <a:cs typeface="Meiryo UI" panose="020B0604030504040204" pitchFamily="50" charset="-128"/>
                        </a:rPr>
                        <a:t>【</a:t>
                      </a:r>
                      <a:r>
                        <a:rPr lang="ja-JP" altLang="en-US" sz="900" dirty="0">
                          <a:solidFill>
                            <a:schemeClr val="tx1"/>
                          </a:solidFill>
                          <a:latin typeface="+mn-lt"/>
                          <a:ea typeface="Meiryo UI" panose="020B0604030504040204" pitchFamily="50" charset="-128"/>
                          <a:cs typeface="Meiryo UI" panose="020B0604030504040204" pitchFamily="50" charset="-128"/>
                        </a:rPr>
                        <a:t>送信</a:t>
                      </a:r>
                      <a:r>
                        <a:rPr lang="en-US" altLang="ja-JP" sz="900" dirty="0">
                          <a:solidFill>
                            <a:schemeClr val="tx1"/>
                          </a:solidFill>
                          <a:latin typeface="+mn-lt"/>
                          <a:ea typeface="Meiryo UI" panose="020B0604030504040204" pitchFamily="50" charset="-128"/>
                          <a:cs typeface="Meiryo UI" panose="020B0604030504040204" pitchFamily="50" charset="-128"/>
                        </a:rPr>
                        <a:t>】</a:t>
                      </a:r>
                    </a:p>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2930</a:t>
                      </a:r>
                      <a:r>
                        <a:rPr lang="ja-JP" altLang="en-US" sz="900" dirty="0">
                          <a:solidFill>
                            <a:schemeClr val="tx1"/>
                          </a:solidFill>
                          <a:latin typeface="+mn-lt"/>
                          <a:ea typeface="Meiryo UI" panose="020B0604030504040204" pitchFamily="50" charset="-128"/>
                          <a:cs typeface="Meiryo UI" panose="020B0604030504040204" pitchFamily="50" charset="-128"/>
                        </a:rPr>
                        <a:t>：番ポ自動工事応答：</a:t>
                      </a:r>
                      <a:r>
                        <a:rPr lang="en-US" altLang="ja-JP" sz="900" dirty="0">
                          <a:solidFill>
                            <a:schemeClr val="tx1"/>
                          </a:solidFill>
                          <a:latin typeface="+mn-lt"/>
                          <a:ea typeface="Meiryo UI" panose="020B0604030504040204" pitchFamily="50" charset="-128"/>
                          <a:cs typeface="Meiryo UI" panose="020B0604030504040204" pitchFamily="50" charset="-128"/>
                        </a:rPr>
                        <a:t>【</a:t>
                      </a:r>
                      <a:r>
                        <a:rPr lang="ja-JP" altLang="en-US" sz="900" dirty="0">
                          <a:solidFill>
                            <a:schemeClr val="tx1"/>
                          </a:solidFill>
                          <a:latin typeface="+mn-lt"/>
                          <a:ea typeface="Meiryo UI" panose="020B0604030504040204" pitchFamily="50" charset="-128"/>
                          <a:cs typeface="Meiryo UI" panose="020B0604030504040204" pitchFamily="50" charset="-128"/>
                        </a:rPr>
                        <a:t>受信</a:t>
                      </a:r>
                      <a:r>
                        <a:rPr lang="en-US" altLang="ja-JP" sz="900" dirty="0">
                          <a:solidFill>
                            <a:schemeClr val="tx1"/>
                          </a:solidFill>
                          <a:latin typeface="+mn-lt"/>
                          <a:ea typeface="Meiryo UI" panose="020B0604030504040204" pitchFamily="50" charset="-128"/>
                          <a:cs typeface="Meiryo UI" panose="020B0604030504040204" pitchFamily="50" charset="-128"/>
                        </a:rPr>
                        <a:t>】</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ctr"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既存</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extLst>
                  <a:ext uri="{0D108BD9-81ED-4DB2-BD59-A6C34878D82A}">
                    <a16:rowId xmlns:a16="http://schemas.microsoft.com/office/drawing/2014/main" val="396258787"/>
                  </a:ext>
                </a:extLst>
              </a:tr>
              <a:tr h="262056">
                <a:tc>
                  <a:txBody>
                    <a:bodyPr/>
                    <a:lstStyle/>
                    <a:p>
                      <a:pPr algn="r"/>
                      <a:r>
                        <a:rPr lang="en-US" altLang="ja-JP" sz="900" dirty="0">
                          <a:solidFill>
                            <a:schemeClr val="tx1"/>
                          </a:solidFill>
                          <a:latin typeface="+mn-lt"/>
                          <a:ea typeface="+mn-ea"/>
                        </a:rPr>
                        <a:t>2</a:t>
                      </a:r>
                    </a:p>
                  </a:txBody>
                  <a:tcPr marL="45720" marR="45720"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pPr algn="l" fontAlgn="t"/>
                      <a:endParaRPr lang="ja-JP" altLang="en-US" sz="1050" b="0" i="0" u="none" strike="noStrike" dirty="0">
                        <a:solidFill>
                          <a:schemeClr val="tx1"/>
                        </a:solidFill>
                        <a:effectLst/>
                        <a:latin typeface="+mn-lt"/>
                        <a:ea typeface="+mj-ea"/>
                      </a:endParaRPr>
                    </a:p>
                  </a:txBody>
                  <a:tcPr marL="45720" marR="45720" anchor="ctr">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t"/>
                      <a:r>
                        <a:rPr lang="ja-JP" altLang="en-US" sz="900" b="0" i="0" u="none" strike="noStrike" dirty="0">
                          <a:solidFill>
                            <a:schemeClr val="tx1"/>
                          </a:solidFill>
                          <a:effectLst/>
                          <a:latin typeface="+mn-lt"/>
                          <a:ea typeface="+mj-ea"/>
                        </a:rPr>
                        <a:t>追加</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BB-CASTAR</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設備連携</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10182</a:t>
                      </a:r>
                      <a:r>
                        <a:rPr lang="ja-JP" altLang="en-US" sz="900" dirty="0">
                          <a:solidFill>
                            <a:schemeClr val="tx1"/>
                          </a:solidFill>
                          <a:latin typeface="+mn-lt"/>
                          <a:ea typeface="Meiryo UI" panose="020B0604030504040204" pitchFamily="50" charset="-128"/>
                          <a:cs typeface="Meiryo UI" panose="020B0604030504040204" pitchFamily="50" charset="-128"/>
                        </a:rPr>
                        <a:t>：ひかり電話工事依頼</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既存</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3520</a:t>
                      </a:r>
                      <a:r>
                        <a:rPr lang="ja-JP" altLang="en-US" sz="900" dirty="0">
                          <a:solidFill>
                            <a:schemeClr val="tx1"/>
                          </a:solidFill>
                          <a:latin typeface="+mn-lt"/>
                          <a:ea typeface="Meiryo UI" panose="020B0604030504040204" pitchFamily="50" charset="-128"/>
                          <a:cs typeface="Meiryo UI" panose="020B0604030504040204" pitchFamily="50" charset="-128"/>
                        </a:rPr>
                        <a:t>：ひかり電話工事（番ポ工事）依頼　　　　：</a:t>
                      </a:r>
                      <a:r>
                        <a:rPr lang="en-US" altLang="ja-JP" sz="900" dirty="0">
                          <a:solidFill>
                            <a:schemeClr val="tx1"/>
                          </a:solidFill>
                          <a:latin typeface="+mn-lt"/>
                          <a:ea typeface="Meiryo UI" panose="020B0604030504040204" pitchFamily="50" charset="-128"/>
                          <a:cs typeface="Meiryo UI" panose="020B0604030504040204" pitchFamily="50" charset="-128"/>
                        </a:rPr>
                        <a:t>【</a:t>
                      </a:r>
                      <a:r>
                        <a:rPr lang="ja-JP" altLang="en-US" sz="900" dirty="0">
                          <a:solidFill>
                            <a:schemeClr val="tx1"/>
                          </a:solidFill>
                          <a:latin typeface="+mn-lt"/>
                          <a:ea typeface="Meiryo UI" panose="020B0604030504040204" pitchFamily="50" charset="-128"/>
                          <a:cs typeface="Meiryo UI" panose="020B0604030504040204" pitchFamily="50" charset="-128"/>
                        </a:rPr>
                        <a:t>送信</a:t>
                      </a:r>
                      <a:r>
                        <a:rPr lang="en-US" altLang="ja-JP" sz="900" dirty="0">
                          <a:solidFill>
                            <a:schemeClr val="tx1"/>
                          </a:solidFill>
                          <a:latin typeface="+mn-lt"/>
                          <a:ea typeface="Meiryo UI" panose="020B0604030504040204" pitchFamily="50" charset="-128"/>
                          <a:cs typeface="Meiryo UI" panose="020B0604030504040204" pitchFamily="50" charset="-128"/>
                        </a:rPr>
                        <a:t>】</a:t>
                      </a:r>
                    </a:p>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3530</a:t>
                      </a:r>
                      <a:r>
                        <a:rPr lang="ja-JP" altLang="en-US" sz="900" dirty="0">
                          <a:solidFill>
                            <a:schemeClr val="tx1"/>
                          </a:solidFill>
                          <a:latin typeface="+mn-lt"/>
                          <a:ea typeface="Meiryo UI" panose="020B0604030504040204" pitchFamily="50" charset="-128"/>
                          <a:cs typeface="Meiryo UI" panose="020B0604030504040204" pitchFamily="50" charset="-128"/>
                        </a:rPr>
                        <a:t>：ひかり電話工事（番ポ工事）依頼の</a:t>
                      </a:r>
                      <a:r>
                        <a:rPr lang="en-US" altLang="ja-JP" sz="900" dirty="0">
                          <a:solidFill>
                            <a:schemeClr val="tx1"/>
                          </a:solidFill>
                          <a:latin typeface="+mn-lt"/>
                          <a:ea typeface="Meiryo UI" panose="020B0604030504040204" pitchFamily="50" charset="-128"/>
                          <a:cs typeface="Meiryo UI" panose="020B0604030504040204" pitchFamily="50" charset="-128"/>
                        </a:rPr>
                        <a:t>ACK</a:t>
                      </a:r>
                      <a:r>
                        <a:rPr lang="ja-JP" altLang="en-US" sz="900" dirty="0">
                          <a:solidFill>
                            <a:schemeClr val="tx1"/>
                          </a:solidFill>
                          <a:latin typeface="+mn-lt"/>
                          <a:ea typeface="Meiryo UI" panose="020B0604030504040204" pitchFamily="50" charset="-128"/>
                          <a:cs typeface="Meiryo UI" panose="020B0604030504040204" pitchFamily="50" charset="-128"/>
                        </a:rPr>
                        <a:t>：</a:t>
                      </a:r>
                      <a:r>
                        <a:rPr lang="en-US" altLang="ja-JP" sz="900" dirty="0">
                          <a:solidFill>
                            <a:schemeClr val="tx1"/>
                          </a:solidFill>
                          <a:latin typeface="+mn-lt"/>
                          <a:ea typeface="Meiryo UI" panose="020B0604030504040204" pitchFamily="50" charset="-128"/>
                          <a:cs typeface="Meiryo UI" panose="020B0604030504040204" pitchFamily="50" charset="-128"/>
                        </a:rPr>
                        <a:t>【</a:t>
                      </a:r>
                      <a:r>
                        <a:rPr lang="ja-JP" altLang="en-US" sz="900" dirty="0">
                          <a:solidFill>
                            <a:schemeClr val="tx1"/>
                          </a:solidFill>
                          <a:latin typeface="+mn-lt"/>
                          <a:ea typeface="Meiryo UI" panose="020B0604030504040204" pitchFamily="50" charset="-128"/>
                          <a:cs typeface="Meiryo UI" panose="020B0604030504040204" pitchFamily="50" charset="-128"/>
                        </a:rPr>
                        <a:t>受信</a:t>
                      </a:r>
                      <a:r>
                        <a:rPr lang="en-US" altLang="ja-JP" sz="900" dirty="0">
                          <a:solidFill>
                            <a:schemeClr val="tx1"/>
                          </a:solidFill>
                          <a:latin typeface="+mn-lt"/>
                          <a:ea typeface="Meiryo UI" panose="020B0604030504040204" pitchFamily="50" charset="-128"/>
                          <a:cs typeface="Meiryo UI" panose="020B0604030504040204" pitchFamily="50" charset="-128"/>
                        </a:rPr>
                        <a:t>】</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新規</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電文</a:t>
                      </a:r>
                      <a:r>
                        <a:rPr lang="en-US" altLang="ja-JP" sz="900" dirty="0">
                          <a:solidFill>
                            <a:schemeClr val="tx1"/>
                          </a:solidFill>
                          <a:latin typeface="+mn-lt"/>
                          <a:ea typeface="Meiryo UI" panose="020B0604030504040204" pitchFamily="50" charset="-128"/>
                          <a:cs typeface="Meiryo UI" panose="020B0604030504040204" pitchFamily="50" charset="-128"/>
                        </a:rPr>
                        <a:t>ID3530</a:t>
                      </a:r>
                      <a:r>
                        <a:rPr lang="ja-JP" altLang="en-US" sz="900" dirty="0">
                          <a:solidFill>
                            <a:schemeClr val="tx1"/>
                          </a:solidFill>
                          <a:latin typeface="+mn-lt"/>
                          <a:ea typeface="Meiryo UI" panose="020B0604030504040204" pitchFamily="50" charset="-128"/>
                          <a:cs typeface="Meiryo UI" panose="020B0604030504040204" pitchFamily="50" charset="-128"/>
                        </a:rPr>
                        <a:t>：「</a:t>
                      </a:r>
                      <a:r>
                        <a:rPr lang="en-US" altLang="ja-JP" sz="900" dirty="0">
                          <a:solidFill>
                            <a:schemeClr val="tx1"/>
                          </a:solidFill>
                          <a:latin typeface="+mn-lt"/>
                          <a:ea typeface="Meiryo UI" panose="020B0604030504040204" pitchFamily="50" charset="-128"/>
                          <a:cs typeface="Meiryo UI" panose="020B0604030504040204" pitchFamily="50" charset="-128"/>
                        </a:rPr>
                        <a:t>BB-CASTAR</a:t>
                      </a:r>
                      <a:r>
                        <a:rPr lang="ja-JP" altLang="en-US" sz="900" dirty="0">
                          <a:solidFill>
                            <a:schemeClr val="tx1"/>
                          </a:solidFill>
                          <a:latin typeface="+mn-lt"/>
                          <a:ea typeface="Meiryo UI" panose="020B0604030504040204" pitchFamily="50" charset="-128"/>
                          <a:cs typeface="Meiryo UI" panose="020B0604030504040204" pitchFamily="50" charset="-128"/>
                        </a:rPr>
                        <a:t>処理結果コード２」を「番ポ工事依頼結果」にマッピングする（</a:t>
                      </a:r>
                      <a:r>
                        <a:rPr lang="en-US" altLang="ja-JP" sz="900" dirty="0">
                          <a:solidFill>
                            <a:schemeClr val="tx1"/>
                          </a:solidFill>
                          <a:latin typeface="+mn-lt"/>
                          <a:ea typeface="Meiryo UI" panose="020B0604030504040204" pitchFamily="50" charset="-128"/>
                          <a:cs typeface="Meiryo UI" panose="020B0604030504040204" pitchFamily="50" charset="-128"/>
                        </a:rPr>
                        <a:t>※</a:t>
                      </a:r>
                      <a:r>
                        <a:rPr lang="ja-JP" altLang="en-US" sz="900" dirty="0">
                          <a:solidFill>
                            <a:schemeClr val="tx1"/>
                          </a:solidFill>
                          <a:latin typeface="+mn-lt"/>
                          <a:ea typeface="Meiryo UI" panose="020B0604030504040204" pitchFamily="50" charset="-128"/>
                          <a:cs typeface="Meiryo UI" panose="020B0604030504040204" pitchFamily="50" charset="-128"/>
                        </a:rPr>
                        <a:t>次ページを参照のこと）</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28412909"/>
                  </a:ext>
                </a:extLst>
              </a:tr>
              <a:tr h="262056">
                <a:tc>
                  <a:txBody>
                    <a:bodyPr/>
                    <a:lstStyle/>
                    <a:p>
                      <a:pPr algn="r"/>
                      <a:r>
                        <a:rPr lang="en-US" altLang="ja-JP" sz="900" dirty="0">
                          <a:solidFill>
                            <a:schemeClr val="tx1"/>
                          </a:solidFill>
                          <a:latin typeface="+mn-lt"/>
                          <a:ea typeface="+mn-ea"/>
                        </a:rPr>
                        <a:t>3</a:t>
                      </a:r>
                    </a:p>
                  </a:txBody>
                  <a:tcPr marL="45720" marR="45720"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fontAlgn="t"/>
                      <a:r>
                        <a:rPr lang="ja-JP" altLang="en-US" sz="900" b="0" i="0" u="none" strike="noStrike" dirty="0">
                          <a:solidFill>
                            <a:schemeClr val="tx1"/>
                          </a:solidFill>
                          <a:effectLst/>
                          <a:latin typeface="+mn-lt"/>
                          <a:ea typeface="+mj-ea"/>
                        </a:rPr>
                        <a:t>結果</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t"/>
                      <a:r>
                        <a:rPr lang="en-US" altLang="ja-JP" sz="900" b="0" i="0" u="none" strike="noStrike" dirty="0">
                          <a:solidFill>
                            <a:schemeClr val="tx1"/>
                          </a:solidFill>
                          <a:effectLst/>
                          <a:latin typeface="+mn-lt"/>
                          <a:ea typeface="+mj-ea"/>
                        </a:rPr>
                        <a:t>IF</a:t>
                      </a:r>
                      <a:r>
                        <a:rPr lang="ja-JP" altLang="en-US" sz="900" b="0" i="0" u="none" strike="noStrike" dirty="0">
                          <a:solidFill>
                            <a:schemeClr val="tx1"/>
                          </a:solidFill>
                          <a:effectLst/>
                          <a:latin typeface="+mn-lt"/>
                          <a:ea typeface="+mj-ea"/>
                        </a:rPr>
                        <a:t>追加</a:t>
                      </a:r>
                    </a:p>
                  </a:txBody>
                  <a:tcPr marL="45720" marR="45720" anchor="ctr">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t"/>
                      <a:r>
                        <a:rPr lang="ja-JP" altLang="en-US" sz="900" b="0" i="0" u="none" strike="noStrike" dirty="0">
                          <a:solidFill>
                            <a:schemeClr val="tx1"/>
                          </a:solidFill>
                          <a:effectLst/>
                          <a:latin typeface="+mn-lt"/>
                          <a:ea typeface="+mj-ea"/>
                        </a:rPr>
                        <a:t>追加</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BB-CASTAR</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設備連携</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10082</a:t>
                      </a:r>
                      <a:r>
                        <a:rPr lang="ja-JP" altLang="en-US" sz="900" dirty="0">
                          <a:solidFill>
                            <a:schemeClr val="tx1"/>
                          </a:solidFill>
                          <a:latin typeface="+mn-lt"/>
                          <a:ea typeface="Meiryo UI" panose="020B0604030504040204" pitchFamily="50" charset="-128"/>
                          <a:cs typeface="Meiryo UI" panose="020B0604030504040204" pitchFamily="50" charset="-128"/>
                        </a:rPr>
                        <a:t>：ひかり電話工事結果</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既存</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2920</a:t>
                      </a:r>
                      <a:r>
                        <a:rPr lang="ja-JP" altLang="en-US" sz="900" dirty="0">
                          <a:solidFill>
                            <a:schemeClr val="tx1"/>
                          </a:solidFill>
                          <a:latin typeface="+mn-lt"/>
                          <a:ea typeface="Meiryo UI" panose="020B0604030504040204" pitchFamily="50" charset="-128"/>
                          <a:cs typeface="Meiryo UI" panose="020B0604030504040204" pitchFamily="50" charset="-128"/>
                        </a:rPr>
                        <a:t>：ひかり電話工事（番ポ工事）結果　　　　：</a:t>
                      </a:r>
                      <a:r>
                        <a:rPr lang="en-US" altLang="ja-JP" sz="900" dirty="0">
                          <a:solidFill>
                            <a:schemeClr val="tx1"/>
                          </a:solidFill>
                          <a:latin typeface="+mn-lt"/>
                          <a:ea typeface="Meiryo UI" panose="020B0604030504040204" pitchFamily="50" charset="-128"/>
                          <a:cs typeface="Meiryo UI" panose="020B0604030504040204" pitchFamily="50" charset="-128"/>
                        </a:rPr>
                        <a:t>【</a:t>
                      </a:r>
                      <a:r>
                        <a:rPr lang="ja-JP" altLang="en-US" sz="900" dirty="0">
                          <a:solidFill>
                            <a:schemeClr val="tx1"/>
                          </a:solidFill>
                          <a:latin typeface="+mn-lt"/>
                          <a:ea typeface="Meiryo UI" panose="020B0604030504040204" pitchFamily="50" charset="-128"/>
                          <a:cs typeface="Meiryo UI" panose="020B0604030504040204" pitchFamily="50" charset="-128"/>
                        </a:rPr>
                        <a:t>受信</a:t>
                      </a:r>
                      <a:r>
                        <a:rPr lang="en-US" altLang="ja-JP" sz="900" dirty="0">
                          <a:solidFill>
                            <a:schemeClr val="tx1"/>
                          </a:solidFill>
                          <a:latin typeface="+mn-lt"/>
                          <a:ea typeface="Meiryo UI" panose="020B0604030504040204" pitchFamily="50" charset="-128"/>
                          <a:cs typeface="Meiryo UI" panose="020B0604030504040204" pitchFamily="50" charset="-128"/>
                        </a:rPr>
                        <a:t>】</a:t>
                      </a:r>
                    </a:p>
                    <a:p>
                      <a:pPr marL="0" marR="0" lvl="0" indent="0" algn="l" defTabSz="990600" rtl="0" eaLnBrk="1" fontAlgn="base" latinLnBrk="0" hangingPunct="1">
                        <a:lnSpc>
                          <a:spcPct val="100000"/>
                        </a:lnSpc>
                        <a:spcBef>
                          <a:spcPts val="0"/>
                        </a:spcBef>
                        <a:spcAft>
                          <a:spcPct val="0"/>
                        </a:spcAft>
                        <a:buClrTx/>
                        <a:buSzTx/>
                        <a:buFont typeface="+mj-ea"/>
                        <a:buNone/>
                        <a:tabLst/>
                        <a:defRPr/>
                      </a:pPr>
                      <a:r>
                        <a:rPr lang="en-US" altLang="ja-JP" sz="900" dirty="0">
                          <a:solidFill>
                            <a:schemeClr val="tx1"/>
                          </a:solidFill>
                          <a:latin typeface="+mn-lt"/>
                          <a:ea typeface="Meiryo UI" panose="020B0604030504040204" pitchFamily="50" charset="-128"/>
                          <a:cs typeface="Meiryo UI" panose="020B0604030504040204" pitchFamily="50" charset="-128"/>
                        </a:rPr>
                        <a:t>2930</a:t>
                      </a:r>
                      <a:r>
                        <a:rPr lang="ja-JP" altLang="en-US" sz="900" dirty="0">
                          <a:solidFill>
                            <a:schemeClr val="tx1"/>
                          </a:solidFill>
                          <a:latin typeface="+mn-lt"/>
                          <a:ea typeface="Meiryo UI" panose="020B0604030504040204" pitchFamily="50" charset="-128"/>
                          <a:cs typeface="Meiryo UI" panose="020B0604030504040204" pitchFamily="50" charset="-128"/>
                        </a:rPr>
                        <a:t>：ひかり電話工事（番ポ工事）結果の</a:t>
                      </a:r>
                      <a:r>
                        <a:rPr lang="en-US" altLang="ja-JP" sz="900" dirty="0">
                          <a:solidFill>
                            <a:schemeClr val="tx1"/>
                          </a:solidFill>
                          <a:latin typeface="+mn-lt"/>
                          <a:ea typeface="Meiryo UI" panose="020B0604030504040204" pitchFamily="50" charset="-128"/>
                          <a:cs typeface="Meiryo UI" panose="020B0604030504040204" pitchFamily="50" charset="-128"/>
                        </a:rPr>
                        <a:t>ACK</a:t>
                      </a:r>
                      <a:r>
                        <a:rPr lang="ja-JP" altLang="en-US" sz="900" dirty="0">
                          <a:solidFill>
                            <a:schemeClr val="tx1"/>
                          </a:solidFill>
                          <a:latin typeface="+mn-lt"/>
                          <a:ea typeface="Meiryo UI" panose="020B0604030504040204" pitchFamily="50" charset="-128"/>
                          <a:cs typeface="Meiryo UI" panose="020B0604030504040204" pitchFamily="50" charset="-128"/>
                        </a:rPr>
                        <a:t>：</a:t>
                      </a:r>
                      <a:r>
                        <a:rPr lang="en-US" altLang="ja-JP" sz="900" dirty="0">
                          <a:solidFill>
                            <a:schemeClr val="tx1"/>
                          </a:solidFill>
                          <a:latin typeface="+mn-lt"/>
                          <a:ea typeface="Meiryo UI" panose="020B0604030504040204" pitchFamily="50" charset="-128"/>
                          <a:cs typeface="Meiryo UI" panose="020B0604030504040204" pitchFamily="50" charset="-128"/>
                        </a:rPr>
                        <a:t>【</a:t>
                      </a:r>
                      <a:r>
                        <a:rPr lang="ja-JP" altLang="en-US" sz="900" dirty="0">
                          <a:solidFill>
                            <a:schemeClr val="tx1"/>
                          </a:solidFill>
                          <a:latin typeface="+mn-lt"/>
                          <a:ea typeface="Meiryo UI" panose="020B0604030504040204" pitchFamily="50" charset="-128"/>
                          <a:cs typeface="Meiryo UI" panose="020B0604030504040204" pitchFamily="50" charset="-128"/>
                        </a:rPr>
                        <a:t>送信</a:t>
                      </a:r>
                      <a:r>
                        <a:rPr lang="en-US" altLang="ja-JP" sz="900" dirty="0">
                          <a:solidFill>
                            <a:schemeClr val="tx1"/>
                          </a:solidFill>
                          <a:latin typeface="+mn-lt"/>
                          <a:ea typeface="Meiryo UI" panose="020B0604030504040204" pitchFamily="50" charset="-128"/>
                          <a:cs typeface="Meiryo UI" panose="020B0604030504040204" pitchFamily="50" charset="-128"/>
                        </a:rPr>
                        <a:t>】</a:t>
                      </a: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新規</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電文</a:t>
                      </a:r>
                      <a:r>
                        <a:rPr lang="en-US" altLang="ja-JP" sz="900" dirty="0">
                          <a:solidFill>
                            <a:schemeClr val="tx1"/>
                          </a:solidFill>
                          <a:latin typeface="+mn-lt"/>
                          <a:ea typeface="Meiryo UI" panose="020B0604030504040204" pitchFamily="50" charset="-128"/>
                          <a:cs typeface="Meiryo UI" panose="020B0604030504040204" pitchFamily="50" charset="-128"/>
                        </a:rPr>
                        <a:t>ID2920</a:t>
                      </a:r>
                      <a:r>
                        <a:rPr lang="ja-JP" altLang="en-US" sz="900" dirty="0">
                          <a:solidFill>
                            <a:schemeClr val="tx1"/>
                          </a:solidFill>
                          <a:latin typeface="+mn-lt"/>
                          <a:ea typeface="Meiryo UI" panose="020B0604030504040204" pitchFamily="50" charset="-128"/>
                          <a:cs typeface="Meiryo UI" panose="020B0604030504040204" pitchFamily="50" charset="-128"/>
                        </a:rPr>
                        <a:t>：事業者情報と工事結果情報のいずれかが流通する</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2186571"/>
                  </a:ext>
                </a:extLst>
              </a:tr>
            </a:tbl>
          </a:graphicData>
        </a:graphic>
      </p:graphicFrame>
      <p:sp>
        <p:nvSpPr>
          <p:cNvPr id="9" name="テキスト ボックス 8">
            <a:extLst>
              <a:ext uri="{FF2B5EF4-FFF2-40B4-BE49-F238E27FC236}">
                <a16:creationId xmlns:a16="http://schemas.microsoft.com/office/drawing/2014/main" id="{6F8CFFA3-FC87-30C6-33C7-CA00604209BD}"/>
              </a:ext>
            </a:extLst>
          </p:cNvPr>
          <p:cNvSpPr txBox="1"/>
          <p:nvPr/>
        </p:nvSpPr>
        <p:spPr>
          <a:xfrm>
            <a:off x="382772" y="4867249"/>
            <a:ext cx="7386180" cy="253916"/>
          </a:xfrm>
          <a:prstGeom prst="rect">
            <a:avLst/>
          </a:prstGeom>
          <a:noFill/>
        </p:spPr>
        <p:txBody>
          <a:bodyPr wrap="square" rtlCol="0">
            <a:spAutoFit/>
          </a:bodyPr>
          <a:lstStyle/>
          <a:p>
            <a:pPr algn="l"/>
            <a:r>
              <a:rPr lang="ja-JP" altLang="en-US" sz="1000" dirty="0">
                <a:latin typeface="+mn-ea"/>
                <a:ea typeface="+mn-ea"/>
                <a:cs typeface="Meiryo UI" panose="020B0604030504040204" pitchFamily="50" charset="-128"/>
              </a:rPr>
              <a:t>■番ポ工事の</a:t>
            </a:r>
            <a:r>
              <a:rPr lang="en-US" altLang="ja-JP" sz="1000" dirty="0">
                <a:latin typeface="+mn-ea"/>
                <a:ea typeface="+mn-ea"/>
                <a:cs typeface="Meiryo UI" panose="020B0604030504040204" pitchFamily="50" charset="-128"/>
              </a:rPr>
              <a:t>IF</a:t>
            </a:r>
            <a:r>
              <a:rPr lang="ja-JP" altLang="en-US" sz="1000" dirty="0">
                <a:latin typeface="+mn-ea"/>
                <a:ea typeface="+mn-ea"/>
                <a:cs typeface="Meiryo UI" panose="020B0604030504040204" pitchFamily="50" charset="-128"/>
              </a:rPr>
              <a:t>変更</a:t>
            </a:r>
            <a:endParaRPr lang="en-US" altLang="ja-JP" sz="1000" dirty="0">
              <a:latin typeface="+mn-ea"/>
              <a:ea typeface="+mn-ea"/>
              <a:cs typeface="Meiryo UI" panose="020B0604030504040204" pitchFamily="50" charset="-128"/>
            </a:endParaRPr>
          </a:p>
        </p:txBody>
      </p:sp>
      <p:graphicFrame>
        <p:nvGraphicFramePr>
          <p:cNvPr id="12" name="表 11">
            <a:extLst>
              <a:ext uri="{FF2B5EF4-FFF2-40B4-BE49-F238E27FC236}">
                <a16:creationId xmlns:a16="http://schemas.microsoft.com/office/drawing/2014/main" id="{ED5300A5-EA10-CE7D-FEBC-8153475422BF}"/>
              </a:ext>
            </a:extLst>
          </p:cNvPr>
          <p:cNvGraphicFramePr>
            <a:graphicFrameLocks noGrp="1"/>
          </p:cNvGraphicFramePr>
          <p:nvPr/>
        </p:nvGraphicFramePr>
        <p:xfrm>
          <a:off x="496142" y="7255720"/>
          <a:ext cx="11809314" cy="1065576"/>
        </p:xfrm>
        <a:graphic>
          <a:graphicData uri="http://schemas.openxmlformats.org/drawingml/2006/table">
            <a:tbl>
              <a:tblPr/>
              <a:tblGrid>
                <a:gridCol w="358140">
                  <a:extLst>
                    <a:ext uri="{9D8B030D-6E8A-4147-A177-3AD203B41FA5}">
                      <a16:colId xmlns:a16="http://schemas.microsoft.com/office/drawing/2014/main" val="20000"/>
                    </a:ext>
                  </a:extLst>
                </a:gridCol>
                <a:gridCol w="2234150">
                  <a:extLst>
                    <a:ext uri="{9D8B030D-6E8A-4147-A177-3AD203B41FA5}">
                      <a16:colId xmlns:a16="http://schemas.microsoft.com/office/drawing/2014/main" val="2003632881"/>
                    </a:ext>
                  </a:extLst>
                </a:gridCol>
                <a:gridCol w="1008112">
                  <a:extLst>
                    <a:ext uri="{9D8B030D-6E8A-4147-A177-3AD203B41FA5}">
                      <a16:colId xmlns:a16="http://schemas.microsoft.com/office/drawing/2014/main" val="1702639857"/>
                    </a:ext>
                  </a:extLst>
                </a:gridCol>
                <a:gridCol w="2952328">
                  <a:extLst>
                    <a:ext uri="{9D8B030D-6E8A-4147-A177-3AD203B41FA5}">
                      <a16:colId xmlns:a16="http://schemas.microsoft.com/office/drawing/2014/main" val="529358540"/>
                    </a:ext>
                  </a:extLst>
                </a:gridCol>
                <a:gridCol w="5256584">
                  <a:extLst>
                    <a:ext uri="{9D8B030D-6E8A-4147-A177-3AD203B41FA5}">
                      <a16:colId xmlns:a16="http://schemas.microsoft.com/office/drawing/2014/main" val="2750890678"/>
                    </a:ext>
                  </a:extLst>
                </a:gridCol>
              </a:tblGrid>
              <a:tr h="147765">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項番</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番ポオーダ</a:t>
                      </a:r>
                      <a:endParaRPr kumimoji="1" lang="en-US" altLang="ja-JP" sz="900" b="0" i="0" u="none" strike="noStrike" cap="none" normalizeH="0" baseline="0" dirty="0">
                        <a:ln>
                          <a:noFill/>
                        </a:ln>
                        <a:solidFill>
                          <a:schemeClr val="tx1"/>
                        </a:solidFill>
                        <a:effectLst/>
                        <a:latin typeface="+mn-lt"/>
                        <a:ea typeface="+mn-ea"/>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grid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番ポ工事結果種別</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備考</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4028239754"/>
                  </a:ext>
                </a:extLst>
              </a:tr>
              <a:tr h="160146">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事業者情報</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工事結果情報</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46431450"/>
                  </a:ext>
                </a:extLst>
              </a:tr>
              <a:tr h="262056">
                <a:tc>
                  <a:txBody>
                    <a:bodyPr/>
                    <a:lstStyle/>
                    <a:p>
                      <a:pPr algn="r"/>
                      <a:r>
                        <a:rPr lang="en-US" altLang="ja-JP" sz="900" dirty="0">
                          <a:solidFill>
                            <a:schemeClr val="tx1"/>
                          </a:solidFill>
                          <a:latin typeface="+mn-lt"/>
                          <a:ea typeface="+mn-ea"/>
                        </a:rPr>
                        <a:t>1</a:t>
                      </a:r>
                    </a:p>
                  </a:txBody>
                  <a:tcPr marL="45720" marR="45720"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双方向番ポ開始後に</a:t>
                      </a:r>
                      <a:r>
                        <a:rPr kumimoji="1" lang="ja-JP" altLang="en-US" sz="900" b="0" i="0" u="none" strike="noStrike" cap="none" normalizeH="0" baseline="0" dirty="0">
                          <a:ln>
                            <a:noFill/>
                          </a:ln>
                          <a:solidFill>
                            <a:schemeClr val="tx1"/>
                          </a:solidFill>
                          <a:effectLst/>
                          <a:latin typeface="+mn-lt"/>
                          <a:ea typeface="+mn-ea"/>
                        </a:rPr>
                        <a:t>申し込まれた</a:t>
                      </a:r>
                      <a:r>
                        <a:rPr lang="ja-JP" altLang="en-US" sz="900" dirty="0">
                          <a:solidFill>
                            <a:schemeClr val="tx1"/>
                          </a:solidFill>
                          <a:latin typeface="+mn-lt"/>
                          <a:ea typeface="Meiryo UI" panose="020B0604030504040204" pitchFamily="50" charset="-128"/>
                          <a:cs typeface="Meiryo UI" panose="020B0604030504040204" pitchFamily="50" charset="-128"/>
                        </a:rPr>
                        <a:t>オーダ</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１度のみ流通</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zh-TW" altLang="en-US" sz="900" dirty="0">
                          <a:solidFill>
                            <a:schemeClr val="tx1"/>
                          </a:solidFill>
                          <a:latin typeface="+mn-ea"/>
                          <a:ea typeface="+mn-ea"/>
                        </a:rPr>
                        <a:t>移転元事業者</a:t>
                      </a:r>
                      <a:r>
                        <a:rPr lang="en-US" altLang="zh-TW" sz="900" dirty="0">
                          <a:solidFill>
                            <a:schemeClr val="tx1"/>
                          </a:solidFill>
                          <a:latin typeface="+mn-ea"/>
                          <a:ea typeface="+mn-ea"/>
                        </a:rPr>
                        <a:t>-</a:t>
                      </a:r>
                      <a:r>
                        <a:rPr lang="ja-JP" altLang="en-US" sz="900" dirty="0">
                          <a:solidFill>
                            <a:schemeClr val="tx1"/>
                          </a:solidFill>
                          <a:latin typeface="+mn-ea"/>
                          <a:ea typeface="+mn-ea"/>
                        </a:rPr>
                        <a:t>番号取得事業者の組合せ分複数回流通</a:t>
                      </a:r>
                      <a:endParaRPr lang="ja-JP" altLang="en-US"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全事業者の番ポ工事結果を受領した場合、所内ＳＯ工事結果ステータスを自動更新する</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28412909"/>
                  </a:ext>
                </a:extLst>
              </a:tr>
              <a:tr h="262056">
                <a:tc>
                  <a:txBody>
                    <a:bodyPr/>
                    <a:lstStyle/>
                    <a:p>
                      <a:pPr algn="r"/>
                      <a:r>
                        <a:rPr lang="en-US" altLang="ja-JP" sz="900" dirty="0">
                          <a:solidFill>
                            <a:schemeClr val="tx1"/>
                          </a:solidFill>
                          <a:latin typeface="+mn-lt"/>
                          <a:ea typeface="+mn-ea"/>
                        </a:rPr>
                        <a:t>2</a:t>
                      </a:r>
                    </a:p>
                  </a:txBody>
                  <a:tcPr marL="45720" marR="45720"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906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lt"/>
                          <a:ea typeface="+mn-ea"/>
                        </a:rPr>
                        <a:t>双方向番ポ開始前に申し込まれた片方向番ポとして登録されたオーダ　</a:t>
                      </a:r>
                      <a:r>
                        <a:rPr kumimoji="1" lang="ja-JP" altLang="en-US" sz="900" b="0" i="0" u="none" strike="noStrike" cap="none" normalizeH="0" baseline="0" dirty="0">
                          <a:ln>
                            <a:noFill/>
                          </a:ln>
                          <a:solidFill>
                            <a:schemeClr val="tx1"/>
                          </a:solidFill>
                          <a:effectLst/>
                          <a:latin typeface="+mn-lt"/>
                          <a:ea typeface="+mn-ea"/>
                          <a:cs typeface="Meiryo UI" panose="020B0604030504040204" pitchFamily="50" charset="-128"/>
                        </a:rPr>
                        <a:t>＜並行運転期間＞</a:t>
                      </a:r>
                      <a:endParaRPr lang="ja-JP" altLang="en-US"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流通されない</a:t>
                      </a:r>
                    </a:p>
                  </a:txBody>
                  <a:tcPr marL="45720" marR="45720" anchor="ctr">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zh-TW" altLang="en-US" sz="900" dirty="0">
                          <a:solidFill>
                            <a:schemeClr val="tx1"/>
                          </a:solidFill>
                          <a:latin typeface="+mn-ea"/>
                          <a:ea typeface="+mn-ea"/>
                        </a:rPr>
                        <a:t>移転元事業者</a:t>
                      </a:r>
                      <a:r>
                        <a:rPr lang="en-US" altLang="zh-TW" sz="900" dirty="0">
                          <a:solidFill>
                            <a:schemeClr val="tx1"/>
                          </a:solidFill>
                          <a:latin typeface="+mn-ea"/>
                          <a:ea typeface="+mn-ea"/>
                        </a:rPr>
                        <a:t>-</a:t>
                      </a:r>
                      <a:r>
                        <a:rPr lang="ja-JP" altLang="en-US" sz="900" dirty="0">
                          <a:solidFill>
                            <a:schemeClr val="tx1"/>
                          </a:solidFill>
                          <a:latin typeface="+mn-ea"/>
                          <a:ea typeface="+mn-ea"/>
                        </a:rPr>
                        <a:t>番号取得事業者の組合せ分複数回流通</a:t>
                      </a:r>
                      <a:endParaRPr lang="ja-JP" altLang="en-US"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0600" rtl="0" eaLnBrk="1" fontAlgn="base" latinLnBrk="0" hangingPunct="1">
                        <a:lnSpc>
                          <a:spcPct val="100000"/>
                        </a:lnSpc>
                        <a:spcBef>
                          <a:spcPts val="0"/>
                        </a:spcBef>
                        <a:spcAft>
                          <a:spcPct val="0"/>
                        </a:spcAft>
                        <a:buClrTx/>
                        <a:buSzTx/>
                        <a:buFont typeface="+mj-ea"/>
                        <a:buNone/>
                        <a:tabLst/>
                        <a:defRPr/>
                      </a:pPr>
                      <a:r>
                        <a:rPr lang="ja-JP" altLang="en-US" sz="900" dirty="0">
                          <a:solidFill>
                            <a:schemeClr val="tx1"/>
                          </a:solidFill>
                          <a:latin typeface="+mn-lt"/>
                          <a:ea typeface="Meiryo UI" panose="020B0604030504040204" pitchFamily="50" charset="-128"/>
                          <a:cs typeface="Meiryo UI" panose="020B0604030504040204" pitchFamily="50" charset="-128"/>
                        </a:rPr>
                        <a:t>事業者情報が流通されず、番ポ工事が全件完了したことの判断ができないため、ステータス自動更新の対象外</a:t>
                      </a:r>
                      <a:endParaRPr lang="en-US" altLang="ja-JP" sz="900" dirty="0">
                        <a:solidFill>
                          <a:schemeClr val="tx1"/>
                        </a:solidFill>
                        <a:latin typeface="+mn-lt"/>
                        <a:ea typeface="Meiryo UI" panose="020B0604030504040204" pitchFamily="50" charset="-128"/>
                        <a:cs typeface="Meiryo UI" panose="020B0604030504040204" pitchFamily="50" charset="-128"/>
                      </a:endParaRPr>
                    </a:p>
                  </a:txBody>
                  <a:tcPr marL="45720" marR="4572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2186571"/>
                  </a:ext>
                </a:extLst>
              </a:tr>
            </a:tbl>
          </a:graphicData>
        </a:graphic>
      </p:graphicFrame>
      <p:sp>
        <p:nvSpPr>
          <p:cNvPr id="13" name="テキスト ボックス 12">
            <a:extLst>
              <a:ext uri="{FF2B5EF4-FFF2-40B4-BE49-F238E27FC236}">
                <a16:creationId xmlns:a16="http://schemas.microsoft.com/office/drawing/2014/main" id="{6F8CFFA3-FC87-30C6-33C7-CA00604209BD}"/>
              </a:ext>
            </a:extLst>
          </p:cNvPr>
          <p:cNvSpPr txBox="1"/>
          <p:nvPr/>
        </p:nvSpPr>
        <p:spPr>
          <a:xfrm>
            <a:off x="382772" y="6997777"/>
            <a:ext cx="7386180" cy="253916"/>
          </a:xfrm>
          <a:prstGeom prst="rect">
            <a:avLst/>
          </a:prstGeom>
          <a:noFill/>
        </p:spPr>
        <p:txBody>
          <a:bodyPr wrap="square" rtlCol="0">
            <a:spAutoFit/>
          </a:bodyPr>
          <a:lstStyle/>
          <a:p>
            <a:pPr algn="l"/>
            <a:r>
              <a:rPr lang="ja-JP" altLang="en-US" sz="1000" dirty="0">
                <a:latin typeface="+mn-ea"/>
                <a:ea typeface="+mn-ea"/>
                <a:cs typeface="Meiryo UI" panose="020B0604030504040204" pitchFamily="50" charset="-128"/>
              </a:rPr>
              <a:t>■番ポ工事結果の流通条件</a:t>
            </a:r>
            <a:endParaRPr lang="en-US" altLang="ja-JP" sz="1000" dirty="0">
              <a:latin typeface="+mn-ea"/>
              <a:ea typeface="+mn-ea"/>
              <a:cs typeface="Meiryo UI" panose="020B0604030504040204" pitchFamily="50" charset="-128"/>
            </a:endParaRPr>
          </a:p>
        </p:txBody>
      </p:sp>
    </p:spTree>
    <p:extLst>
      <p:ext uri="{BB962C8B-B14F-4D97-AF65-F5344CB8AC3E}">
        <p14:creationId xmlns:p14="http://schemas.microsoft.com/office/powerpoint/2010/main" val="27589659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角丸四角形 31"/>
          <p:cNvSpPr/>
          <p:nvPr/>
        </p:nvSpPr>
        <p:spPr bwMode="auto">
          <a:xfrm>
            <a:off x="4168552" y="6528792"/>
            <a:ext cx="4624554" cy="1605162"/>
          </a:xfrm>
          <a:prstGeom prst="roundRect">
            <a:avLst>
              <a:gd name="adj" fmla="val 5926"/>
            </a:avLst>
          </a:prstGeom>
          <a:solidFill>
            <a:schemeClr val="accent2">
              <a:lumMod val="20000"/>
              <a:lumOff val="80000"/>
            </a:schemeClr>
          </a:solidFill>
          <a:ln w="12700" cap="flat" cmpd="sng" algn="ctr">
            <a:solidFill>
              <a:schemeClr val="tx1"/>
            </a:solidFill>
            <a:prstDash val="solid"/>
            <a:round/>
            <a:headEnd type="triangle" w="sm" len="sm"/>
            <a:tailEnd type="none" w="sm" len="sm"/>
          </a:ln>
          <a:effectLst/>
        </p:spPr>
        <p:txBody>
          <a:bodyPr vert="horz" wrap="square" lIns="36000" tIns="36000" rIns="36000" bIns="36000" numCol="1" rtlCol="0" anchor="t"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■番ポ工事依頼結果の設定値の遷移</a:t>
            </a:r>
          </a:p>
        </p:txBody>
      </p:sp>
      <p:sp>
        <p:nvSpPr>
          <p:cNvPr id="10" name="コンテンツ プレースホルダー 5"/>
          <p:cNvSpPr>
            <a:spLocks noGrp="1"/>
          </p:cNvSpPr>
          <p:nvPr>
            <p:ph sz="quarter" idx="10"/>
          </p:nvPr>
        </p:nvSpPr>
        <p:spPr>
          <a:xfrm>
            <a:off x="190110" y="660140"/>
            <a:ext cx="12456000" cy="796514"/>
          </a:xfrm>
        </p:spPr>
        <p:txBody>
          <a:bodyPr/>
          <a:lstStyle/>
          <a:p>
            <a:pPr lvl="0"/>
            <a:r>
              <a:rPr lang="ja-JP" altLang="en-US" u="sng" dirty="0"/>
              <a:t>３．２．０１　業務プロセス管理機能（２／２）</a:t>
            </a:r>
          </a:p>
          <a:p>
            <a:pPr defTabSz="649288"/>
            <a:r>
              <a:rPr lang="ja-JP" altLang="en-US" dirty="0"/>
              <a:t>　</a:t>
            </a:r>
            <a:r>
              <a:rPr lang="en-US" altLang="ja-JP" u="sng" dirty="0"/>
              <a:t>【</a:t>
            </a:r>
            <a:r>
              <a:rPr lang="ja-JP" altLang="en-US" u="sng" dirty="0"/>
              <a:t>ひかり電話ポートイン：無派遣工事</a:t>
            </a:r>
            <a:r>
              <a:rPr lang="en-US" altLang="ja-JP" u="sng" dirty="0"/>
              <a:t>】</a:t>
            </a:r>
          </a:p>
          <a:p>
            <a:pPr defTabSz="649288"/>
            <a:r>
              <a:rPr lang="ja-JP" altLang="en-US" dirty="0"/>
              <a:t>　</a:t>
            </a:r>
            <a:r>
              <a:rPr lang="en-US" altLang="ja-JP" dirty="0"/>
              <a:t>【</a:t>
            </a:r>
            <a:r>
              <a:rPr lang="ja-JP" altLang="en-US" dirty="0"/>
              <a:t>イ</a:t>
            </a:r>
            <a:r>
              <a:rPr lang="en-US" altLang="ja-JP" dirty="0"/>
              <a:t>】【E】</a:t>
            </a:r>
            <a:r>
              <a:rPr lang="ja-JP" altLang="en-US" dirty="0"/>
              <a:t>（ひかり電話）工事依頼情報流通（番ポ工事）の送信に対し</a:t>
            </a:r>
            <a:r>
              <a:rPr lang="en-US" altLang="ja-JP" dirty="0"/>
              <a:t>BB-CASTAR</a:t>
            </a:r>
            <a:r>
              <a:rPr lang="ja-JP" altLang="en-US" dirty="0"/>
              <a:t>から受信する応答電文の</a:t>
            </a:r>
            <a:r>
              <a:rPr lang="en-US" altLang="ja-JP" dirty="0"/>
              <a:t>BB-CASTAR</a:t>
            </a:r>
            <a:r>
              <a:rPr lang="ja-JP" altLang="en-US" dirty="0"/>
              <a:t>処理結果コードを既存コードにマッピングする</a:t>
            </a:r>
          </a:p>
        </p:txBody>
      </p:sp>
      <p:sp>
        <p:nvSpPr>
          <p:cNvPr id="3" name="スライド番号プレースホルダー 2"/>
          <p:cNvSpPr>
            <a:spLocks noGrp="1"/>
          </p:cNvSpPr>
          <p:nvPr>
            <p:ph type="sldNum" sz="quarter" idx="4"/>
          </p:nvPr>
        </p:nvSpPr>
        <p:spPr/>
        <p:txBody>
          <a:bodyPr/>
          <a:lstStyle/>
          <a:p>
            <a:r>
              <a:rPr lang="en-US" altLang="ja-JP"/>
              <a:t>01.2-</a:t>
            </a:r>
            <a:fld id="{4C5E2FD1-144F-442B-9A84-40AAF03513A2}" type="slidenum">
              <a:rPr lang="en-US" altLang="ja-JP" smtClean="0"/>
              <a:pPr/>
              <a:t>5</a:t>
            </a:fld>
            <a:endParaRPr lang="en-US" altLang="ja-JP" dirty="0"/>
          </a:p>
        </p:txBody>
      </p:sp>
      <p:sp>
        <p:nvSpPr>
          <p:cNvPr id="5" name="テキスト ボックス 4"/>
          <p:cNvSpPr txBox="1"/>
          <p:nvPr/>
        </p:nvSpPr>
        <p:spPr>
          <a:xfrm>
            <a:off x="496144" y="1625871"/>
            <a:ext cx="11809312" cy="152414"/>
          </a:xfrm>
          <a:prstGeom prst="rect">
            <a:avLst/>
          </a:prstGeom>
          <a:noFill/>
        </p:spPr>
        <p:txBody>
          <a:bodyPr wrap="square" lIns="0" tIns="0" rIns="0" bIns="0" rtlCol="0">
            <a:spAutoFit/>
          </a:bodyPr>
          <a:lstStyle/>
          <a:p>
            <a:pPr algn="l">
              <a:lnSpc>
                <a:spcPct val="110000"/>
              </a:lnSpc>
            </a:pPr>
            <a:r>
              <a:rPr lang="ja-JP" altLang="en-US" sz="1000" dirty="0">
                <a:latin typeface="+mn-ea"/>
                <a:ea typeface="+mn-ea"/>
              </a:rPr>
              <a:t>以下に、電文</a:t>
            </a:r>
            <a:r>
              <a:rPr lang="en-US" altLang="ja-JP" sz="1000" dirty="0">
                <a:latin typeface="+mn-ea"/>
                <a:ea typeface="+mn-ea"/>
              </a:rPr>
              <a:t>ID3530</a:t>
            </a:r>
            <a:r>
              <a:rPr lang="ja-JP" altLang="en-US" sz="1000" dirty="0">
                <a:latin typeface="+mn-ea"/>
                <a:ea typeface="+mn-ea"/>
              </a:rPr>
              <a:t>：「</a:t>
            </a:r>
            <a:r>
              <a:rPr lang="en-US" altLang="ja-JP" sz="1000" dirty="0">
                <a:latin typeface="+mn-ea"/>
                <a:ea typeface="+mn-ea"/>
              </a:rPr>
              <a:t>BB-CASTAR</a:t>
            </a:r>
            <a:r>
              <a:rPr lang="ja-JP" altLang="en-US" sz="1000" dirty="0">
                <a:latin typeface="+mn-ea"/>
                <a:ea typeface="+mn-ea"/>
              </a:rPr>
              <a:t>処理結果コード２」と「番ポ工事依頼結果」のマッピングを示す</a:t>
            </a:r>
          </a:p>
        </p:txBody>
      </p:sp>
      <p:graphicFrame>
        <p:nvGraphicFramePr>
          <p:cNvPr id="8" name="表 7">
            <a:extLst>
              <a:ext uri="{FF2B5EF4-FFF2-40B4-BE49-F238E27FC236}">
                <a16:creationId xmlns:a16="http://schemas.microsoft.com/office/drawing/2014/main" id="{ED5300A5-EA10-CE7D-FEBC-8153475422BF}"/>
              </a:ext>
            </a:extLst>
          </p:cNvPr>
          <p:cNvGraphicFramePr>
            <a:graphicFrameLocks noGrp="1"/>
          </p:cNvGraphicFramePr>
          <p:nvPr/>
        </p:nvGraphicFramePr>
        <p:xfrm>
          <a:off x="496142" y="2145392"/>
          <a:ext cx="11925445" cy="3901440"/>
        </p:xfrm>
        <a:graphic>
          <a:graphicData uri="http://schemas.openxmlformats.org/drawingml/2006/table">
            <a:tbl>
              <a:tblPr/>
              <a:tblGrid>
                <a:gridCol w="360042">
                  <a:extLst>
                    <a:ext uri="{9D8B030D-6E8A-4147-A177-3AD203B41FA5}">
                      <a16:colId xmlns:a16="http://schemas.microsoft.com/office/drawing/2014/main" val="20000"/>
                    </a:ext>
                  </a:extLst>
                </a:gridCol>
                <a:gridCol w="720080">
                  <a:extLst>
                    <a:ext uri="{9D8B030D-6E8A-4147-A177-3AD203B41FA5}">
                      <a16:colId xmlns:a16="http://schemas.microsoft.com/office/drawing/2014/main" val="831993965"/>
                    </a:ext>
                  </a:extLst>
                </a:gridCol>
                <a:gridCol w="2160240">
                  <a:extLst>
                    <a:ext uri="{9D8B030D-6E8A-4147-A177-3AD203B41FA5}">
                      <a16:colId xmlns:a16="http://schemas.microsoft.com/office/drawing/2014/main" val="4017339036"/>
                    </a:ext>
                  </a:extLst>
                </a:gridCol>
                <a:gridCol w="1284648">
                  <a:extLst>
                    <a:ext uri="{9D8B030D-6E8A-4147-A177-3AD203B41FA5}">
                      <a16:colId xmlns:a16="http://schemas.microsoft.com/office/drawing/2014/main" val="3340022549"/>
                    </a:ext>
                  </a:extLst>
                </a:gridCol>
                <a:gridCol w="2387760">
                  <a:extLst>
                    <a:ext uri="{9D8B030D-6E8A-4147-A177-3AD203B41FA5}">
                      <a16:colId xmlns:a16="http://schemas.microsoft.com/office/drawing/2014/main" val="83725749"/>
                    </a:ext>
                  </a:extLst>
                </a:gridCol>
                <a:gridCol w="2318615">
                  <a:extLst>
                    <a:ext uri="{9D8B030D-6E8A-4147-A177-3AD203B41FA5}">
                      <a16:colId xmlns:a16="http://schemas.microsoft.com/office/drawing/2014/main" val="3319472547"/>
                    </a:ext>
                  </a:extLst>
                </a:gridCol>
                <a:gridCol w="2694060">
                  <a:extLst>
                    <a:ext uri="{9D8B030D-6E8A-4147-A177-3AD203B41FA5}">
                      <a16:colId xmlns:a16="http://schemas.microsoft.com/office/drawing/2014/main" val="1246628726"/>
                    </a:ext>
                  </a:extLst>
                </a:gridCol>
              </a:tblGrid>
              <a:tr h="150074">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lt"/>
                          <a:ea typeface="+mn-ea"/>
                        </a:rPr>
                        <a:t>項番</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lt"/>
                          <a:ea typeface="+mn-ea"/>
                        </a:rPr>
                        <a:t>区分</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lt"/>
                          <a:ea typeface="+mn-ea"/>
                        </a:rPr>
                        <a:t>BB-CASTAR</a:t>
                      </a:r>
                      <a:r>
                        <a:rPr kumimoji="1" lang="ja-JP" altLang="en-US" sz="1000" b="0" i="0" u="none" strike="noStrike" cap="none" normalizeH="0" baseline="0" dirty="0">
                          <a:ln>
                            <a:noFill/>
                          </a:ln>
                          <a:solidFill>
                            <a:schemeClr val="tx1"/>
                          </a:solidFill>
                          <a:effectLst/>
                          <a:latin typeface="+mn-lt"/>
                          <a:ea typeface="+mn-ea"/>
                        </a:rPr>
                        <a:t>処理結果コード２</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grid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lt"/>
                          <a:ea typeface="+mn-ea"/>
                        </a:rPr>
                        <a:t>番ポ工事依頼結果</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lt"/>
                          <a:ea typeface="+mn-ea"/>
                        </a:rPr>
                        <a:t>発生契機</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lt"/>
                          <a:ea typeface="+mn-ea"/>
                        </a:rPr>
                        <a:t>想定するリアクション</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4028239754"/>
                  </a:ext>
                </a:extLst>
              </a:tr>
              <a:tr h="150074">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lt"/>
                          <a:ea typeface="+mn-ea"/>
                        </a:rPr>
                        <a:t>設定前　*</a:t>
                      </a:r>
                      <a:r>
                        <a:rPr kumimoji="1" lang="en-US" altLang="ja-JP" sz="1000" b="0" i="0" u="none" strike="noStrike" cap="none" normalizeH="0" baseline="0" dirty="0">
                          <a:ln>
                            <a:noFill/>
                          </a:ln>
                          <a:solidFill>
                            <a:schemeClr val="tx1"/>
                          </a:solidFill>
                          <a:effectLst/>
                          <a:latin typeface="+mn-lt"/>
                          <a:ea typeface="+mn-ea"/>
                        </a:rPr>
                        <a:t>1</a:t>
                      </a:r>
                      <a:endParaRPr kumimoji="1" lang="ja-JP" altLang="en-US" sz="100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lt"/>
                          <a:ea typeface="+mn-ea"/>
                        </a:rPr>
                        <a:t>設定後</a:t>
                      </a: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lt"/>
                        <a:ea typeface="+mn-ea"/>
                      </a:endParaRPr>
                    </a:p>
                  </a:txBody>
                  <a:tcPr marL="45720" marR="4572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291594421"/>
                  </a:ext>
                </a:extLst>
              </a:tr>
              <a:tr h="0">
                <a:tc>
                  <a:txBody>
                    <a:bodyPr/>
                    <a:lstStyle/>
                    <a:p>
                      <a:pPr algn="r"/>
                      <a:r>
                        <a:rPr lang="en-US" altLang="ja-JP" sz="1000" dirty="0">
                          <a:solidFill>
                            <a:schemeClr val="tx1"/>
                          </a:solidFill>
                          <a:latin typeface="+mn-lt"/>
                          <a:ea typeface="+mn-ea"/>
                        </a:rPr>
                        <a:t>1</a:t>
                      </a:r>
                    </a:p>
                  </a:txBody>
                  <a:tcPr marL="45720" marR="45720"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l" fontAlgn="t"/>
                      <a:r>
                        <a:rPr lang="ja-JP" altLang="en-US" sz="1000" b="0" i="0" u="none" strike="noStrike" dirty="0">
                          <a:solidFill>
                            <a:schemeClr val="tx1"/>
                          </a:solidFill>
                          <a:effectLst/>
                          <a:latin typeface="+mn-lt"/>
                          <a:ea typeface="+mj-ea"/>
                        </a:rPr>
                        <a:t>正常系</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altLang="ja-JP" sz="1000" b="0" i="0" u="none" strike="noStrike" dirty="0">
                          <a:solidFill>
                            <a:schemeClr val="tx1"/>
                          </a:solidFill>
                          <a:effectLst/>
                          <a:latin typeface="+mn-lt"/>
                          <a:ea typeface="+mj-ea"/>
                        </a:rPr>
                        <a:t>00</a:t>
                      </a:r>
                      <a:r>
                        <a:rPr lang="ja-JP" altLang="en-US" sz="1000" b="0" i="0" u="none" strike="noStrike" dirty="0">
                          <a:solidFill>
                            <a:schemeClr val="tx1"/>
                          </a:solidFill>
                          <a:effectLst/>
                          <a:latin typeface="+mn-lt"/>
                          <a:ea typeface="+mj-ea"/>
                        </a:rPr>
                        <a:t>：正常</a:t>
                      </a:r>
                    </a:p>
                    <a:p>
                      <a:pPr algn="l" fontAlgn="t"/>
                      <a:r>
                        <a:rPr lang="en-US" altLang="ja-JP" sz="1000" b="0" i="0" u="none" strike="noStrike" dirty="0">
                          <a:solidFill>
                            <a:schemeClr val="tx1"/>
                          </a:solidFill>
                          <a:effectLst/>
                          <a:latin typeface="+mn-lt"/>
                          <a:ea typeface="+mj-ea"/>
                        </a:rPr>
                        <a:t>50</a:t>
                      </a:r>
                      <a:r>
                        <a:rPr lang="ja-JP" altLang="en-US" sz="1000" b="0" i="0" u="none" strike="noStrike" dirty="0">
                          <a:solidFill>
                            <a:schemeClr val="tx1"/>
                          </a:solidFill>
                          <a:effectLst/>
                          <a:latin typeface="+mn-lt"/>
                          <a:ea typeface="+mj-ea"/>
                        </a:rPr>
                        <a:t>：並行運転期間（正常）</a:t>
                      </a:r>
                    </a:p>
                    <a:p>
                      <a:pPr algn="l" fontAlgn="t"/>
                      <a:r>
                        <a:rPr lang="en-US" altLang="ja-JP" sz="1000" b="0" i="0" u="none" strike="noStrike" dirty="0">
                          <a:solidFill>
                            <a:schemeClr val="tx1"/>
                          </a:solidFill>
                          <a:effectLst/>
                          <a:latin typeface="+mn-lt"/>
                          <a:ea typeface="+mj-ea"/>
                        </a:rPr>
                        <a:t>51</a:t>
                      </a:r>
                      <a:r>
                        <a:rPr lang="ja-JP" altLang="en-US" sz="1000" b="0" i="0" u="none" strike="noStrike" dirty="0">
                          <a:solidFill>
                            <a:schemeClr val="tx1"/>
                          </a:solidFill>
                          <a:effectLst/>
                          <a:latin typeface="+mn-lt"/>
                          <a:ea typeface="+mj-ea"/>
                        </a:rPr>
                        <a:t>：並行運転期間（手動開始済み）</a:t>
                      </a:r>
                    </a:p>
                    <a:p>
                      <a:pPr algn="l" fontAlgn="t"/>
                      <a:r>
                        <a:rPr lang="en-US" altLang="ja-JP" sz="1000" b="0" i="0" u="none" strike="noStrike" dirty="0">
                          <a:solidFill>
                            <a:schemeClr val="tx1"/>
                          </a:solidFill>
                          <a:effectLst/>
                          <a:latin typeface="+mn-lt"/>
                          <a:ea typeface="+mj-ea"/>
                        </a:rPr>
                        <a:t>61</a:t>
                      </a:r>
                      <a:r>
                        <a:rPr lang="ja-JP" altLang="en-US" sz="1000" b="0" i="0" u="none" strike="noStrike" dirty="0">
                          <a:solidFill>
                            <a:schemeClr val="tx1"/>
                          </a:solidFill>
                          <a:effectLst/>
                          <a:latin typeface="+mn-lt"/>
                          <a:ea typeface="+mj-ea"/>
                        </a:rPr>
                        <a:t>：番ポ工事手動開始済み</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1221913" rtl="0" eaLnBrk="1" fontAlgn="t" latinLnBrk="0" hangingPunct="1">
                        <a:lnSpc>
                          <a:spcPct val="100000"/>
                        </a:lnSpc>
                        <a:spcBef>
                          <a:spcPts val="0"/>
                        </a:spcBef>
                        <a:spcAft>
                          <a:spcPts val="0"/>
                        </a:spcAft>
                        <a:buClrTx/>
                        <a:buSzTx/>
                        <a:buFontTx/>
                        <a:buNone/>
                        <a:tabLst/>
                        <a:defRPr/>
                      </a:pPr>
                      <a:r>
                        <a:rPr kumimoji="1" lang="ja-JP" altLang="en-US" sz="1000" b="0" i="0" u="none" strike="noStrike" kern="1200" dirty="0">
                          <a:solidFill>
                            <a:schemeClr val="tx1"/>
                          </a:solidFill>
                          <a:effectLst/>
                          <a:latin typeface="+mn-lt"/>
                          <a:ea typeface="+mn-ea"/>
                          <a:cs typeface="+mn-cs"/>
                        </a:rPr>
                        <a:t>「</a:t>
                      </a:r>
                      <a:r>
                        <a:rPr kumimoji="1" lang="en-US" altLang="ja-JP" sz="1000" b="0" i="0" u="none" strike="noStrike" kern="1200" dirty="0">
                          <a:solidFill>
                            <a:schemeClr val="tx1"/>
                          </a:solidFill>
                          <a:effectLst/>
                          <a:latin typeface="+mn-lt"/>
                          <a:ea typeface="+mn-ea"/>
                          <a:cs typeface="+mn-cs"/>
                        </a:rPr>
                        <a:t>02</a:t>
                      </a:r>
                      <a:r>
                        <a:rPr kumimoji="1" lang="ja-JP" altLang="en-US" sz="1000" b="0" i="0" u="none" strike="noStrike" kern="1200" dirty="0">
                          <a:solidFill>
                            <a:schemeClr val="tx1"/>
                          </a:solidFill>
                          <a:effectLst/>
                          <a:latin typeface="+mn-lt"/>
                          <a:ea typeface="+mn-ea"/>
                          <a:cs typeface="+mn-cs"/>
                        </a:rPr>
                        <a:t>：依頼済」以外</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altLang="ja-JP" sz="1000" b="0" i="0" u="none" strike="noStrike" dirty="0">
                          <a:solidFill>
                            <a:schemeClr val="tx1"/>
                          </a:solidFill>
                          <a:effectLst/>
                          <a:latin typeface="+mn-lt"/>
                          <a:ea typeface="+mj-ea"/>
                        </a:rPr>
                        <a:t>02</a:t>
                      </a:r>
                      <a:r>
                        <a:rPr lang="ja-JP" altLang="en-US" sz="1000" b="0" i="0" u="none" strike="noStrike" dirty="0">
                          <a:solidFill>
                            <a:schemeClr val="tx1"/>
                          </a:solidFill>
                          <a:effectLst/>
                          <a:latin typeface="+mn-lt"/>
                          <a:ea typeface="+mj-ea"/>
                        </a:rPr>
                        <a:t>：依頼済</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ja-JP" altLang="en-US" sz="1000" b="0" i="0" u="none" strike="noStrike" dirty="0">
                          <a:solidFill>
                            <a:schemeClr val="tx1"/>
                          </a:solidFill>
                          <a:effectLst/>
                          <a:latin typeface="+mn-lt"/>
                          <a:ea typeface="+mj-ea"/>
                        </a:rPr>
                        <a:t>番ポ工事を実施中</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ja-JP" altLang="en-US" sz="1000" b="0" i="0" u="none" strike="noStrike" dirty="0">
                          <a:solidFill>
                            <a:schemeClr val="tx1"/>
                          </a:solidFill>
                          <a:effectLst/>
                          <a:latin typeface="+mn-lt"/>
                          <a:ea typeface="+mj-ea"/>
                        </a:rPr>
                        <a:t>番ポ工事結果が未受領の事業者がある場合、番ポ工事結果を待ち合わせる</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258787"/>
                  </a:ext>
                </a:extLst>
              </a:tr>
              <a:tr h="0">
                <a:tc>
                  <a:txBody>
                    <a:bodyPr/>
                    <a:lstStyle/>
                    <a:p>
                      <a:pPr algn="r"/>
                      <a:r>
                        <a:rPr lang="en-US" altLang="ja-JP" sz="1000" dirty="0">
                          <a:solidFill>
                            <a:schemeClr val="tx1"/>
                          </a:solidFill>
                          <a:latin typeface="+mn-lt"/>
                          <a:ea typeface="+mn-ea"/>
                        </a:rPr>
                        <a:t>2</a:t>
                      </a:r>
                    </a:p>
                  </a:txBody>
                  <a:tcPr marL="45720" marR="45720"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l" fontAlgn="t"/>
                      <a:r>
                        <a:rPr lang="ja-JP" altLang="en-US" sz="1000" b="0" i="0" u="none" strike="noStrike" dirty="0">
                          <a:solidFill>
                            <a:schemeClr val="tx1"/>
                          </a:solidFill>
                          <a:effectLst/>
                          <a:latin typeface="+mn-lt"/>
                          <a:ea typeface="+mj-ea"/>
                        </a:rPr>
                        <a:t>準正常系</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1221913" rtl="0" eaLnBrk="1" fontAlgn="t" latinLnBrk="0" hangingPunct="1">
                        <a:lnSpc>
                          <a:spcPct val="100000"/>
                        </a:lnSpc>
                        <a:spcBef>
                          <a:spcPts val="0"/>
                        </a:spcBef>
                        <a:spcAft>
                          <a:spcPts val="0"/>
                        </a:spcAft>
                        <a:buClrTx/>
                        <a:buSzTx/>
                        <a:buFontTx/>
                        <a:buNone/>
                        <a:tabLst/>
                        <a:defRPr/>
                      </a:pPr>
                      <a:r>
                        <a:rPr kumimoji="1" lang="en-US" altLang="ja-JP" sz="1000" b="0" i="0" u="none" strike="noStrike" kern="1200" dirty="0">
                          <a:solidFill>
                            <a:schemeClr val="tx1"/>
                          </a:solidFill>
                          <a:effectLst/>
                          <a:latin typeface="+mn-lt"/>
                          <a:ea typeface="+mn-ea"/>
                          <a:cs typeface="+mn-cs"/>
                        </a:rPr>
                        <a:t>06</a:t>
                      </a:r>
                      <a:r>
                        <a:rPr kumimoji="1" lang="ja-JP" altLang="en-US" sz="1000" b="0" i="0" u="none" strike="noStrike" kern="1200" dirty="0">
                          <a:solidFill>
                            <a:schemeClr val="tx1"/>
                          </a:solidFill>
                          <a:effectLst/>
                          <a:latin typeface="+mn-lt"/>
                          <a:ea typeface="+mn-ea"/>
                          <a:cs typeface="+mn-cs"/>
                        </a:rPr>
                        <a:t>：対象ＳＯなし</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1221913" rtl="0" eaLnBrk="1" fontAlgn="t" latinLnBrk="0" hangingPunct="1">
                        <a:lnSpc>
                          <a:spcPct val="100000"/>
                        </a:lnSpc>
                        <a:spcBef>
                          <a:spcPts val="0"/>
                        </a:spcBef>
                        <a:spcAft>
                          <a:spcPts val="0"/>
                        </a:spcAft>
                        <a:buClrTx/>
                        <a:buSzTx/>
                        <a:buFontTx/>
                        <a:buNone/>
                        <a:tabLst/>
                        <a:defRPr/>
                      </a:pPr>
                      <a:r>
                        <a:rPr kumimoji="1" lang="ja-JP" altLang="en-US" sz="1000" b="0" i="0" u="none" strike="noStrike" kern="1200" dirty="0">
                          <a:solidFill>
                            <a:schemeClr val="tx1"/>
                          </a:solidFill>
                          <a:effectLst/>
                          <a:latin typeface="+mn-lt"/>
                          <a:ea typeface="+mn-ea"/>
                          <a:cs typeface="+mn-cs"/>
                        </a:rPr>
                        <a:t>「</a:t>
                      </a:r>
                      <a:r>
                        <a:rPr kumimoji="1" lang="en-US" altLang="ja-JP" sz="1000" b="0" i="0" u="none" strike="noStrike" kern="1200" dirty="0">
                          <a:solidFill>
                            <a:schemeClr val="tx1"/>
                          </a:solidFill>
                          <a:effectLst/>
                          <a:latin typeface="+mn-lt"/>
                          <a:ea typeface="+mn-ea"/>
                          <a:cs typeface="+mn-cs"/>
                        </a:rPr>
                        <a:t>02</a:t>
                      </a:r>
                      <a:r>
                        <a:rPr kumimoji="1" lang="ja-JP" altLang="en-US" sz="1000" b="0" i="0" u="none" strike="noStrike" kern="1200" dirty="0">
                          <a:solidFill>
                            <a:schemeClr val="tx1"/>
                          </a:solidFill>
                          <a:effectLst/>
                          <a:latin typeface="+mn-lt"/>
                          <a:ea typeface="+mn-ea"/>
                          <a:cs typeface="+mn-cs"/>
                        </a:rPr>
                        <a:t>：依頼済」以外</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1221913" rtl="0" eaLnBrk="1" fontAlgn="t" latinLnBrk="0" hangingPunct="1">
                        <a:lnSpc>
                          <a:spcPct val="100000"/>
                        </a:lnSpc>
                        <a:spcBef>
                          <a:spcPts val="0"/>
                        </a:spcBef>
                        <a:spcAft>
                          <a:spcPts val="0"/>
                        </a:spcAft>
                        <a:buClrTx/>
                        <a:buSzTx/>
                        <a:buFontTx/>
                        <a:buNone/>
                        <a:tabLst/>
                        <a:defRPr/>
                      </a:pPr>
                      <a:r>
                        <a:rPr kumimoji="1" lang="en-US" altLang="ja-JP" sz="1000" b="0" i="0" u="none" strike="noStrike" kern="1200" dirty="0">
                          <a:solidFill>
                            <a:schemeClr val="tx1"/>
                          </a:solidFill>
                          <a:effectLst/>
                          <a:latin typeface="+mn-lt"/>
                          <a:ea typeface="+mn-ea"/>
                          <a:cs typeface="+mn-cs"/>
                        </a:rPr>
                        <a:t>03</a:t>
                      </a:r>
                      <a:r>
                        <a:rPr kumimoji="1" lang="ja-JP" altLang="en-US" sz="1000" b="0" i="0" u="none" strike="noStrike" kern="1200" dirty="0">
                          <a:solidFill>
                            <a:schemeClr val="tx1"/>
                          </a:solidFill>
                          <a:effectLst/>
                          <a:latin typeface="+mn-lt"/>
                          <a:ea typeface="+mn-ea"/>
                          <a:cs typeface="+mn-cs"/>
                        </a:rPr>
                        <a:t>：工事エラー</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1221913" rtl="0" eaLnBrk="1" fontAlgn="t" latinLnBrk="0" hangingPunct="1">
                        <a:lnSpc>
                          <a:spcPct val="100000"/>
                        </a:lnSpc>
                        <a:spcBef>
                          <a:spcPts val="0"/>
                        </a:spcBef>
                        <a:spcAft>
                          <a:spcPts val="0"/>
                        </a:spcAft>
                        <a:buClrTx/>
                        <a:buSzTx/>
                        <a:buFontTx/>
                        <a:buNone/>
                        <a:tabLst/>
                        <a:defRPr/>
                      </a:pPr>
                      <a:r>
                        <a:rPr kumimoji="1" lang="ja-JP" altLang="en-US" sz="1000" b="0" i="0" u="none" strike="noStrike" kern="1200" dirty="0">
                          <a:solidFill>
                            <a:schemeClr val="tx1"/>
                          </a:solidFill>
                          <a:effectLst/>
                          <a:latin typeface="+mn-lt"/>
                          <a:ea typeface="+mn-ea"/>
                          <a:cs typeface="+mn-cs"/>
                        </a:rPr>
                        <a:t>番ポ工事日以前に番ポ工事依頼を実施</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indent="0" algn="l" defTabSz="1221913" rtl="0" eaLnBrk="1" fontAlgn="t" latinLnBrk="0" hangingPunct="1">
                        <a:lnSpc>
                          <a:spcPct val="100000"/>
                        </a:lnSpc>
                        <a:spcBef>
                          <a:spcPts val="0"/>
                        </a:spcBef>
                        <a:spcAft>
                          <a:spcPts val="0"/>
                        </a:spcAft>
                        <a:buClrTx/>
                        <a:buSzTx/>
                        <a:buFontTx/>
                        <a:buNone/>
                        <a:tabLst/>
                        <a:defRPr/>
                      </a:pPr>
                      <a:r>
                        <a:rPr kumimoji="1" lang="ja-JP" altLang="en-US" sz="1000" b="0" i="0" u="none" strike="noStrike" kern="1200" dirty="0">
                          <a:solidFill>
                            <a:schemeClr val="tx1"/>
                          </a:solidFill>
                          <a:effectLst/>
                          <a:latin typeface="+mn-lt"/>
                          <a:ea typeface="+mn-ea"/>
                          <a:cs typeface="+mn-cs"/>
                        </a:rPr>
                        <a:t>番ポ工事日以前：工事日に番ポ工事依頼を実施</a:t>
                      </a:r>
                      <a:endParaRPr kumimoji="1" lang="en-US" altLang="ja-JP" sz="1000" b="0" i="0" u="none" strike="noStrike" kern="1200" dirty="0">
                        <a:solidFill>
                          <a:schemeClr val="tx1"/>
                        </a:solidFill>
                        <a:effectLst/>
                        <a:latin typeface="+mn-lt"/>
                        <a:ea typeface="+mn-ea"/>
                        <a:cs typeface="+mn-cs"/>
                      </a:endParaRPr>
                    </a:p>
                    <a:p>
                      <a:pPr marL="0" marR="0" indent="0" algn="l" defTabSz="1221913" rtl="0" eaLnBrk="1" fontAlgn="t" latinLnBrk="0" hangingPunct="1">
                        <a:lnSpc>
                          <a:spcPct val="100000"/>
                        </a:lnSpc>
                        <a:spcBef>
                          <a:spcPts val="0"/>
                        </a:spcBef>
                        <a:spcAft>
                          <a:spcPts val="0"/>
                        </a:spcAft>
                        <a:buClrTx/>
                        <a:buSzTx/>
                        <a:buFontTx/>
                        <a:buNone/>
                        <a:tabLst/>
                        <a:defRPr/>
                      </a:pPr>
                      <a:r>
                        <a:rPr kumimoji="1" lang="ja-JP" altLang="en-US" sz="1000" b="0" i="0" u="none" strike="noStrike" kern="1200" dirty="0">
                          <a:solidFill>
                            <a:schemeClr val="tx1"/>
                          </a:solidFill>
                          <a:effectLst/>
                          <a:latin typeface="+mn-lt"/>
                          <a:ea typeface="+mn-ea"/>
                          <a:cs typeface="+mn-cs"/>
                        </a:rPr>
                        <a:t>番ポ工事日以降：</a:t>
                      </a:r>
                      <a:r>
                        <a:rPr kumimoji="1" lang="en-US" altLang="ja-JP" sz="1000" b="0" i="0" u="none" strike="noStrike" kern="1200" dirty="0">
                          <a:solidFill>
                            <a:schemeClr val="tx1"/>
                          </a:solidFill>
                          <a:effectLst/>
                          <a:latin typeface="+mn-lt"/>
                          <a:ea typeface="+mn-ea"/>
                          <a:cs typeface="+mn-cs"/>
                        </a:rPr>
                        <a:t>BB-CASTAR</a:t>
                      </a:r>
                      <a:r>
                        <a:rPr kumimoji="1" lang="ja-JP" altLang="en-US" sz="1000" b="0" i="0" u="none" strike="noStrike" kern="1200" dirty="0">
                          <a:solidFill>
                            <a:schemeClr val="tx1"/>
                          </a:solidFill>
                          <a:effectLst/>
                          <a:latin typeface="+mn-lt"/>
                          <a:ea typeface="+mn-ea"/>
                          <a:cs typeface="+mn-cs"/>
                        </a:rPr>
                        <a:t>へ問合せ</a:t>
                      </a:r>
                      <a:endParaRPr kumimoji="1" lang="en-US" altLang="ja-JP" sz="1000" b="0" i="0" u="none" strike="noStrike" kern="1200" dirty="0">
                        <a:solidFill>
                          <a:schemeClr val="tx1"/>
                        </a:solidFill>
                        <a:effectLst/>
                        <a:latin typeface="+mn-lt"/>
                        <a:ea typeface="+mn-ea"/>
                        <a:cs typeface="+mn-cs"/>
                      </a:endParaRP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94056577"/>
                  </a:ext>
                </a:extLst>
              </a:tr>
              <a:tr h="0">
                <a:tc>
                  <a:txBody>
                    <a:bodyPr/>
                    <a:lstStyle/>
                    <a:p>
                      <a:pPr algn="r"/>
                      <a:r>
                        <a:rPr lang="en-US" altLang="ja-JP" sz="1000" dirty="0">
                          <a:solidFill>
                            <a:schemeClr val="tx1"/>
                          </a:solidFill>
                          <a:latin typeface="+mn-lt"/>
                          <a:ea typeface="+mn-ea"/>
                        </a:rPr>
                        <a:t>3</a:t>
                      </a:r>
                    </a:p>
                  </a:txBody>
                  <a:tcPr marL="45720" marR="45720"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l" fontAlgn="t"/>
                      <a:r>
                        <a:rPr lang="ja-JP" altLang="en-US" sz="1000" b="0" i="0" u="none" strike="noStrike" dirty="0">
                          <a:solidFill>
                            <a:schemeClr val="tx1"/>
                          </a:solidFill>
                          <a:effectLst/>
                          <a:latin typeface="+mn-lt"/>
                          <a:ea typeface="+mj-ea"/>
                        </a:rPr>
                        <a:t>異常系</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kumimoji="1" lang="en-US" altLang="ja-JP" sz="1000" b="0" i="0" u="none" strike="noStrike" kern="1200" dirty="0">
                          <a:solidFill>
                            <a:schemeClr val="tx1"/>
                          </a:solidFill>
                          <a:effectLst/>
                          <a:latin typeface="+mn-lt"/>
                          <a:ea typeface="+mn-ea"/>
                          <a:cs typeface="+mn-cs"/>
                        </a:rPr>
                        <a:t>07</a:t>
                      </a:r>
                      <a:r>
                        <a:rPr kumimoji="1" lang="ja-JP" altLang="en-US" sz="1000" b="0" i="0" u="none" strike="noStrike" kern="1200" dirty="0">
                          <a:solidFill>
                            <a:schemeClr val="tx1"/>
                          </a:solidFill>
                          <a:effectLst/>
                          <a:latin typeface="+mn-lt"/>
                          <a:ea typeface="+mn-ea"/>
                          <a:cs typeface="+mn-cs"/>
                        </a:rPr>
                        <a:t>：必須項目なし</a:t>
                      </a:r>
                    </a:p>
                    <a:p>
                      <a:pPr algn="l" fontAlgn="t"/>
                      <a:r>
                        <a:rPr kumimoji="1" lang="en-US" altLang="ja-JP" sz="1000" b="0" i="0" u="none" strike="noStrike" kern="1200" dirty="0">
                          <a:solidFill>
                            <a:schemeClr val="tx1"/>
                          </a:solidFill>
                          <a:effectLst/>
                          <a:latin typeface="+mn-lt"/>
                          <a:ea typeface="+mn-ea"/>
                          <a:cs typeface="+mn-cs"/>
                        </a:rPr>
                        <a:t>08</a:t>
                      </a:r>
                      <a:r>
                        <a:rPr kumimoji="1" lang="ja-JP" altLang="en-US" sz="1000" b="0" i="0" u="none" strike="noStrike" kern="1200" dirty="0">
                          <a:solidFill>
                            <a:schemeClr val="tx1"/>
                          </a:solidFill>
                          <a:effectLst/>
                          <a:latin typeface="+mn-lt"/>
                          <a:ea typeface="+mn-ea"/>
                          <a:cs typeface="+mn-cs"/>
                        </a:rPr>
                        <a:t>：フォーマット不正</a:t>
                      </a:r>
                    </a:p>
                    <a:p>
                      <a:pPr algn="l" fontAlgn="t"/>
                      <a:r>
                        <a:rPr kumimoji="1" lang="en-US" altLang="ja-JP" sz="1000" b="0" i="0" u="none" strike="noStrike" kern="1200" dirty="0">
                          <a:solidFill>
                            <a:schemeClr val="tx1"/>
                          </a:solidFill>
                          <a:effectLst/>
                          <a:latin typeface="+mn-lt"/>
                          <a:ea typeface="+mn-ea"/>
                          <a:cs typeface="+mn-cs"/>
                        </a:rPr>
                        <a:t>09</a:t>
                      </a:r>
                      <a:r>
                        <a:rPr kumimoji="1" lang="ja-JP" altLang="en-US" sz="1000" b="0" i="0" u="none" strike="noStrike" kern="1200" dirty="0">
                          <a:solidFill>
                            <a:schemeClr val="tx1"/>
                          </a:solidFill>
                          <a:effectLst/>
                          <a:latin typeface="+mn-lt"/>
                          <a:ea typeface="+mn-ea"/>
                          <a:cs typeface="+mn-cs"/>
                        </a:rPr>
                        <a:t>：データ型不正</a:t>
                      </a:r>
                    </a:p>
                    <a:p>
                      <a:pPr algn="l" fontAlgn="t"/>
                      <a:r>
                        <a:rPr kumimoji="1" lang="en-US" altLang="ja-JP" sz="1000" b="0" i="0" u="none" strike="noStrike" kern="1200" dirty="0">
                          <a:solidFill>
                            <a:schemeClr val="tx1"/>
                          </a:solidFill>
                          <a:effectLst/>
                          <a:latin typeface="+mn-lt"/>
                          <a:ea typeface="+mn-ea"/>
                          <a:cs typeface="+mn-cs"/>
                        </a:rPr>
                        <a:t>15</a:t>
                      </a:r>
                      <a:r>
                        <a:rPr kumimoji="1" lang="ja-JP" altLang="en-US" sz="1000" b="0" i="0" u="none" strike="noStrike" kern="1200" dirty="0">
                          <a:solidFill>
                            <a:schemeClr val="tx1"/>
                          </a:solidFill>
                          <a:effectLst/>
                          <a:latin typeface="+mn-lt"/>
                          <a:ea typeface="+mn-ea"/>
                          <a:cs typeface="+mn-cs"/>
                        </a:rPr>
                        <a:t>：その他エラー</a:t>
                      </a:r>
                      <a:r>
                        <a:rPr kumimoji="1" lang="en-US" altLang="ja-JP" sz="1000" b="0" i="0" u="none" strike="noStrike" kern="1200" dirty="0">
                          <a:solidFill>
                            <a:schemeClr val="tx1"/>
                          </a:solidFill>
                          <a:effectLst/>
                          <a:latin typeface="+mn-lt"/>
                          <a:ea typeface="+mn-ea"/>
                          <a:cs typeface="+mn-cs"/>
                        </a:rPr>
                        <a:t>(EXCEPTION)</a:t>
                      </a:r>
                    </a:p>
                    <a:p>
                      <a:pPr marL="0" marR="0" indent="0" algn="l" defTabSz="1221913" rtl="0" eaLnBrk="1" fontAlgn="t" latinLnBrk="0" hangingPunct="1">
                        <a:lnSpc>
                          <a:spcPct val="100000"/>
                        </a:lnSpc>
                        <a:spcBef>
                          <a:spcPts val="0"/>
                        </a:spcBef>
                        <a:spcAft>
                          <a:spcPts val="0"/>
                        </a:spcAft>
                        <a:buClrTx/>
                        <a:buSzTx/>
                        <a:buFontTx/>
                        <a:buNone/>
                        <a:tabLst/>
                        <a:defRPr/>
                      </a:pPr>
                      <a:r>
                        <a:rPr kumimoji="1" lang="en-US" altLang="ja-JP" sz="1000" b="0" i="0" u="none" strike="noStrike" kern="1200" dirty="0">
                          <a:solidFill>
                            <a:schemeClr val="tx1"/>
                          </a:solidFill>
                          <a:effectLst/>
                          <a:latin typeface="+mn-lt"/>
                          <a:ea typeface="+mn-ea"/>
                          <a:cs typeface="+mn-cs"/>
                        </a:rPr>
                        <a:t>99</a:t>
                      </a:r>
                      <a:r>
                        <a:rPr kumimoji="1" lang="ja-JP" altLang="en-US" sz="1000" b="0" i="0" u="none" strike="noStrike" kern="1200" dirty="0">
                          <a:solidFill>
                            <a:schemeClr val="tx1"/>
                          </a:solidFill>
                          <a:effectLst/>
                          <a:latin typeface="+mn-lt"/>
                          <a:ea typeface="+mn-ea"/>
                          <a:cs typeface="+mn-cs"/>
                        </a:rPr>
                        <a:t>：通信異常</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1221913" rtl="0" eaLnBrk="1" fontAlgn="t" latinLnBrk="0" hangingPunct="1">
                        <a:lnSpc>
                          <a:spcPct val="100000"/>
                        </a:lnSpc>
                        <a:spcBef>
                          <a:spcPts val="0"/>
                        </a:spcBef>
                        <a:spcAft>
                          <a:spcPts val="0"/>
                        </a:spcAft>
                        <a:buClrTx/>
                        <a:buSzTx/>
                        <a:buFontTx/>
                        <a:buNone/>
                        <a:tabLst/>
                        <a:defRPr/>
                      </a:pPr>
                      <a:r>
                        <a:rPr kumimoji="1" lang="ja-JP" altLang="en-US" sz="1000" b="0" i="0" u="none" strike="noStrike" kern="1200" dirty="0">
                          <a:solidFill>
                            <a:schemeClr val="tx1"/>
                          </a:solidFill>
                          <a:effectLst/>
                          <a:latin typeface="+mn-lt"/>
                          <a:ea typeface="+mn-ea"/>
                          <a:cs typeface="+mn-cs"/>
                        </a:rPr>
                        <a:t>「</a:t>
                      </a:r>
                      <a:r>
                        <a:rPr kumimoji="1" lang="en-US" altLang="ja-JP" sz="1000" b="0" i="0" u="none" strike="noStrike" kern="1200" dirty="0">
                          <a:solidFill>
                            <a:schemeClr val="tx1"/>
                          </a:solidFill>
                          <a:effectLst/>
                          <a:latin typeface="+mn-lt"/>
                          <a:ea typeface="+mn-ea"/>
                          <a:cs typeface="+mn-cs"/>
                        </a:rPr>
                        <a:t>02</a:t>
                      </a:r>
                      <a:r>
                        <a:rPr kumimoji="1" lang="ja-JP" altLang="en-US" sz="1000" b="0" i="0" u="none" strike="noStrike" kern="1200" dirty="0">
                          <a:solidFill>
                            <a:schemeClr val="tx1"/>
                          </a:solidFill>
                          <a:effectLst/>
                          <a:latin typeface="+mn-lt"/>
                          <a:ea typeface="+mn-ea"/>
                          <a:cs typeface="+mn-cs"/>
                        </a:rPr>
                        <a:t>：依頼済」以外</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1221913" rtl="0" eaLnBrk="1" fontAlgn="t" latinLnBrk="0" hangingPunct="1">
                        <a:lnSpc>
                          <a:spcPct val="100000"/>
                        </a:lnSpc>
                        <a:spcBef>
                          <a:spcPts val="0"/>
                        </a:spcBef>
                        <a:spcAft>
                          <a:spcPts val="0"/>
                        </a:spcAft>
                        <a:buClrTx/>
                        <a:buSzTx/>
                        <a:buFontTx/>
                        <a:buNone/>
                        <a:tabLst/>
                        <a:defRPr/>
                      </a:pPr>
                      <a:r>
                        <a:rPr kumimoji="1" lang="en-US" altLang="ja-JP" sz="1000" b="0" i="0" u="none" strike="noStrike" kern="1200" dirty="0">
                          <a:solidFill>
                            <a:schemeClr val="tx1"/>
                          </a:solidFill>
                          <a:effectLst/>
                          <a:latin typeface="+mn-lt"/>
                          <a:ea typeface="+mn-ea"/>
                          <a:cs typeface="+mn-cs"/>
                        </a:rPr>
                        <a:t>03</a:t>
                      </a:r>
                      <a:r>
                        <a:rPr kumimoji="1" lang="ja-JP" altLang="en-US" sz="1000" b="0" i="0" u="none" strike="noStrike" kern="1200" dirty="0">
                          <a:solidFill>
                            <a:schemeClr val="tx1"/>
                          </a:solidFill>
                          <a:effectLst/>
                          <a:latin typeface="+mn-lt"/>
                          <a:ea typeface="+mn-ea"/>
                          <a:cs typeface="+mn-cs"/>
                        </a:rPr>
                        <a:t>：工事エラー</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1221913" rtl="0" eaLnBrk="1" fontAlgn="t" latinLnBrk="0" hangingPunct="1">
                        <a:lnSpc>
                          <a:spcPct val="100000"/>
                        </a:lnSpc>
                        <a:spcBef>
                          <a:spcPts val="0"/>
                        </a:spcBef>
                        <a:spcAft>
                          <a:spcPts val="0"/>
                        </a:spcAft>
                        <a:buClrTx/>
                        <a:buSzTx/>
                        <a:buFontTx/>
                        <a:buNone/>
                        <a:tabLst/>
                        <a:defRPr/>
                      </a:pPr>
                      <a:r>
                        <a:rPr kumimoji="1" lang="ja-JP" altLang="en-US" sz="1000" b="0" i="0" u="none" strike="noStrike" kern="1200" dirty="0">
                          <a:solidFill>
                            <a:schemeClr val="tx1"/>
                          </a:solidFill>
                          <a:effectLst/>
                          <a:latin typeface="+mn-lt"/>
                          <a:ea typeface="+mn-ea"/>
                          <a:cs typeface="+mn-cs"/>
                        </a:rPr>
                        <a:t>運用では起こり得ない想定</a:t>
                      </a:r>
                      <a:endParaRPr kumimoji="1" lang="en-US" altLang="ja-JP" sz="1000" b="0" i="0" u="none" strike="noStrike" kern="1200" dirty="0">
                        <a:solidFill>
                          <a:schemeClr val="tx1"/>
                        </a:solidFill>
                        <a:effectLst/>
                        <a:latin typeface="+mn-lt"/>
                        <a:ea typeface="+mn-ea"/>
                        <a:cs typeface="+mn-cs"/>
                      </a:endParaRPr>
                    </a:p>
                    <a:p>
                      <a:pPr marL="0" marR="0" indent="0" algn="l" defTabSz="1221913" rtl="0" eaLnBrk="1" fontAlgn="t" latinLnBrk="0" hangingPunct="1">
                        <a:lnSpc>
                          <a:spcPct val="100000"/>
                        </a:lnSpc>
                        <a:spcBef>
                          <a:spcPts val="0"/>
                        </a:spcBef>
                        <a:spcAft>
                          <a:spcPts val="0"/>
                        </a:spcAft>
                        <a:buClrTx/>
                        <a:buSzTx/>
                        <a:buFontTx/>
                        <a:buNone/>
                        <a:tabLst/>
                        <a:defRPr/>
                      </a:pPr>
                      <a:r>
                        <a:rPr kumimoji="1" lang="ja-JP" altLang="en-US" sz="1000" b="0" i="0" u="none" strike="noStrike" kern="1200" dirty="0">
                          <a:solidFill>
                            <a:schemeClr val="tx1"/>
                          </a:solidFill>
                          <a:effectLst/>
                          <a:latin typeface="+mn-lt"/>
                          <a:ea typeface="+mn-ea"/>
                          <a:cs typeface="+mn-cs"/>
                        </a:rPr>
                        <a:t>（</a:t>
                      </a:r>
                      <a:r>
                        <a:rPr kumimoji="1" lang="en-US" altLang="ja-JP" sz="1000" b="0" i="0" u="none" strike="noStrike" kern="1200" dirty="0">
                          <a:solidFill>
                            <a:schemeClr val="tx1"/>
                          </a:solidFill>
                          <a:effectLst/>
                          <a:latin typeface="+mn-lt"/>
                          <a:ea typeface="+mn-ea"/>
                          <a:cs typeface="+mn-cs"/>
                        </a:rPr>
                        <a:t>AP</a:t>
                      </a:r>
                      <a:r>
                        <a:rPr kumimoji="1" lang="ja-JP" altLang="en-US" sz="1000" b="0" i="0" u="none" strike="noStrike" kern="1200" dirty="0">
                          <a:solidFill>
                            <a:schemeClr val="tx1"/>
                          </a:solidFill>
                          <a:effectLst/>
                          <a:latin typeface="+mn-lt"/>
                          <a:ea typeface="+mn-ea"/>
                          <a:cs typeface="+mn-cs"/>
                        </a:rPr>
                        <a:t>故障時、通信障害等）</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indent="0" algn="l" defTabSz="1221913" rtl="0" eaLnBrk="1" fontAlgn="t" latinLnBrk="0" hangingPunct="1">
                        <a:lnSpc>
                          <a:spcPct val="100000"/>
                        </a:lnSpc>
                        <a:spcBef>
                          <a:spcPts val="0"/>
                        </a:spcBef>
                        <a:spcAft>
                          <a:spcPts val="0"/>
                        </a:spcAft>
                        <a:buClrTx/>
                        <a:buSzTx/>
                        <a:buFontTx/>
                        <a:buNone/>
                        <a:tabLst/>
                        <a:defRPr/>
                      </a:pPr>
                      <a:endParaRPr kumimoji="1" lang="ja-JP" altLang="en-US" sz="900" b="0" i="0" u="none" strike="noStrike" kern="1200" dirty="0">
                        <a:solidFill>
                          <a:schemeClr val="tx1"/>
                        </a:solidFill>
                        <a:effectLst/>
                        <a:latin typeface="+mn-lt"/>
                        <a:ea typeface="+mn-ea"/>
                        <a:cs typeface="+mn-cs"/>
                      </a:endParaRP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2186571"/>
                  </a:ext>
                </a:extLst>
              </a:tr>
              <a:tr h="0">
                <a:tc>
                  <a:txBody>
                    <a:bodyPr/>
                    <a:lstStyle/>
                    <a:p>
                      <a:pPr algn="r"/>
                      <a:r>
                        <a:rPr lang="en-US" altLang="ja-JP" sz="1000" dirty="0">
                          <a:solidFill>
                            <a:schemeClr val="tx1"/>
                          </a:solidFill>
                          <a:latin typeface="+mn-lt"/>
                          <a:ea typeface="+mn-ea"/>
                        </a:rPr>
                        <a:t>4</a:t>
                      </a:r>
                    </a:p>
                  </a:txBody>
                  <a:tcPr marL="45720" marR="45720"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l" fontAlgn="t"/>
                      <a:endParaRPr lang="ja-JP" altLang="en-US" sz="1000" b="0" i="0" u="none" strike="noStrike" dirty="0">
                        <a:solidFill>
                          <a:schemeClr val="tx1"/>
                        </a:solidFill>
                        <a:effectLst/>
                        <a:latin typeface="+mn-lt"/>
                        <a:ea typeface="+mj-ea"/>
                      </a:endParaRP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indent="0" algn="l" defTabSz="1221913" rtl="0" eaLnBrk="1" fontAlgn="t" latinLnBrk="0" hangingPunct="1">
                        <a:lnSpc>
                          <a:spcPct val="100000"/>
                        </a:lnSpc>
                        <a:spcBef>
                          <a:spcPts val="0"/>
                        </a:spcBef>
                        <a:spcAft>
                          <a:spcPts val="0"/>
                        </a:spcAft>
                        <a:buClrTx/>
                        <a:buSzTx/>
                        <a:buFontTx/>
                        <a:buNone/>
                        <a:tabLst/>
                        <a:defRPr/>
                      </a:pPr>
                      <a:endParaRPr kumimoji="1" lang="ja-JP" altLang="en-US" sz="1000" b="0" i="0" u="none" strike="noStrike" kern="1200" dirty="0">
                        <a:solidFill>
                          <a:schemeClr val="tx1"/>
                        </a:solidFill>
                        <a:effectLst/>
                        <a:latin typeface="+mn-lt"/>
                        <a:ea typeface="+mn-ea"/>
                        <a:cs typeface="+mn-cs"/>
                      </a:endParaRP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algn="l" fontAlgn="t"/>
                      <a:endParaRPr kumimoji="1" lang="ja-JP" altLang="en-US" sz="1000" b="0" i="0" u="none" strike="noStrike" kern="1200" dirty="0">
                        <a:solidFill>
                          <a:schemeClr val="tx1"/>
                        </a:solidFill>
                        <a:effectLst/>
                        <a:latin typeface="+mn-lt"/>
                        <a:ea typeface="+mn-ea"/>
                        <a:cs typeface="+mn-cs"/>
                      </a:endParaRP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algn="l" fontAlgn="t"/>
                      <a:r>
                        <a:rPr kumimoji="1" lang="ja-JP" altLang="en-US" sz="1000" b="0" i="0" u="none" strike="noStrike" kern="1200" dirty="0">
                          <a:solidFill>
                            <a:schemeClr val="tx1"/>
                          </a:solidFill>
                          <a:effectLst/>
                          <a:latin typeface="+mn-lt"/>
                          <a:ea typeface="+mn-ea"/>
                          <a:cs typeface="+mn-cs"/>
                        </a:rPr>
                        <a:t>（以下は未使用）</a:t>
                      </a:r>
                      <a:endParaRPr kumimoji="1" lang="en-US" altLang="ja-JP" sz="1000" b="0" i="0" u="none" strike="noStrike" kern="1200" dirty="0">
                        <a:solidFill>
                          <a:schemeClr val="tx1"/>
                        </a:solidFill>
                        <a:effectLst/>
                        <a:latin typeface="+mn-lt"/>
                        <a:ea typeface="+mn-ea"/>
                        <a:cs typeface="+mn-cs"/>
                      </a:endParaRPr>
                    </a:p>
                    <a:p>
                      <a:pPr algn="l" fontAlgn="t"/>
                      <a:endParaRPr kumimoji="1" lang="en-US" altLang="ja-JP" sz="1000" b="0" i="0" u="none" strike="noStrike" kern="1200" dirty="0">
                        <a:solidFill>
                          <a:schemeClr val="tx1"/>
                        </a:solidFill>
                        <a:effectLst/>
                        <a:latin typeface="+mn-lt"/>
                        <a:ea typeface="+mn-ea"/>
                        <a:cs typeface="+mn-cs"/>
                      </a:endParaRPr>
                    </a:p>
                    <a:p>
                      <a:pPr marL="0" marR="0" indent="0" algn="l" defTabSz="1221913" rtl="0" eaLnBrk="1" fontAlgn="t" latinLnBrk="0" hangingPunct="1">
                        <a:lnSpc>
                          <a:spcPct val="100000"/>
                        </a:lnSpc>
                        <a:spcBef>
                          <a:spcPts val="0"/>
                        </a:spcBef>
                        <a:spcAft>
                          <a:spcPts val="0"/>
                        </a:spcAft>
                        <a:buClrTx/>
                        <a:buSzTx/>
                        <a:buFontTx/>
                        <a:buNone/>
                        <a:tabLst/>
                        <a:defRPr/>
                      </a:pPr>
                      <a:r>
                        <a:rPr kumimoji="1" lang="en-US" altLang="ja-JP" sz="1000" b="0" i="0" u="none" strike="noStrike" kern="1200" dirty="0">
                          <a:solidFill>
                            <a:schemeClr val="tx1"/>
                          </a:solidFill>
                          <a:effectLst/>
                          <a:latin typeface="+mn-lt"/>
                          <a:ea typeface="+mn-ea"/>
                          <a:cs typeface="+mn-cs"/>
                        </a:rPr>
                        <a:t>01</a:t>
                      </a:r>
                      <a:r>
                        <a:rPr kumimoji="1" lang="ja-JP" altLang="en-US" sz="1000" b="0" i="0" u="none" strike="noStrike" kern="1200" dirty="0">
                          <a:solidFill>
                            <a:schemeClr val="tx1"/>
                          </a:solidFill>
                          <a:effectLst/>
                          <a:latin typeface="+mn-lt"/>
                          <a:ea typeface="+mn-ea"/>
                          <a:cs typeface="+mn-cs"/>
                        </a:rPr>
                        <a:t>：依頼中</a:t>
                      </a:r>
                      <a:endParaRPr kumimoji="1" lang="en-US" altLang="ja-JP" sz="1000" b="0" i="0" u="none" strike="noStrike" kern="1200" dirty="0">
                        <a:solidFill>
                          <a:schemeClr val="tx1"/>
                        </a:solidFill>
                        <a:effectLst/>
                        <a:latin typeface="+mn-lt"/>
                        <a:ea typeface="+mn-ea"/>
                        <a:cs typeface="+mn-cs"/>
                      </a:endParaRPr>
                    </a:p>
                    <a:p>
                      <a:pPr algn="l" fontAlgn="t"/>
                      <a:r>
                        <a:rPr kumimoji="1" lang="en-US" altLang="ja-JP" sz="1000" b="0" i="0" u="none" strike="noStrike" kern="1200" dirty="0">
                          <a:solidFill>
                            <a:schemeClr val="tx1"/>
                          </a:solidFill>
                          <a:effectLst/>
                          <a:latin typeface="+mn-lt"/>
                          <a:ea typeface="+mn-ea"/>
                          <a:cs typeface="+mn-cs"/>
                        </a:rPr>
                        <a:t>04</a:t>
                      </a:r>
                      <a:r>
                        <a:rPr kumimoji="1" lang="ja-JP" altLang="en-US" sz="1000" b="0" i="0" u="none" strike="noStrike" kern="1200" dirty="0">
                          <a:solidFill>
                            <a:schemeClr val="tx1"/>
                          </a:solidFill>
                          <a:effectLst/>
                          <a:latin typeface="+mn-lt"/>
                          <a:ea typeface="+mn-ea"/>
                          <a:cs typeface="+mn-cs"/>
                        </a:rPr>
                        <a:t>：ログインエラー</a:t>
                      </a:r>
                    </a:p>
                    <a:p>
                      <a:pPr algn="l" fontAlgn="t"/>
                      <a:r>
                        <a:rPr kumimoji="1" lang="en-US" altLang="ja-JP" sz="1000" b="0" i="0" u="none" strike="noStrike" kern="1200" dirty="0">
                          <a:solidFill>
                            <a:schemeClr val="tx1"/>
                          </a:solidFill>
                          <a:effectLst/>
                          <a:latin typeface="+mn-lt"/>
                          <a:ea typeface="+mn-ea"/>
                          <a:cs typeface="+mn-cs"/>
                        </a:rPr>
                        <a:t>05</a:t>
                      </a:r>
                      <a:r>
                        <a:rPr kumimoji="1" lang="ja-JP" altLang="en-US" sz="1000" b="0" i="0" u="none" strike="noStrike" kern="1200" dirty="0">
                          <a:solidFill>
                            <a:schemeClr val="tx1"/>
                          </a:solidFill>
                          <a:effectLst/>
                          <a:latin typeface="+mn-lt"/>
                          <a:ea typeface="+mn-ea"/>
                          <a:cs typeface="+mn-cs"/>
                        </a:rPr>
                        <a:t>：パスワード変更エラー</a:t>
                      </a:r>
                    </a:p>
                    <a:p>
                      <a:pPr algn="l" fontAlgn="t"/>
                      <a:r>
                        <a:rPr kumimoji="1" lang="en-US" altLang="ja-JP" sz="1000" b="0" i="0" u="none" strike="noStrike" kern="1200" dirty="0">
                          <a:solidFill>
                            <a:schemeClr val="tx1"/>
                          </a:solidFill>
                          <a:effectLst/>
                          <a:latin typeface="+mn-lt"/>
                          <a:ea typeface="+mn-ea"/>
                          <a:cs typeface="+mn-cs"/>
                        </a:rPr>
                        <a:t>06</a:t>
                      </a:r>
                      <a:r>
                        <a:rPr kumimoji="1" lang="ja-JP" altLang="en-US" sz="1000" b="0" i="0" u="none" strike="noStrike" kern="1200" dirty="0">
                          <a:solidFill>
                            <a:schemeClr val="tx1"/>
                          </a:solidFill>
                          <a:effectLst/>
                          <a:latin typeface="+mn-lt"/>
                          <a:ea typeface="+mn-ea"/>
                          <a:cs typeface="+mn-cs"/>
                        </a:rPr>
                        <a:t>：ＣＵＳＴＯＭミニコンシステムエラー</a:t>
                      </a:r>
                    </a:p>
                    <a:p>
                      <a:pPr algn="l" fontAlgn="t"/>
                      <a:r>
                        <a:rPr kumimoji="1" lang="en-US" altLang="ja-JP" sz="1000" b="0" i="0" u="none" strike="noStrike" kern="1200" dirty="0">
                          <a:solidFill>
                            <a:schemeClr val="tx1"/>
                          </a:solidFill>
                          <a:effectLst/>
                          <a:latin typeface="+mn-lt"/>
                          <a:ea typeface="+mn-ea"/>
                          <a:cs typeface="+mn-cs"/>
                        </a:rPr>
                        <a:t>07</a:t>
                      </a:r>
                      <a:r>
                        <a:rPr kumimoji="1" lang="ja-JP" altLang="en-US" sz="1000" b="0" i="0" u="none" strike="noStrike" kern="1200" dirty="0">
                          <a:solidFill>
                            <a:schemeClr val="tx1"/>
                          </a:solidFill>
                          <a:effectLst/>
                          <a:latin typeface="+mn-lt"/>
                          <a:ea typeface="+mn-ea"/>
                          <a:cs typeface="+mn-cs"/>
                        </a:rPr>
                        <a:t>：ＣＵＳＴＯＭミニコン通信エラー</a:t>
                      </a:r>
                    </a:p>
                    <a:p>
                      <a:pPr algn="l" fontAlgn="t"/>
                      <a:r>
                        <a:rPr kumimoji="1" lang="en-US" altLang="ja-JP" sz="1000" b="0" i="0" u="none" strike="noStrike" kern="1200" dirty="0">
                          <a:solidFill>
                            <a:schemeClr val="tx1"/>
                          </a:solidFill>
                          <a:effectLst/>
                          <a:latin typeface="+mn-lt"/>
                          <a:ea typeface="+mn-ea"/>
                          <a:cs typeface="+mn-cs"/>
                        </a:rPr>
                        <a:t>08</a:t>
                      </a:r>
                      <a:r>
                        <a:rPr kumimoji="1" lang="ja-JP" altLang="en-US" sz="1000" b="0" i="0" u="none" strike="noStrike" kern="1200" dirty="0">
                          <a:solidFill>
                            <a:schemeClr val="tx1"/>
                          </a:solidFill>
                          <a:effectLst/>
                          <a:latin typeface="+mn-lt"/>
                          <a:ea typeface="+mn-ea"/>
                          <a:cs typeface="+mn-cs"/>
                        </a:rPr>
                        <a:t>：接続ログインＩＤ無しエラー</a:t>
                      </a:r>
                    </a:p>
                    <a:p>
                      <a:pPr algn="l" fontAlgn="t"/>
                      <a:r>
                        <a:rPr kumimoji="1" lang="en-US" altLang="ja-JP" sz="1000" b="0" i="0" u="none" strike="noStrike" kern="1200" dirty="0">
                          <a:solidFill>
                            <a:schemeClr val="tx1"/>
                          </a:solidFill>
                          <a:effectLst/>
                          <a:latin typeface="+mn-lt"/>
                          <a:ea typeface="+mn-ea"/>
                          <a:cs typeface="+mn-cs"/>
                        </a:rPr>
                        <a:t>09</a:t>
                      </a:r>
                      <a:r>
                        <a:rPr kumimoji="1" lang="ja-JP" altLang="en-US" sz="1000" b="0" i="0" u="none" strike="noStrike" kern="1200" dirty="0">
                          <a:solidFill>
                            <a:schemeClr val="tx1"/>
                          </a:solidFill>
                          <a:effectLst/>
                          <a:latin typeface="+mn-lt"/>
                          <a:ea typeface="+mn-ea"/>
                          <a:cs typeface="+mn-cs"/>
                        </a:rPr>
                        <a:t>：所外工事支援エラー</a:t>
                      </a:r>
                    </a:p>
                    <a:p>
                      <a:pPr algn="l" fontAlgn="t"/>
                      <a:r>
                        <a:rPr kumimoji="1" lang="en-US" altLang="ja-JP" sz="1000" b="0" i="0" u="none" strike="noStrike" kern="1200" dirty="0">
                          <a:solidFill>
                            <a:schemeClr val="tx1"/>
                          </a:solidFill>
                          <a:effectLst/>
                          <a:latin typeface="+mn-lt"/>
                          <a:ea typeface="+mn-ea"/>
                          <a:cs typeface="+mn-cs"/>
                        </a:rPr>
                        <a:t>10</a:t>
                      </a:r>
                      <a:r>
                        <a:rPr kumimoji="1" lang="ja-JP" altLang="en-US" sz="1000" b="0" i="0" u="none" strike="noStrike" kern="1200" dirty="0">
                          <a:solidFill>
                            <a:schemeClr val="tx1"/>
                          </a:solidFill>
                          <a:effectLst/>
                          <a:latin typeface="+mn-lt"/>
                          <a:ea typeface="+mn-ea"/>
                          <a:cs typeface="+mn-cs"/>
                        </a:rPr>
                        <a:t>：ＣＵＳＴＯＭエラー</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algn="l" fontAlgn="t"/>
                      <a:r>
                        <a:rPr kumimoji="1" lang="ja-JP" altLang="en-US" sz="1000" b="0" i="0" u="none" strike="noStrike" kern="1200" dirty="0">
                          <a:solidFill>
                            <a:schemeClr val="tx1"/>
                          </a:solidFill>
                          <a:effectLst/>
                          <a:latin typeface="+mn-lt"/>
                          <a:ea typeface="+mn-ea"/>
                          <a:cs typeface="+mn-cs"/>
                        </a:rPr>
                        <a:t>既存の統合</a:t>
                      </a:r>
                      <a:r>
                        <a:rPr kumimoji="1" lang="en-US" altLang="ja-JP" sz="1000" b="0" i="0" u="none" strike="noStrike" kern="1200" dirty="0">
                          <a:solidFill>
                            <a:schemeClr val="tx1"/>
                          </a:solidFill>
                          <a:effectLst/>
                          <a:latin typeface="+mn-lt"/>
                          <a:ea typeface="+mn-ea"/>
                          <a:cs typeface="+mn-cs"/>
                        </a:rPr>
                        <a:t>HHC</a:t>
                      </a:r>
                      <a:r>
                        <a:rPr kumimoji="1" lang="ja-JP" altLang="en-US" sz="1000" b="0" i="0" u="none" strike="noStrike" kern="1200" dirty="0">
                          <a:solidFill>
                            <a:schemeClr val="tx1"/>
                          </a:solidFill>
                          <a:effectLst/>
                          <a:latin typeface="+mn-lt"/>
                          <a:ea typeface="+mn-ea"/>
                          <a:cs typeface="+mn-cs"/>
                        </a:rPr>
                        <a:t>に対するイベント</a:t>
                      </a:r>
                      <a:r>
                        <a:rPr kumimoji="1" lang="en-US" altLang="ja-JP" sz="1000" b="0" i="0" u="none" strike="noStrike" kern="1200" dirty="0">
                          <a:solidFill>
                            <a:schemeClr val="tx1"/>
                          </a:solidFill>
                          <a:effectLst/>
                          <a:latin typeface="+mn-lt"/>
                          <a:ea typeface="+mn-ea"/>
                          <a:cs typeface="+mn-cs"/>
                        </a:rPr>
                        <a:t>ID10283</a:t>
                      </a:r>
                      <a:r>
                        <a:rPr kumimoji="1" lang="ja-JP" altLang="en-US" sz="1000" b="0" i="0" u="none" strike="noStrike" kern="1200" dirty="0">
                          <a:solidFill>
                            <a:schemeClr val="tx1"/>
                          </a:solidFill>
                          <a:effectLst/>
                          <a:latin typeface="+mn-lt"/>
                          <a:ea typeface="+mn-ea"/>
                          <a:cs typeface="+mn-cs"/>
                        </a:rPr>
                        <a:t>：番ポ工事依頼</a:t>
                      </a:r>
                      <a:r>
                        <a:rPr kumimoji="1" lang="en-US" altLang="ja-JP" sz="1000" b="0" i="0" u="none" strike="noStrike" kern="1200" dirty="0">
                          <a:solidFill>
                            <a:schemeClr val="tx1"/>
                          </a:solidFill>
                          <a:effectLst/>
                          <a:latin typeface="+mn-lt"/>
                          <a:ea typeface="+mn-ea"/>
                          <a:cs typeface="+mn-cs"/>
                        </a:rPr>
                        <a:t>IF</a:t>
                      </a:r>
                      <a:r>
                        <a:rPr kumimoji="1" lang="ja-JP" altLang="en-US" sz="1000" b="0" i="0" u="none" strike="noStrike" kern="1200" dirty="0" err="1">
                          <a:solidFill>
                            <a:schemeClr val="tx1"/>
                          </a:solidFill>
                          <a:effectLst/>
                          <a:latin typeface="+mn-lt"/>
                          <a:ea typeface="+mn-ea"/>
                          <a:cs typeface="+mn-cs"/>
                        </a:rPr>
                        <a:t>にて</a:t>
                      </a:r>
                      <a:r>
                        <a:rPr kumimoji="1" lang="ja-JP" altLang="en-US" sz="1000" b="0" i="0" u="none" strike="noStrike" kern="1200" dirty="0">
                          <a:solidFill>
                            <a:schemeClr val="tx1"/>
                          </a:solidFill>
                          <a:effectLst/>
                          <a:latin typeface="+mn-lt"/>
                          <a:ea typeface="+mn-ea"/>
                          <a:cs typeface="+mn-cs"/>
                        </a:rPr>
                        <a:t>実施された番ポ工事依頼で継続使用</a:t>
                      </a: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p>
                      <a:pPr algn="l" fontAlgn="t"/>
                      <a:endParaRPr kumimoji="1" lang="ja-JP" altLang="en-US" sz="1000" b="0" i="0" u="none" strike="noStrike" kern="1200" dirty="0">
                        <a:solidFill>
                          <a:schemeClr val="tx1"/>
                        </a:solidFill>
                        <a:effectLst/>
                        <a:latin typeface="+mn-lt"/>
                        <a:ea typeface="+mn-ea"/>
                        <a:cs typeface="+mn-cs"/>
                      </a:endParaRPr>
                    </a:p>
                  </a:txBody>
                  <a:tcPr marL="45720" marR="4572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extLst>
                  <a:ext uri="{0D108BD9-81ED-4DB2-BD59-A6C34878D82A}">
                    <a16:rowId xmlns:a16="http://schemas.microsoft.com/office/drawing/2014/main" val="2252358126"/>
                  </a:ext>
                </a:extLst>
              </a:tr>
            </a:tbl>
          </a:graphicData>
        </a:graphic>
      </p:graphicFrame>
      <p:sp>
        <p:nvSpPr>
          <p:cNvPr id="9" name="テキスト ボックス 8">
            <a:extLst>
              <a:ext uri="{FF2B5EF4-FFF2-40B4-BE49-F238E27FC236}">
                <a16:creationId xmlns:a16="http://schemas.microsoft.com/office/drawing/2014/main" id="{6F8CFFA3-FC87-30C6-33C7-CA00604209BD}"/>
              </a:ext>
            </a:extLst>
          </p:cNvPr>
          <p:cNvSpPr txBox="1"/>
          <p:nvPr/>
        </p:nvSpPr>
        <p:spPr>
          <a:xfrm>
            <a:off x="382772" y="1887449"/>
            <a:ext cx="7386180" cy="253916"/>
          </a:xfrm>
          <a:prstGeom prst="rect">
            <a:avLst/>
          </a:prstGeom>
          <a:noFill/>
        </p:spPr>
        <p:txBody>
          <a:bodyPr wrap="square" rtlCol="0">
            <a:spAutoFit/>
          </a:bodyPr>
          <a:lstStyle/>
          <a:p>
            <a:pPr algn="l"/>
            <a:r>
              <a:rPr lang="ja-JP" altLang="en-US" sz="1000" dirty="0">
                <a:latin typeface="+mn-ea"/>
                <a:ea typeface="+mn-ea"/>
                <a:cs typeface="Meiryo UI" panose="020B0604030504040204" pitchFamily="50" charset="-128"/>
              </a:rPr>
              <a:t>■「</a:t>
            </a:r>
            <a:r>
              <a:rPr lang="en-US" altLang="ja-JP" sz="1000" dirty="0">
                <a:latin typeface="+mn-ea"/>
                <a:ea typeface="+mn-ea"/>
                <a:cs typeface="Meiryo UI" panose="020B0604030504040204" pitchFamily="50" charset="-128"/>
              </a:rPr>
              <a:t>BB-CASTAR</a:t>
            </a:r>
            <a:r>
              <a:rPr lang="ja-JP" altLang="en-US" sz="1000" dirty="0">
                <a:latin typeface="+mn-ea"/>
                <a:ea typeface="+mn-ea"/>
                <a:cs typeface="Meiryo UI" panose="020B0604030504040204" pitchFamily="50" charset="-128"/>
              </a:rPr>
              <a:t>処理結果コード２」と「番ポ工事依頼結果」のマッピング</a:t>
            </a:r>
            <a:endParaRPr lang="en-US" altLang="ja-JP" sz="1000" dirty="0">
              <a:latin typeface="+mn-ea"/>
              <a:ea typeface="+mn-ea"/>
              <a:cs typeface="Meiryo UI" panose="020B0604030504040204" pitchFamily="50" charset="-128"/>
            </a:endParaRPr>
          </a:p>
        </p:txBody>
      </p:sp>
      <p:sp>
        <p:nvSpPr>
          <p:cNvPr id="12" name="角丸四角形 11"/>
          <p:cNvSpPr/>
          <p:nvPr/>
        </p:nvSpPr>
        <p:spPr bwMode="auto">
          <a:xfrm>
            <a:off x="7085309" y="7729605"/>
            <a:ext cx="1032831" cy="213769"/>
          </a:xfrm>
          <a:prstGeom prst="roundRect">
            <a:avLst/>
          </a:prstGeom>
          <a:ln>
            <a:headEnd type="triangle" w="sm" len="sm"/>
            <a:tailEnd type="none" w="sm" len="sm"/>
          </a:ln>
        </p:spPr>
        <p:style>
          <a:lnRef idx="2">
            <a:schemeClr val="accent2"/>
          </a:lnRef>
          <a:fillRef idx="1">
            <a:schemeClr val="lt1"/>
          </a:fillRef>
          <a:effectRef idx="0">
            <a:schemeClr val="accent2"/>
          </a:effectRef>
          <a:fontRef idx="minor">
            <a:schemeClr val="dk1"/>
          </a:fontRef>
        </p:style>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03</a:t>
            </a: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：工事エラー</a:t>
            </a:r>
          </a:p>
        </p:txBody>
      </p:sp>
      <p:sp>
        <p:nvSpPr>
          <p:cNvPr id="13" name="角丸四角形 12"/>
          <p:cNvSpPr/>
          <p:nvPr/>
        </p:nvSpPr>
        <p:spPr bwMode="auto">
          <a:xfrm>
            <a:off x="5140017" y="6929358"/>
            <a:ext cx="1032831" cy="213769"/>
          </a:xfrm>
          <a:prstGeom prst="roundRect">
            <a:avLst/>
          </a:prstGeom>
          <a:ln>
            <a:headEnd type="triangle" w="sm" len="sm"/>
            <a:tailEnd type="none" w="sm" len="sm"/>
          </a:ln>
        </p:spPr>
        <p:style>
          <a:lnRef idx="2">
            <a:schemeClr val="accent2"/>
          </a:lnRef>
          <a:fillRef idx="1">
            <a:schemeClr val="lt1"/>
          </a:fillRef>
          <a:effectRef idx="0">
            <a:schemeClr val="accent2"/>
          </a:effectRef>
          <a:fontRef idx="minor">
            <a:schemeClr val="dk1"/>
          </a:fontRef>
        </p:style>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（空白）</a:t>
            </a:r>
          </a:p>
        </p:txBody>
      </p:sp>
      <p:sp>
        <p:nvSpPr>
          <p:cNvPr id="14" name="角丸四角形 13"/>
          <p:cNvSpPr/>
          <p:nvPr/>
        </p:nvSpPr>
        <p:spPr bwMode="auto">
          <a:xfrm>
            <a:off x="5140018" y="7735014"/>
            <a:ext cx="1032831" cy="213769"/>
          </a:xfrm>
          <a:prstGeom prst="roundRect">
            <a:avLst/>
          </a:prstGeom>
          <a:ln>
            <a:headEnd type="triangle" w="sm" len="sm"/>
            <a:tailEnd type="none" w="sm" len="sm"/>
          </a:ln>
        </p:spPr>
        <p:style>
          <a:lnRef idx="2">
            <a:schemeClr val="accent2"/>
          </a:lnRef>
          <a:fillRef idx="1">
            <a:schemeClr val="lt1"/>
          </a:fillRef>
          <a:effectRef idx="0">
            <a:schemeClr val="accent2"/>
          </a:effectRef>
          <a:fontRef idx="minor">
            <a:schemeClr val="dk1"/>
          </a:fontRef>
        </p:style>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02</a:t>
            </a: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：依頼済</a:t>
            </a:r>
          </a:p>
        </p:txBody>
      </p:sp>
      <p:cxnSp>
        <p:nvCxnSpPr>
          <p:cNvPr id="6" name="直線矢印コネクタ 5"/>
          <p:cNvCxnSpPr>
            <a:stCxn id="13" idx="2"/>
            <a:endCxn id="14" idx="0"/>
          </p:cNvCxnSpPr>
          <p:nvPr/>
        </p:nvCxnSpPr>
        <p:spPr bwMode="auto">
          <a:xfrm>
            <a:off x="5656433" y="7143127"/>
            <a:ext cx="1" cy="591887"/>
          </a:xfrm>
          <a:prstGeom prst="straightConnector1">
            <a:avLst/>
          </a:prstGeom>
          <a:solidFill>
            <a:srgbClr val="FFFFCC"/>
          </a:solidFill>
          <a:ln w="12700" cap="flat" cmpd="sng" algn="ctr">
            <a:solidFill>
              <a:schemeClr val="tx1"/>
            </a:solidFill>
            <a:prstDash val="solid"/>
            <a:round/>
            <a:headEnd type="none" w="med" len="med"/>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直線矢印コネクタ 14"/>
          <p:cNvCxnSpPr>
            <a:stCxn id="13" idx="2"/>
            <a:endCxn id="12" idx="0"/>
          </p:cNvCxnSpPr>
          <p:nvPr/>
        </p:nvCxnSpPr>
        <p:spPr bwMode="auto">
          <a:xfrm>
            <a:off x="5656433" y="7143127"/>
            <a:ext cx="1945292" cy="586478"/>
          </a:xfrm>
          <a:prstGeom prst="straightConnector1">
            <a:avLst/>
          </a:prstGeom>
          <a:solidFill>
            <a:srgbClr val="FFFFCC"/>
          </a:solidFill>
          <a:ln w="12700" cap="flat" cmpd="sng" algn="ctr">
            <a:solidFill>
              <a:schemeClr val="tx1"/>
            </a:solidFill>
            <a:prstDash val="solid"/>
            <a:round/>
            <a:headEnd type="none" w="med" len="med"/>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直線矢印コネクタ 17"/>
          <p:cNvCxnSpPr>
            <a:stCxn id="12" idx="1"/>
            <a:endCxn id="14" idx="3"/>
          </p:cNvCxnSpPr>
          <p:nvPr/>
        </p:nvCxnSpPr>
        <p:spPr bwMode="auto">
          <a:xfrm flipH="1">
            <a:off x="6172849" y="7836490"/>
            <a:ext cx="912460" cy="5409"/>
          </a:xfrm>
          <a:prstGeom prst="straightConnector1">
            <a:avLst/>
          </a:prstGeom>
          <a:solidFill>
            <a:srgbClr val="FFFFCC"/>
          </a:solidFill>
          <a:ln w="12700" cap="flat" cmpd="sng" algn="ctr">
            <a:solidFill>
              <a:schemeClr val="tx1"/>
            </a:solidFill>
            <a:prstDash val="solid"/>
            <a:round/>
            <a:headEnd type="none" w="med" len="med"/>
            <a:tailEnd type="triangle" w="med"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四角形吹き出し 24"/>
          <p:cNvSpPr/>
          <p:nvPr/>
        </p:nvSpPr>
        <p:spPr bwMode="auto">
          <a:xfrm>
            <a:off x="6004323" y="7435052"/>
            <a:ext cx="396477" cy="213912"/>
          </a:xfrm>
          <a:prstGeom prst="wedgeRectCallout">
            <a:avLst>
              <a:gd name="adj1" fmla="val 54020"/>
              <a:gd name="adj2" fmla="val 103746"/>
            </a:avLst>
          </a:prstGeom>
          <a:solidFill>
            <a:schemeClr val="accent5">
              <a:lumMod val="20000"/>
              <a:lumOff val="80000"/>
            </a:schemeClr>
          </a:solidFill>
          <a:ln w="9525">
            <a:headEnd type="triangle" w="sm" len="sm"/>
            <a:tailEnd type="none" w="sm" len="sm"/>
          </a:ln>
        </p:spPr>
        <p:style>
          <a:lnRef idx="2">
            <a:schemeClr val="dk1"/>
          </a:lnRef>
          <a:fillRef idx="1">
            <a:schemeClr val="lt1"/>
          </a:fillRef>
          <a:effectRef idx="0">
            <a:schemeClr val="dk1"/>
          </a:effectRef>
          <a:fontRef idx="minor">
            <a:schemeClr val="dk1"/>
          </a:fontRef>
        </p:style>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項番</a:t>
            </a:r>
            <a:r>
              <a:rPr kumimoji="1" lang="en-US" altLang="ja-JP"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endParaRPr kumimoji="1"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環状矢印 20"/>
          <p:cNvSpPr>
            <a:spLocks noChangeAspect="1"/>
          </p:cNvSpPr>
          <p:nvPr/>
        </p:nvSpPr>
        <p:spPr bwMode="auto">
          <a:xfrm rot="7620617">
            <a:off x="8043752" y="7570768"/>
            <a:ext cx="293522" cy="293522"/>
          </a:xfrm>
          <a:prstGeom prst="circularArrow">
            <a:avLst>
              <a:gd name="adj1" fmla="val 12500"/>
              <a:gd name="adj2" fmla="val 1142319"/>
              <a:gd name="adj3" fmla="val 20457681"/>
              <a:gd name="adj4" fmla="val 3304609"/>
              <a:gd name="adj5" fmla="val 12500"/>
            </a:avLst>
          </a:prstGeom>
          <a:ln w="9525">
            <a:headEnd type="triangle" w="sm" len="sm"/>
            <a:tailEnd type="none" w="sm" len="sm"/>
          </a:ln>
        </p:spPr>
        <p:style>
          <a:lnRef idx="2">
            <a:schemeClr val="dk1"/>
          </a:lnRef>
          <a:fillRef idx="1">
            <a:schemeClr val="lt1"/>
          </a:fillRef>
          <a:effectRef idx="0">
            <a:schemeClr val="dk1"/>
          </a:effectRef>
          <a:fontRef idx="minor">
            <a:schemeClr val="dk1"/>
          </a:fontRef>
        </p:style>
        <p:txBody>
          <a:bodyPr vert="horz" wrap="square" lIns="36000" tIns="36000" rIns="36000" bIns="36000" numCol="1" rtlCol="0" anchor="t"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四角形吹き出し 21"/>
          <p:cNvSpPr/>
          <p:nvPr/>
        </p:nvSpPr>
        <p:spPr bwMode="auto">
          <a:xfrm>
            <a:off x="6004323" y="7435052"/>
            <a:ext cx="396477" cy="213912"/>
          </a:xfrm>
          <a:prstGeom prst="wedgeRectCallout">
            <a:avLst>
              <a:gd name="adj1" fmla="val -124011"/>
              <a:gd name="adj2" fmla="val 13753"/>
            </a:avLst>
          </a:prstGeom>
          <a:solidFill>
            <a:schemeClr val="accent5">
              <a:lumMod val="20000"/>
              <a:lumOff val="80000"/>
            </a:schemeClr>
          </a:solidFill>
          <a:ln w="9525">
            <a:headEnd type="triangle" w="sm" len="sm"/>
            <a:tailEnd type="none" w="sm" len="sm"/>
          </a:ln>
        </p:spPr>
        <p:style>
          <a:lnRef idx="2">
            <a:schemeClr val="dk1"/>
          </a:lnRef>
          <a:fillRef idx="1">
            <a:schemeClr val="lt1"/>
          </a:fillRef>
          <a:effectRef idx="0">
            <a:schemeClr val="dk1"/>
          </a:effectRef>
          <a:fontRef idx="minor">
            <a:schemeClr val="dk1"/>
          </a:fontRef>
        </p:style>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項番</a:t>
            </a:r>
            <a:r>
              <a:rPr kumimoji="1" lang="en-US" altLang="ja-JP"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endParaRPr kumimoji="1"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四角形吹き出し 23"/>
          <p:cNvSpPr/>
          <p:nvPr/>
        </p:nvSpPr>
        <p:spPr bwMode="auto">
          <a:xfrm>
            <a:off x="7241240" y="7221140"/>
            <a:ext cx="527712" cy="213912"/>
          </a:xfrm>
          <a:prstGeom prst="wedgeRectCallout">
            <a:avLst>
              <a:gd name="adj1" fmla="val -116120"/>
              <a:gd name="adj2" fmla="val 55000"/>
            </a:avLst>
          </a:prstGeom>
          <a:solidFill>
            <a:schemeClr val="accent5">
              <a:lumMod val="20000"/>
              <a:lumOff val="80000"/>
            </a:schemeClr>
          </a:solidFill>
          <a:ln w="9525">
            <a:headEnd type="triangle" w="sm" len="sm"/>
            <a:tailEnd type="none" w="sm" len="sm"/>
          </a:ln>
        </p:spPr>
        <p:style>
          <a:lnRef idx="2">
            <a:schemeClr val="dk1"/>
          </a:lnRef>
          <a:fillRef idx="1">
            <a:schemeClr val="lt1"/>
          </a:fillRef>
          <a:effectRef idx="0">
            <a:schemeClr val="dk1"/>
          </a:effectRef>
          <a:fontRef idx="minor">
            <a:schemeClr val="dk1"/>
          </a:fontRef>
        </p:style>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項番</a:t>
            </a:r>
            <a:r>
              <a:rPr kumimoji="1" lang="en-US" altLang="ja-JP"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800" b="0" i="0" u="none" strike="noStrike" cap="none" normalizeH="0" baseline="0" dirty="0" err="1">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endParaRPr kumimoji="1"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四角形吹き出し 32"/>
          <p:cNvSpPr/>
          <p:nvPr/>
        </p:nvSpPr>
        <p:spPr bwMode="auto">
          <a:xfrm>
            <a:off x="7241240" y="7221140"/>
            <a:ext cx="527712" cy="213912"/>
          </a:xfrm>
          <a:prstGeom prst="wedgeRectCallout">
            <a:avLst>
              <a:gd name="adj1" fmla="val 101235"/>
              <a:gd name="adj2" fmla="val 122494"/>
            </a:avLst>
          </a:prstGeom>
          <a:solidFill>
            <a:schemeClr val="accent5">
              <a:lumMod val="20000"/>
              <a:lumOff val="80000"/>
            </a:schemeClr>
          </a:solidFill>
          <a:ln w="9525">
            <a:headEnd type="triangle" w="sm" len="sm"/>
            <a:tailEnd type="none" w="sm" len="sm"/>
          </a:ln>
        </p:spPr>
        <p:style>
          <a:lnRef idx="2">
            <a:schemeClr val="dk1"/>
          </a:lnRef>
          <a:fillRef idx="1">
            <a:schemeClr val="lt1"/>
          </a:fillRef>
          <a:effectRef idx="0">
            <a:schemeClr val="dk1"/>
          </a:effectRef>
          <a:fontRef idx="minor">
            <a:schemeClr val="dk1"/>
          </a:fontRef>
        </p:style>
        <p:txBody>
          <a:bodyPr vert="horz" wrap="square" lIns="36000" tIns="36000" rIns="36000" bIns="3600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項番</a:t>
            </a:r>
            <a:r>
              <a:rPr kumimoji="1" lang="en-US" altLang="ja-JP"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800" b="0" i="0" u="none" strike="noStrike" cap="none" normalizeH="0" baseline="0" dirty="0" err="1">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endParaRPr kumimoji="1" lang="ja-JP" altLang="en-US" sz="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テキスト ボックス 22"/>
          <p:cNvSpPr txBox="1"/>
          <p:nvPr/>
        </p:nvSpPr>
        <p:spPr>
          <a:xfrm>
            <a:off x="503849" y="6088346"/>
            <a:ext cx="10227182" cy="152414"/>
          </a:xfrm>
          <a:prstGeom prst="rect">
            <a:avLst/>
          </a:prstGeom>
          <a:solidFill>
            <a:schemeClr val="bg1"/>
          </a:solidFill>
        </p:spPr>
        <p:txBody>
          <a:bodyPr wrap="square" lIns="0" tIns="0" rIns="0" bIns="0" rtlCol="0">
            <a:spAutoFit/>
          </a:bodyPr>
          <a:lstStyle/>
          <a:p>
            <a:pPr marL="252000" lvl="0" indent="-252000" algn="l">
              <a:lnSpc>
                <a:spcPct val="110000"/>
              </a:lnSpc>
              <a:defRPr/>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：番ポ工事依頼結果が「</a:t>
            </a:r>
            <a:r>
              <a:rPr lang="en-US" altLang="ja-JP" sz="1000" dirty="0">
                <a:latin typeface="+mn-ea"/>
                <a:ea typeface="+mn-ea"/>
              </a:rPr>
              <a:t>02</a:t>
            </a:r>
            <a:r>
              <a:rPr lang="ja-JP" altLang="en-US" sz="1000" dirty="0">
                <a:latin typeface="+mn-ea"/>
                <a:ea typeface="+mn-ea"/>
              </a:rPr>
              <a:t>：依頼済」の場合、番ポ工事依頼が抑止されるため、設定前が「</a:t>
            </a:r>
            <a:r>
              <a:rPr lang="en-US" altLang="ja-JP" sz="1000" dirty="0">
                <a:latin typeface="+mn-ea"/>
                <a:ea typeface="+mn-ea"/>
              </a:rPr>
              <a:t>02</a:t>
            </a:r>
            <a:r>
              <a:rPr lang="ja-JP" altLang="en-US" sz="1000" dirty="0">
                <a:latin typeface="+mn-ea"/>
                <a:ea typeface="+mn-ea"/>
              </a:rPr>
              <a:t>：依頼済」となることはない</a:t>
            </a:r>
            <a:endParaRPr kumimoji="1" lang="ja-JP" altLang="en-US" sz="1000" b="0" i="0" u="none" strike="noStrike" kern="1200" cap="none" spc="0" normalizeH="0" baseline="0" noProof="0" dirty="0">
              <a:ln>
                <a:noFill/>
              </a:ln>
              <a:effectLst/>
              <a:uLnTx/>
              <a:uFillTx/>
              <a:latin typeface="+mn-ea"/>
              <a:ea typeface="+mn-ea"/>
            </a:endParaRPr>
          </a:p>
        </p:txBody>
      </p:sp>
    </p:spTree>
    <p:extLst>
      <p:ext uri="{BB962C8B-B14F-4D97-AF65-F5344CB8AC3E}">
        <p14:creationId xmlns:p14="http://schemas.microsoft.com/office/powerpoint/2010/main" val="112523599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ー 5"/>
          <p:cNvSpPr txBox="1">
            <a:spLocks/>
          </p:cNvSpPr>
          <p:nvPr/>
        </p:nvSpPr>
        <p:spPr>
          <a:xfrm>
            <a:off x="190110" y="660140"/>
            <a:ext cx="12456000" cy="1324872"/>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１</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】【A】</a:t>
            </a:r>
            <a:r>
              <a:rPr lang="ja-JP" altLang="en-US" dirty="0">
                <a:latin typeface="+mn-ea"/>
                <a:ea typeface="+mn-ea"/>
              </a:rPr>
              <a:t>工事情報更新画面の番ポ工事依頼ボタン押下により</a:t>
            </a:r>
            <a:r>
              <a:rPr lang="en-US" altLang="ja-JP" dirty="0">
                <a:latin typeface="+mn-ea"/>
                <a:ea typeface="+mn-ea"/>
              </a:rPr>
              <a:t>BB-CASTAR</a:t>
            </a:r>
            <a:r>
              <a:rPr lang="ja-JP" altLang="en-US" dirty="0">
                <a:latin typeface="+mn-ea"/>
                <a:ea typeface="+mn-ea"/>
              </a:rPr>
              <a:t>に（ひかり電話）工事依頼情報流通（番ポ工事）を送信可能とする</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】【B】</a:t>
            </a:r>
            <a:r>
              <a:rPr lang="ja-JP" altLang="en-US" dirty="0">
                <a:latin typeface="+mn-ea"/>
                <a:ea typeface="+mn-ea"/>
              </a:rPr>
              <a:t>進捗状況照会詳細画面／工事情報更新画面に番ポ工事結果情報ボタンを追加する</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】【C】</a:t>
            </a:r>
            <a:r>
              <a:rPr lang="ja-JP" altLang="en-US" dirty="0">
                <a:latin typeface="+mn-ea"/>
                <a:ea typeface="+mn-ea"/>
              </a:rPr>
              <a:t>番ポ工事結果情報画面を新規に作成し、</a:t>
            </a:r>
            <a:r>
              <a:rPr lang="en-US" altLang="ja-JP" dirty="0">
                <a:latin typeface="+mn-ea"/>
                <a:ea typeface="+mn-ea"/>
              </a:rPr>
              <a:t>BB-CASTAR</a:t>
            </a:r>
            <a:r>
              <a:rPr lang="ja-JP" altLang="en-US" dirty="0">
                <a:latin typeface="+mn-ea"/>
                <a:ea typeface="+mn-ea"/>
              </a:rPr>
              <a:t>から受信した着信試験用の電話番号、番号取得事業者の連絡先情報等、事業者単位の番ポ工事結果の全件表示を可能とする（最大</a:t>
            </a:r>
            <a:r>
              <a:rPr lang="en-US" altLang="ja-JP" dirty="0">
                <a:latin typeface="+mn-ea"/>
                <a:ea typeface="+mn-ea"/>
              </a:rPr>
              <a:t>300</a:t>
            </a:r>
            <a:r>
              <a:rPr lang="ja-JP" altLang="en-US" dirty="0">
                <a:latin typeface="+mn-ea"/>
                <a:ea typeface="+mn-ea"/>
              </a:rPr>
              <a:t>電番）</a:t>
            </a:r>
          </a:p>
          <a:p>
            <a:r>
              <a:rPr lang="ja-JP" altLang="en-US" dirty="0">
                <a:latin typeface="+mn-ea"/>
                <a:ea typeface="+mn-ea"/>
              </a:rPr>
              <a:t>　　新規画面となる番ポ工事結果情報画面の画面遷移を以下に示す</a:t>
            </a:r>
            <a:br>
              <a:rPr lang="ja-JP" altLang="en-US" dirty="0">
                <a:latin typeface="+mn-ea"/>
                <a:ea typeface="+mn-ea"/>
              </a:rPr>
            </a:br>
            <a:endParaRPr lang="ja-JP" altLang="en-US" dirty="0">
              <a:latin typeface="+mn-ea"/>
              <a:ea typeface="+mn-ea"/>
            </a:endParaRP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6</a:t>
            </a:fld>
            <a:endParaRPr lang="en-US" altLang="ja-JP" dirty="0"/>
          </a:p>
        </p:txBody>
      </p:sp>
      <p:graphicFrame>
        <p:nvGraphicFramePr>
          <p:cNvPr id="19" name="表 18"/>
          <p:cNvGraphicFramePr>
            <a:graphicFrameLocks noGrp="1"/>
          </p:cNvGraphicFramePr>
          <p:nvPr/>
        </p:nvGraphicFramePr>
        <p:xfrm>
          <a:off x="1402329" y="5086171"/>
          <a:ext cx="1440000" cy="656400"/>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2422180377"/>
                    </a:ext>
                  </a:extLst>
                </a:gridCol>
                <a:gridCol w="1152000">
                  <a:extLst>
                    <a:ext uri="{9D8B030D-6E8A-4147-A177-3AD203B41FA5}">
                      <a16:colId xmlns:a16="http://schemas.microsoft.com/office/drawing/2014/main" val="4102850511"/>
                    </a:ext>
                  </a:extLst>
                </a:gridCol>
              </a:tblGrid>
              <a:tr h="216000">
                <a:tc>
                  <a:txBody>
                    <a:bodyPr/>
                    <a:lstStyle/>
                    <a:p>
                      <a:r>
                        <a:rPr kumimoji="1" lang="en-US" altLang="ja-JP" sz="1000" b="0" i="0" baseline="0" dirty="0">
                          <a:solidFill>
                            <a:schemeClr val="tx1"/>
                          </a:solidFill>
                        </a:rPr>
                        <a:t>1</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000" b="0" i="0" baseline="0" dirty="0">
                          <a:solidFill>
                            <a:schemeClr val="tx1"/>
                          </a:solidFill>
                        </a:rPr>
                        <a:t>既存画面</a:t>
                      </a:r>
                      <a:endParaRPr kumimoji="1" lang="en-US" altLang="ja-JP"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8053297"/>
                  </a:ext>
                </a:extLst>
              </a:tr>
              <a:tr h="432000">
                <a:tc gridSpan="2">
                  <a:txBody>
                    <a:bodyPr/>
                    <a:lstStyle/>
                    <a:p>
                      <a:pPr algn="ctr"/>
                      <a:r>
                        <a:rPr kumimoji="1" lang="zh-CN" altLang="en-US" sz="1000" b="0" i="0" baseline="0" dirty="0">
                          <a:solidFill>
                            <a:schemeClr val="tx1"/>
                          </a:solidFill>
                        </a:rPr>
                        <a:t>進捗状況照会</a:t>
                      </a:r>
                    </a:p>
                    <a:p>
                      <a:pPr algn="ctr"/>
                      <a:r>
                        <a:rPr kumimoji="1" lang="zh-CN" altLang="en-US" sz="1000" b="0" i="0" baseline="0" dirty="0">
                          <a:solidFill>
                            <a:schemeClr val="tx1"/>
                          </a:solidFill>
                        </a:rPr>
                        <a:t>検索条件画面</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19822637"/>
                  </a:ext>
                </a:extLst>
              </a:tr>
            </a:tbl>
          </a:graphicData>
        </a:graphic>
      </p:graphicFrame>
      <p:graphicFrame>
        <p:nvGraphicFramePr>
          <p:cNvPr id="20" name="表 19"/>
          <p:cNvGraphicFramePr>
            <a:graphicFrameLocks noGrp="1"/>
          </p:cNvGraphicFramePr>
          <p:nvPr/>
        </p:nvGraphicFramePr>
        <p:xfrm>
          <a:off x="3409324" y="5086171"/>
          <a:ext cx="1440000" cy="656400"/>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2422180377"/>
                    </a:ext>
                  </a:extLst>
                </a:gridCol>
                <a:gridCol w="1152000">
                  <a:extLst>
                    <a:ext uri="{9D8B030D-6E8A-4147-A177-3AD203B41FA5}">
                      <a16:colId xmlns:a16="http://schemas.microsoft.com/office/drawing/2014/main" val="3815746127"/>
                    </a:ext>
                  </a:extLst>
                </a:gridCol>
              </a:tblGrid>
              <a:tr h="216000">
                <a:tc>
                  <a:txBody>
                    <a:bodyPr/>
                    <a:lstStyle/>
                    <a:p>
                      <a:r>
                        <a:rPr kumimoji="1" lang="en-US" altLang="ja-JP" sz="1000" b="0" i="0" baseline="0" dirty="0">
                          <a:solidFill>
                            <a:schemeClr val="tx1"/>
                          </a:solidFill>
                        </a:rPr>
                        <a:t>2</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000" b="0" i="0" baseline="0" dirty="0">
                          <a:solidFill>
                            <a:schemeClr val="tx1"/>
                          </a:solidFill>
                        </a:rPr>
                        <a:t>既存画面</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8053297"/>
                  </a:ext>
                </a:extLst>
              </a:tr>
              <a:tr h="432000">
                <a:tc gridSpan="2">
                  <a:txBody>
                    <a:bodyPr/>
                    <a:lstStyle/>
                    <a:p>
                      <a:pPr algn="ctr"/>
                      <a:r>
                        <a:rPr kumimoji="1" lang="zh-TW" altLang="en-US" sz="1000" b="0" i="0" baseline="0" dirty="0">
                          <a:solidFill>
                            <a:schemeClr val="tx1"/>
                          </a:solidFill>
                        </a:rPr>
                        <a:t>進捗状況照会</a:t>
                      </a:r>
                    </a:p>
                    <a:p>
                      <a:pPr algn="ctr"/>
                      <a:r>
                        <a:rPr kumimoji="1" lang="zh-TW" altLang="en-US" sz="1000" b="0" i="0" baseline="0" dirty="0">
                          <a:solidFill>
                            <a:schemeClr val="tx1"/>
                          </a:solidFill>
                        </a:rPr>
                        <a:t>検索結果画面</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19822637"/>
                  </a:ext>
                </a:extLst>
              </a:tr>
            </a:tbl>
          </a:graphicData>
        </a:graphic>
      </p:graphicFrame>
      <p:graphicFrame>
        <p:nvGraphicFramePr>
          <p:cNvPr id="21" name="表 20"/>
          <p:cNvGraphicFramePr>
            <a:graphicFrameLocks noGrp="1"/>
          </p:cNvGraphicFramePr>
          <p:nvPr/>
        </p:nvGraphicFramePr>
        <p:xfrm>
          <a:off x="5696058" y="5086171"/>
          <a:ext cx="1224000" cy="656400"/>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2422180377"/>
                    </a:ext>
                  </a:extLst>
                </a:gridCol>
                <a:gridCol w="936000">
                  <a:extLst>
                    <a:ext uri="{9D8B030D-6E8A-4147-A177-3AD203B41FA5}">
                      <a16:colId xmlns:a16="http://schemas.microsoft.com/office/drawing/2014/main" val="2204166435"/>
                    </a:ext>
                  </a:extLst>
                </a:gridCol>
              </a:tblGrid>
              <a:tr h="216000">
                <a:tc>
                  <a:txBody>
                    <a:bodyPr/>
                    <a:lstStyle/>
                    <a:p>
                      <a:r>
                        <a:rPr kumimoji="1" lang="en-US" altLang="ja-JP" sz="1000" b="0" i="0" baseline="0" dirty="0">
                          <a:solidFill>
                            <a:schemeClr val="tx1"/>
                          </a:solidFill>
                        </a:rPr>
                        <a:t>3</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000" b="0" i="0" baseline="0" dirty="0">
                          <a:solidFill>
                            <a:schemeClr val="tx1"/>
                          </a:solidFill>
                        </a:rPr>
                        <a:t>既存画面</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8053297"/>
                  </a:ext>
                </a:extLst>
              </a:tr>
              <a:tr h="432000">
                <a:tc gridSpan="2">
                  <a:txBody>
                    <a:bodyPr/>
                    <a:lstStyle/>
                    <a:p>
                      <a:pPr algn="ctr"/>
                      <a:r>
                        <a:rPr kumimoji="1" lang="zh-TW" altLang="en-US" sz="1000" b="0" i="0" baseline="0" dirty="0">
                          <a:solidFill>
                            <a:schemeClr val="tx1"/>
                          </a:solidFill>
                        </a:rPr>
                        <a:t>進捗状況照会</a:t>
                      </a:r>
                    </a:p>
                    <a:p>
                      <a:pPr algn="ctr"/>
                      <a:r>
                        <a:rPr kumimoji="1" lang="ja-JP" altLang="en-US" sz="1000" b="0" i="0" baseline="0" dirty="0">
                          <a:solidFill>
                            <a:schemeClr val="tx1"/>
                          </a:solidFill>
                        </a:rPr>
                        <a:t>詳細</a:t>
                      </a:r>
                      <a:r>
                        <a:rPr kumimoji="1" lang="zh-TW" altLang="en-US" sz="1000" b="0" i="0" baseline="0" dirty="0">
                          <a:solidFill>
                            <a:schemeClr val="tx1"/>
                          </a:solidFill>
                        </a:rPr>
                        <a:t>画面</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19822637"/>
                  </a:ext>
                </a:extLst>
              </a:tr>
            </a:tbl>
          </a:graphicData>
        </a:graphic>
      </p:graphicFrame>
      <p:cxnSp>
        <p:nvCxnSpPr>
          <p:cNvPr id="22" name="直線矢印コネクタ 21">
            <a:extLst>
              <a:ext uri="{FF2B5EF4-FFF2-40B4-BE49-F238E27FC236}">
                <a16:creationId xmlns:a16="http://schemas.microsoft.com/office/drawing/2014/main" id="{7C97C8EA-ED29-42C4-9A75-1E4874A6FFA4}"/>
              </a:ext>
            </a:extLst>
          </p:cNvPr>
          <p:cNvCxnSpPr>
            <a:stCxn id="19" idx="3"/>
            <a:endCxn id="20" idx="1"/>
          </p:cNvCxnSpPr>
          <p:nvPr/>
        </p:nvCxnSpPr>
        <p:spPr>
          <a:xfrm>
            <a:off x="2842329" y="5444914"/>
            <a:ext cx="566995" cy="0"/>
          </a:xfrm>
          <a:prstGeom prst="straightConnector1">
            <a:avLst/>
          </a:prstGeom>
          <a:ln w="25400">
            <a:solidFill>
              <a:schemeClr val="bg1">
                <a:lumMod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7C97C8EA-ED29-42C4-9A75-1E4874A6FFA4}"/>
              </a:ext>
            </a:extLst>
          </p:cNvPr>
          <p:cNvCxnSpPr>
            <a:stCxn id="20" idx="3"/>
            <a:endCxn id="21" idx="1"/>
          </p:cNvCxnSpPr>
          <p:nvPr/>
        </p:nvCxnSpPr>
        <p:spPr>
          <a:xfrm>
            <a:off x="4849324" y="5414371"/>
            <a:ext cx="846734" cy="0"/>
          </a:xfrm>
          <a:prstGeom prst="straightConnector1">
            <a:avLst/>
          </a:prstGeom>
          <a:ln w="25400">
            <a:solidFill>
              <a:schemeClr val="bg1">
                <a:lumMod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2861019" y="5498108"/>
            <a:ext cx="468000" cy="169277"/>
          </a:xfrm>
          <a:prstGeom prst="rect">
            <a:avLst/>
          </a:prstGeom>
          <a:solidFill>
            <a:schemeClr val="bg1"/>
          </a:solidFill>
        </p:spPr>
        <p:txBody>
          <a:bodyPr wrap="square" lIns="0" tIns="0" rIns="0" bIns="0" rtlCol="0">
            <a:spAutoFit/>
          </a:bodyPr>
          <a:lstStyle/>
          <a:p>
            <a:pPr marL="0" marR="0" lvl="0" indent="0" algn="ctr" defTabSz="914400" rtl="0" eaLnBrk="1" fontAlgn="base" latinLnBrk="0" hangingPunct="1">
              <a:lnSpc>
                <a:spcPct val="11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1000" b="0" i="0" u="none" strike="noStrike" kern="1200" cap="none" spc="0" normalizeH="0" baseline="0" noProof="0" dirty="0">
                <a:ln>
                  <a:noFill/>
                </a:ln>
                <a:solidFill>
                  <a:prstClr val="black"/>
                </a:solidFill>
                <a:effectLst/>
                <a:uLnTx/>
                <a:uFillTx/>
                <a:latin typeface="+mn-ea"/>
                <a:ea typeface="+mn-ea"/>
                <a:cs typeface="+mn-cs"/>
              </a:rPr>
              <a:t>検索</a:t>
            </a:r>
            <a:r>
              <a:rPr kumimoji="1" lang="en-US" altLang="ja-JP" sz="1000" b="0" i="0" u="none" strike="noStrike" kern="1200" cap="none" spc="0" normalizeH="0" baseline="0" noProof="0" dirty="0">
                <a:ln>
                  <a:noFill/>
                </a:ln>
                <a:solidFill>
                  <a:prstClr val="black"/>
                </a:solidFill>
                <a:effectLst/>
                <a:uLnTx/>
                <a:uFillTx/>
                <a:latin typeface="+mn-ea"/>
                <a:ea typeface="+mn-ea"/>
                <a:cs typeface="+mn-cs"/>
              </a:rPr>
              <a:t>]</a:t>
            </a:r>
            <a:endParaRPr kumimoji="1" lang="ja-JP" altLang="en-US" sz="1000" b="0" i="0" u="none" strike="noStrike" kern="1200" cap="none" spc="0" normalizeH="0" baseline="0" noProof="0" dirty="0">
              <a:ln>
                <a:noFill/>
              </a:ln>
              <a:solidFill>
                <a:prstClr val="black"/>
              </a:solidFill>
              <a:effectLst/>
              <a:uLnTx/>
              <a:uFillTx/>
              <a:latin typeface="+mn-ea"/>
              <a:ea typeface="+mn-ea"/>
              <a:cs typeface="+mn-cs"/>
            </a:endParaRPr>
          </a:p>
        </p:txBody>
      </p:sp>
      <p:sp>
        <p:nvSpPr>
          <p:cNvPr id="25" name="テキスト ボックス 24"/>
          <p:cNvSpPr txBox="1"/>
          <p:nvPr/>
        </p:nvSpPr>
        <p:spPr>
          <a:xfrm>
            <a:off x="4949006" y="5452555"/>
            <a:ext cx="625171" cy="169277"/>
          </a:xfrm>
          <a:prstGeom prst="rect">
            <a:avLst/>
          </a:prstGeom>
          <a:solidFill>
            <a:schemeClr val="bg1"/>
          </a:solidFill>
        </p:spPr>
        <p:txBody>
          <a:bodyPr wrap="none" lIns="0" tIns="0" rIns="0" bIns="0" rtlCol="0">
            <a:spAutoFit/>
          </a:bodyPr>
          <a:lstStyle/>
          <a:p>
            <a:pPr marL="0" marR="0" lvl="0" indent="0" algn="ctr" defTabSz="914400" rtl="0" eaLnBrk="1" fontAlgn="base" latinLnBrk="0" hangingPunct="1">
              <a:lnSpc>
                <a:spcPct val="11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1000" b="0" i="0" u="none" strike="noStrike" kern="1200" cap="none" spc="0" normalizeH="0" baseline="0" noProof="0" dirty="0">
                <a:ln>
                  <a:noFill/>
                </a:ln>
                <a:solidFill>
                  <a:prstClr val="black"/>
                </a:solidFill>
                <a:effectLst/>
                <a:uLnTx/>
                <a:uFillTx/>
                <a:latin typeface="+mn-ea"/>
                <a:ea typeface="+mn-ea"/>
                <a:cs typeface="+mn-cs"/>
              </a:rPr>
              <a:t>詳細表示</a:t>
            </a:r>
            <a:r>
              <a:rPr kumimoji="1" lang="en-US" altLang="ja-JP" sz="1000" b="0" i="0" u="none" strike="noStrike" kern="1200" cap="none" spc="0" normalizeH="0" baseline="0" noProof="0" dirty="0">
                <a:ln>
                  <a:noFill/>
                </a:ln>
                <a:solidFill>
                  <a:prstClr val="black"/>
                </a:solidFill>
                <a:effectLst/>
                <a:uLnTx/>
                <a:uFillTx/>
                <a:latin typeface="+mn-ea"/>
                <a:ea typeface="+mn-ea"/>
                <a:cs typeface="+mn-cs"/>
              </a:rPr>
              <a:t>]</a:t>
            </a:r>
            <a:endParaRPr kumimoji="1" lang="ja-JP" altLang="en-US" sz="1000" b="0" i="0" u="none" strike="noStrike" kern="1200" cap="none" spc="0" normalizeH="0" baseline="0" noProof="0" dirty="0">
              <a:ln>
                <a:noFill/>
              </a:ln>
              <a:solidFill>
                <a:prstClr val="black"/>
              </a:solidFill>
              <a:effectLst/>
              <a:uLnTx/>
              <a:uFillTx/>
              <a:latin typeface="+mn-ea"/>
              <a:ea typeface="+mn-ea"/>
              <a:cs typeface="+mn-cs"/>
            </a:endParaRPr>
          </a:p>
        </p:txBody>
      </p:sp>
      <p:cxnSp>
        <p:nvCxnSpPr>
          <p:cNvPr id="27" name="直線矢印コネクタ 426">
            <a:extLst>
              <a:ext uri="{FF2B5EF4-FFF2-40B4-BE49-F238E27FC236}">
                <a16:creationId xmlns:a16="http://schemas.microsoft.com/office/drawing/2014/main" id="{7C97C8EA-ED29-42C4-9A75-1E4874A6FFA4}"/>
              </a:ext>
            </a:extLst>
          </p:cNvPr>
          <p:cNvCxnSpPr>
            <a:stCxn id="20" idx="3"/>
            <a:endCxn id="26" idx="0"/>
          </p:cNvCxnSpPr>
          <p:nvPr/>
        </p:nvCxnSpPr>
        <p:spPr>
          <a:xfrm flipV="1">
            <a:off x="4849324" y="5086171"/>
            <a:ext cx="3521822" cy="328200"/>
          </a:xfrm>
          <a:prstGeom prst="bentConnector4">
            <a:avLst>
              <a:gd name="adj1" fmla="val 11831"/>
              <a:gd name="adj2" fmla="val 218990"/>
            </a:avLst>
          </a:prstGeom>
          <a:ln w="25400">
            <a:solidFill>
              <a:schemeClr val="bg1">
                <a:lumMod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7C97C8EA-ED29-42C4-9A75-1E4874A6FFA4}"/>
              </a:ext>
            </a:extLst>
          </p:cNvPr>
          <p:cNvCxnSpPr>
            <a:stCxn id="21" idx="3"/>
            <a:endCxn id="26" idx="1"/>
          </p:cNvCxnSpPr>
          <p:nvPr/>
        </p:nvCxnSpPr>
        <p:spPr>
          <a:xfrm>
            <a:off x="6920058" y="5414371"/>
            <a:ext cx="839088" cy="0"/>
          </a:xfrm>
          <a:prstGeom prst="straightConnector1">
            <a:avLst/>
          </a:prstGeom>
          <a:ln w="25400">
            <a:solidFill>
              <a:schemeClr val="bg1">
                <a:lumMod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5272691" y="4457259"/>
            <a:ext cx="625171" cy="169277"/>
          </a:xfrm>
          <a:prstGeom prst="rect">
            <a:avLst/>
          </a:prstGeom>
          <a:solidFill>
            <a:schemeClr val="bg1"/>
          </a:solidFill>
        </p:spPr>
        <p:txBody>
          <a:bodyPr wrap="none" lIns="0" tIns="0" rIns="0" bIns="0" rtlCol="0">
            <a:spAutoFit/>
          </a:bodyPr>
          <a:lstStyle/>
          <a:p>
            <a:pPr marL="0" marR="0" lvl="0" indent="0" algn="ctr" defTabSz="914400" rtl="0" eaLnBrk="1" fontAlgn="base" latinLnBrk="0" hangingPunct="1">
              <a:lnSpc>
                <a:spcPct val="11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rPr>
              <a:t>[</a:t>
            </a:r>
            <a:r>
              <a:rPr lang="ja-JP" altLang="en-US" sz="1000" dirty="0">
                <a:solidFill>
                  <a:prstClr val="black"/>
                </a:solidFill>
                <a:latin typeface="+mn-ea"/>
                <a:ea typeface="+mn-ea"/>
              </a:rPr>
              <a:t>処理開始</a:t>
            </a:r>
            <a:r>
              <a:rPr kumimoji="1" lang="en-US" altLang="ja-JP" sz="1000" b="0" i="0" u="none" strike="noStrike" kern="1200" cap="none" spc="0" normalizeH="0" baseline="0" noProof="0" dirty="0">
                <a:ln>
                  <a:noFill/>
                </a:ln>
                <a:solidFill>
                  <a:prstClr val="black"/>
                </a:solidFill>
                <a:effectLst/>
                <a:uLnTx/>
                <a:uFillTx/>
                <a:latin typeface="+mn-ea"/>
                <a:ea typeface="+mn-ea"/>
              </a:rPr>
              <a:t>]</a:t>
            </a:r>
            <a:endParaRPr kumimoji="1" lang="ja-JP" altLang="en-US" sz="1000" b="0" i="0" u="none" strike="noStrike" kern="1200" cap="none" spc="0" normalizeH="0" baseline="0" noProof="0" dirty="0">
              <a:ln>
                <a:noFill/>
              </a:ln>
              <a:solidFill>
                <a:prstClr val="black"/>
              </a:solidFill>
              <a:effectLst/>
              <a:uLnTx/>
              <a:uFillTx/>
              <a:latin typeface="+mn-ea"/>
              <a:ea typeface="+mn-ea"/>
            </a:endParaRPr>
          </a:p>
        </p:txBody>
      </p:sp>
      <p:sp>
        <p:nvSpPr>
          <p:cNvPr id="30" name="テキスト ボックス 29"/>
          <p:cNvSpPr txBox="1"/>
          <p:nvPr/>
        </p:nvSpPr>
        <p:spPr>
          <a:xfrm>
            <a:off x="7014144" y="5452224"/>
            <a:ext cx="648000" cy="169277"/>
          </a:xfrm>
          <a:prstGeom prst="rect">
            <a:avLst/>
          </a:prstGeom>
          <a:solidFill>
            <a:schemeClr val="bg1"/>
          </a:solidFill>
        </p:spPr>
        <p:txBody>
          <a:bodyPr wrap="square" lIns="0" tIns="0" rIns="0" bIns="0" rtlCol="0">
            <a:spAutoFit/>
          </a:bodyPr>
          <a:lstStyle/>
          <a:p>
            <a:pPr marL="0" marR="0" lvl="0" indent="0" algn="ctr" defTabSz="914400" rtl="0" eaLnBrk="1" fontAlgn="base" latinLnBrk="0" hangingPunct="1">
              <a:lnSpc>
                <a:spcPct val="11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ea typeface="+mn-ea"/>
              </a:rPr>
              <a:t>[</a:t>
            </a:r>
            <a:r>
              <a:rPr lang="ja-JP" altLang="en-US" sz="1000" dirty="0">
                <a:solidFill>
                  <a:prstClr val="black"/>
                </a:solidFill>
                <a:latin typeface="+mn-ea"/>
                <a:ea typeface="+mn-ea"/>
              </a:rPr>
              <a:t>処理開始</a:t>
            </a:r>
            <a:r>
              <a:rPr kumimoji="1" lang="en-US" altLang="ja-JP" sz="1000" b="0" i="0" u="none" strike="noStrike" kern="1200" cap="none" spc="0" normalizeH="0" baseline="0" noProof="0" dirty="0">
                <a:ln>
                  <a:noFill/>
                </a:ln>
                <a:solidFill>
                  <a:prstClr val="black"/>
                </a:solidFill>
                <a:effectLst/>
                <a:uLnTx/>
                <a:uFillTx/>
                <a:latin typeface="+mn-ea"/>
                <a:ea typeface="+mn-ea"/>
              </a:rPr>
              <a:t>]</a:t>
            </a:r>
            <a:endParaRPr kumimoji="1" lang="ja-JP" altLang="en-US" sz="1000" b="0" i="0" u="none" strike="noStrike" kern="1200" cap="none" spc="0" normalizeH="0" baseline="0" noProof="0" dirty="0">
              <a:ln>
                <a:noFill/>
              </a:ln>
              <a:solidFill>
                <a:prstClr val="black"/>
              </a:solidFill>
              <a:effectLst/>
              <a:uLnTx/>
              <a:uFillTx/>
              <a:latin typeface="+mn-ea"/>
              <a:ea typeface="+mn-ea"/>
            </a:endParaRPr>
          </a:p>
        </p:txBody>
      </p:sp>
      <p:graphicFrame>
        <p:nvGraphicFramePr>
          <p:cNvPr id="33" name="表 32"/>
          <p:cNvGraphicFramePr>
            <a:graphicFrameLocks noGrp="1"/>
          </p:cNvGraphicFramePr>
          <p:nvPr/>
        </p:nvGraphicFramePr>
        <p:xfrm>
          <a:off x="9713304" y="5086171"/>
          <a:ext cx="1224000" cy="656400"/>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2422180377"/>
                    </a:ext>
                  </a:extLst>
                </a:gridCol>
                <a:gridCol w="936000">
                  <a:extLst>
                    <a:ext uri="{9D8B030D-6E8A-4147-A177-3AD203B41FA5}">
                      <a16:colId xmlns:a16="http://schemas.microsoft.com/office/drawing/2014/main" val="2204166435"/>
                    </a:ext>
                  </a:extLst>
                </a:gridCol>
              </a:tblGrid>
              <a:tr h="216000">
                <a:tc>
                  <a:txBody>
                    <a:bodyPr/>
                    <a:lstStyle/>
                    <a:p>
                      <a:r>
                        <a:rPr kumimoji="1" lang="en-US" altLang="ja-JP" sz="1000" b="0" i="0" baseline="0" dirty="0">
                          <a:solidFill>
                            <a:schemeClr val="tx1"/>
                          </a:solidFill>
                        </a:rPr>
                        <a:t>5</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000" b="0" i="0" baseline="0" dirty="0">
                          <a:solidFill>
                            <a:schemeClr val="tx1"/>
                          </a:solidFill>
                        </a:rPr>
                        <a:t>既存画面</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8053297"/>
                  </a:ext>
                </a:extLst>
              </a:tr>
              <a:tr h="432000">
                <a:tc gridSpan="2">
                  <a:txBody>
                    <a:bodyPr/>
                    <a:lstStyle/>
                    <a:p>
                      <a:pPr algn="ctr"/>
                      <a:r>
                        <a:rPr kumimoji="1" lang="zh-TW" altLang="en-US" sz="1000" b="0" i="0" baseline="0" dirty="0">
                          <a:solidFill>
                            <a:schemeClr val="tx1"/>
                          </a:solidFill>
                        </a:rPr>
                        <a:t>工事情報更新結果</a:t>
                      </a:r>
                    </a:p>
                    <a:p>
                      <a:pPr algn="ctr"/>
                      <a:r>
                        <a:rPr kumimoji="1" lang="zh-TW" altLang="en-US" sz="1000" b="0" i="0" baseline="0" dirty="0">
                          <a:solidFill>
                            <a:schemeClr val="tx1"/>
                          </a:solidFill>
                        </a:rPr>
                        <a:t>画面</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19822637"/>
                  </a:ext>
                </a:extLst>
              </a:tr>
            </a:tbl>
          </a:graphicData>
        </a:graphic>
      </p:graphicFrame>
      <p:cxnSp>
        <p:nvCxnSpPr>
          <p:cNvPr id="35" name="直線矢印コネクタ 426">
            <a:extLst>
              <a:ext uri="{FF2B5EF4-FFF2-40B4-BE49-F238E27FC236}">
                <a16:creationId xmlns:a16="http://schemas.microsoft.com/office/drawing/2014/main" id="{7C97C8EA-ED29-42C4-9A75-1E4874A6FFA4}"/>
              </a:ext>
            </a:extLst>
          </p:cNvPr>
          <p:cNvCxnSpPr/>
          <p:nvPr/>
        </p:nvCxnSpPr>
        <p:spPr>
          <a:xfrm rot="16200000" flipH="1">
            <a:off x="5615617" y="6124160"/>
            <a:ext cx="1623983" cy="810751"/>
          </a:xfrm>
          <a:prstGeom prst="bentConnector3">
            <a:avLst>
              <a:gd name="adj1" fmla="val 99268"/>
            </a:avLst>
          </a:prstGeom>
          <a:ln w="25400">
            <a:solidFill>
              <a:srgbClr val="0000FF"/>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正方形/長方形 35"/>
          <p:cNvSpPr/>
          <p:nvPr/>
        </p:nvSpPr>
        <p:spPr bwMode="auto">
          <a:xfrm>
            <a:off x="9837711" y="5577507"/>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cxnSp>
        <p:nvCxnSpPr>
          <p:cNvPr id="39" name="直線矢印コネクタ 38">
            <a:extLst>
              <a:ext uri="{FF2B5EF4-FFF2-40B4-BE49-F238E27FC236}">
                <a16:creationId xmlns:a16="http://schemas.microsoft.com/office/drawing/2014/main" id="{7C97C8EA-ED29-42C4-9A75-1E4874A6FFA4}"/>
              </a:ext>
            </a:extLst>
          </p:cNvPr>
          <p:cNvCxnSpPr>
            <a:stCxn id="26" idx="3"/>
            <a:endCxn id="33" idx="1"/>
          </p:cNvCxnSpPr>
          <p:nvPr/>
        </p:nvCxnSpPr>
        <p:spPr>
          <a:xfrm>
            <a:off x="8983146" y="5414371"/>
            <a:ext cx="730158" cy="0"/>
          </a:xfrm>
          <a:prstGeom prst="straightConnector1">
            <a:avLst/>
          </a:prstGeom>
          <a:ln w="25400">
            <a:solidFill>
              <a:schemeClr val="bg1">
                <a:lumMod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7447529" y="5778022"/>
            <a:ext cx="1114088" cy="169277"/>
          </a:xfrm>
          <a:prstGeom prst="rect">
            <a:avLst/>
          </a:prstGeom>
          <a:solidFill>
            <a:schemeClr val="bg1"/>
          </a:solidFill>
        </p:spPr>
        <p:txBody>
          <a:bodyPr wrap="none" lIns="0" tIns="0" rIns="0" bIns="0" rtlCol="0">
            <a:spAutoFit/>
          </a:bodyPr>
          <a:lstStyle/>
          <a:p>
            <a:pPr lvl="0">
              <a:lnSpc>
                <a:spcPct val="110000"/>
              </a:lnSpc>
              <a:defRPr/>
            </a:pPr>
            <a:r>
              <a:rPr kumimoji="1" lang="en-US" altLang="ja-JP" sz="1000" b="0" i="0" u="none" strike="noStrike" kern="1200" cap="none" spc="0" normalizeH="0" baseline="0" noProof="0" dirty="0">
                <a:ln>
                  <a:noFill/>
                </a:ln>
                <a:solidFill>
                  <a:srgbClr val="0000FF"/>
                </a:solidFill>
                <a:effectLst/>
                <a:uLnTx/>
                <a:uFillTx/>
                <a:latin typeface="+mn-ea"/>
                <a:ea typeface="+mn-ea"/>
                <a:cs typeface="+mn-cs"/>
              </a:rPr>
              <a:t>[</a:t>
            </a:r>
            <a:r>
              <a:rPr lang="ja-JP" altLang="en-US" sz="1000" dirty="0">
                <a:solidFill>
                  <a:srgbClr val="0000FF"/>
                </a:solidFill>
                <a:latin typeface="+mn-ea"/>
                <a:ea typeface="+mn-ea"/>
              </a:rPr>
              <a:t>番ポ工事結果情報</a:t>
            </a:r>
            <a:r>
              <a:rPr kumimoji="1" lang="en-US" altLang="ja-JP" sz="1000" b="0" i="0" u="none" strike="noStrike" kern="1200" cap="none" spc="0" normalizeH="0" baseline="0" noProof="0" dirty="0">
                <a:ln>
                  <a:noFill/>
                </a:ln>
                <a:solidFill>
                  <a:srgbClr val="0000FF"/>
                </a:solidFill>
                <a:effectLst/>
                <a:uLnTx/>
                <a:uFillTx/>
                <a:latin typeface="+mn-ea"/>
                <a:ea typeface="+mn-ea"/>
                <a:cs typeface="+mn-cs"/>
              </a:rPr>
              <a:t>]</a:t>
            </a:r>
            <a:endParaRPr kumimoji="1" lang="ja-JP" altLang="en-US" sz="1000" b="0" i="0" u="none" strike="noStrike" kern="1200" cap="none" spc="0" normalizeH="0" baseline="0" noProof="0" dirty="0">
              <a:ln>
                <a:noFill/>
              </a:ln>
              <a:solidFill>
                <a:srgbClr val="0000FF"/>
              </a:solidFill>
              <a:effectLst/>
              <a:uLnTx/>
              <a:uFillTx/>
              <a:latin typeface="+mn-ea"/>
              <a:ea typeface="+mn-ea"/>
              <a:cs typeface="+mn-cs"/>
            </a:endParaRPr>
          </a:p>
        </p:txBody>
      </p:sp>
      <p:sp>
        <p:nvSpPr>
          <p:cNvPr id="43" name="テキスト ボックス 42"/>
          <p:cNvSpPr txBox="1"/>
          <p:nvPr/>
        </p:nvSpPr>
        <p:spPr>
          <a:xfrm>
            <a:off x="8149733" y="7350417"/>
            <a:ext cx="591509" cy="169277"/>
          </a:xfrm>
          <a:prstGeom prst="rect">
            <a:avLst/>
          </a:prstGeom>
          <a:noFill/>
        </p:spPr>
        <p:txBody>
          <a:bodyPr wrap="none" lIns="0" tIns="0" rIns="0" bIns="0" rtlCol="0">
            <a:spAutoFit/>
          </a:bodyPr>
          <a:lstStyle/>
          <a:p>
            <a:pPr lvl="0" algn="l">
              <a:lnSpc>
                <a:spcPct val="110000"/>
              </a:lnSpc>
              <a:defRPr/>
            </a:pPr>
            <a:r>
              <a:rPr lang="en-US" altLang="ja-JP" sz="1000" dirty="0">
                <a:solidFill>
                  <a:srgbClr val="0000FF"/>
                </a:solidFill>
                <a:latin typeface="+mn-ea"/>
                <a:ea typeface="+mn-ea"/>
                <a:cs typeface="Meiryo UI" panose="020B0604030504040204" pitchFamily="50" charset="-128"/>
              </a:rPr>
              <a:t>[</a:t>
            </a:r>
            <a:r>
              <a:rPr lang="ja-JP" altLang="en-US" sz="1000" dirty="0">
                <a:solidFill>
                  <a:srgbClr val="0000FF"/>
                </a:solidFill>
                <a:latin typeface="+mn-ea"/>
                <a:ea typeface="+mn-ea"/>
                <a:cs typeface="Meiryo UI" panose="020B0604030504040204" pitchFamily="50" charset="-128"/>
              </a:rPr>
              <a:t>閉じる</a:t>
            </a:r>
            <a:r>
              <a:rPr lang="en-US" altLang="ja-JP" sz="1000" dirty="0">
                <a:solidFill>
                  <a:srgbClr val="0000FF"/>
                </a:solidFill>
                <a:latin typeface="+mn-ea"/>
                <a:ea typeface="+mn-ea"/>
                <a:cs typeface="Meiryo UI" panose="020B0604030504040204" pitchFamily="50" charset="-128"/>
              </a:rPr>
              <a:t>]*1</a:t>
            </a:r>
          </a:p>
        </p:txBody>
      </p:sp>
      <p:sp>
        <p:nvSpPr>
          <p:cNvPr id="48" name="正方形/長方形 47"/>
          <p:cNvSpPr/>
          <p:nvPr/>
        </p:nvSpPr>
        <p:spPr bwMode="auto">
          <a:xfrm>
            <a:off x="7453372" y="7992626"/>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49" name="正方形/長方形 48"/>
          <p:cNvSpPr/>
          <p:nvPr/>
        </p:nvSpPr>
        <p:spPr bwMode="auto">
          <a:xfrm>
            <a:off x="6397884" y="5571676"/>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50" name="正方形/長方形 49"/>
          <p:cNvSpPr/>
          <p:nvPr/>
        </p:nvSpPr>
        <p:spPr bwMode="auto">
          <a:xfrm>
            <a:off x="7556463" y="6385238"/>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54" name="正方形/長方形 53"/>
          <p:cNvSpPr/>
          <p:nvPr/>
        </p:nvSpPr>
        <p:spPr bwMode="auto">
          <a:xfrm>
            <a:off x="7554401" y="7775535"/>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58" name="テキスト ボックス 57"/>
          <p:cNvSpPr txBox="1"/>
          <p:nvPr/>
        </p:nvSpPr>
        <p:spPr>
          <a:xfrm>
            <a:off x="1430202" y="8000650"/>
            <a:ext cx="10227182" cy="338554"/>
          </a:xfrm>
          <a:prstGeom prst="rect">
            <a:avLst/>
          </a:prstGeom>
          <a:solidFill>
            <a:schemeClr val="bg1"/>
          </a:solidFill>
        </p:spPr>
        <p:txBody>
          <a:bodyPr wrap="square" lIns="0" tIns="0" rIns="0" bIns="0" rtlCol="0">
            <a:spAutoFit/>
          </a:bodyPr>
          <a:lstStyle/>
          <a:p>
            <a:pPr marL="252000" lvl="0" indent="-252000" algn="l">
              <a:lnSpc>
                <a:spcPct val="110000"/>
              </a:lnSpc>
              <a:defRPr/>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a:t>
            </a:r>
            <a:r>
              <a:rPr lang="ja-JP" altLang="en-US" sz="1000" dirty="0">
                <a:latin typeface="+mn-ea"/>
                <a:ea typeface="+mn-ea"/>
                <a:cs typeface="Meiryo UI" panose="020B0604030504040204" pitchFamily="50" charset="-128"/>
              </a:rPr>
              <a:t>番ポ工事結果情報画面からフォーカスアウト（進捗状況照会　詳細画面／工事情報更新画面をクリック）した場合は、無条件で番ポ工事結果情報画面を閉じる。</a:t>
            </a:r>
            <a:endParaRPr lang="en-US" altLang="ja-JP" sz="1000" dirty="0">
              <a:latin typeface="+mn-ea"/>
              <a:ea typeface="+mn-ea"/>
              <a:cs typeface="Meiryo UI" panose="020B0604030504040204" pitchFamily="50" charset="-128"/>
            </a:endParaRPr>
          </a:p>
          <a:p>
            <a:pPr marL="252000" lvl="0" indent="-252000" algn="l">
              <a:lnSpc>
                <a:spcPct val="110000"/>
              </a:lnSpc>
              <a:defRPr/>
            </a:pPr>
            <a:endParaRPr kumimoji="1" lang="ja-JP" altLang="en-US" sz="1000" b="0" i="0" u="none" strike="noStrike" kern="1200" cap="none" spc="0" normalizeH="0" baseline="0" noProof="0" dirty="0">
              <a:ln>
                <a:noFill/>
              </a:ln>
              <a:effectLst/>
              <a:uLnTx/>
              <a:uFillTx/>
              <a:latin typeface="+mn-ea"/>
              <a:ea typeface="+mn-ea"/>
            </a:endParaRPr>
          </a:p>
        </p:txBody>
      </p:sp>
      <p:sp>
        <p:nvSpPr>
          <p:cNvPr id="59" name="正方形/長方形 58"/>
          <p:cNvSpPr/>
          <p:nvPr/>
        </p:nvSpPr>
        <p:spPr bwMode="auto">
          <a:xfrm>
            <a:off x="8037511" y="5564405"/>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60" name="正方形/長方形 59"/>
          <p:cNvSpPr/>
          <p:nvPr/>
        </p:nvSpPr>
        <p:spPr bwMode="auto">
          <a:xfrm>
            <a:off x="4499952" y="5582182"/>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61" name="テキスト ボックス 60"/>
          <p:cNvSpPr txBox="1"/>
          <p:nvPr/>
        </p:nvSpPr>
        <p:spPr>
          <a:xfrm>
            <a:off x="9117631" y="5452224"/>
            <a:ext cx="368691" cy="169277"/>
          </a:xfrm>
          <a:prstGeom prst="rect">
            <a:avLst/>
          </a:prstGeom>
          <a:solidFill>
            <a:schemeClr val="bg1"/>
          </a:solidFill>
        </p:spPr>
        <p:txBody>
          <a:bodyPr wrap="none" lIns="0" tIns="0" rIns="0" bIns="0" rtlCol="0">
            <a:spAutoFit/>
          </a:bodyPr>
          <a:lstStyle/>
          <a:p>
            <a:pPr marL="0" marR="0" lvl="0" indent="0" algn="ctr" defTabSz="914400" rtl="0" eaLnBrk="1" fontAlgn="base" latinLnBrk="0" hangingPunct="1">
              <a:lnSpc>
                <a:spcPct val="110000"/>
              </a:lnSpc>
              <a:spcBef>
                <a:spcPct val="0"/>
              </a:spcBef>
              <a:spcAft>
                <a:spcPct val="0"/>
              </a:spcAft>
              <a:buClrTx/>
              <a:buSzTx/>
              <a:buFontTx/>
              <a:buNone/>
              <a:tabLst/>
              <a:defRPr/>
            </a:pPr>
            <a:r>
              <a:rPr kumimoji="1" lang="en-US" altLang="ja-JP" sz="1000" b="0" i="0" u="none" strike="noStrike" kern="1200" cap="none" spc="0" normalizeH="0" baseline="0" noProof="0" dirty="0">
                <a:ln>
                  <a:noFill/>
                </a:ln>
                <a:effectLst/>
                <a:uLnTx/>
                <a:uFillTx/>
                <a:latin typeface="+mn-ea"/>
                <a:ea typeface="+mn-ea"/>
              </a:rPr>
              <a:t>[</a:t>
            </a:r>
            <a:r>
              <a:rPr lang="ja-JP" altLang="en-US" sz="1000" dirty="0">
                <a:latin typeface="+mn-ea"/>
                <a:ea typeface="+mn-ea"/>
              </a:rPr>
              <a:t>更新</a:t>
            </a:r>
            <a:r>
              <a:rPr kumimoji="1" lang="en-US" altLang="ja-JP" sz="1000" b="0" i="0" u="none" strike="noStrike" kern="1200" cap="none" spc="0" normalizeH="0" baseline="0" noProof="0" dirty="0">
                <a:ln>
                  <a:noFill/>
                </a:ln>
                <a:effectLst/>
                <a:uLnTx/>
                <a:uFillTx/>
                <a:latin typeface="+mn-ea"/>
                <a:ea typeface="+mn-ea"/>
              </a:rPr>
              <a:t>]</a:t>
            </a:r>
            <a:endParaRPr kumimoji="1" lang="ja-JP" altLang="en-US" sz="1000" b="0" i="0" u="none" strike="noStrike" kern="1200" cap="none" spc="0" normalizeH="0" baseline="0" noProof="0" dirty="0">
              <a:ln>
                <a:noFill/>
              </a:ln>
              <a:effectLst/>
              <a:uLnTx/>
              <a:uFillTx/>
              <a:latin typeface="+mn-ea"/>
              <a:ea typeface="+mn-ea"/>
            </a:endParaRPr>
          </a:p>
        </p:txBody>
      </p:sp>
      <p:sp>
        <p:nvSpPr>
          <p:cNvPr id="62" name="正方形/長方形 61"/>
          <p:cNvSpPr/>
          <p:nvPr/>
        </p:nvSpPr>
        <p:spPr bwMode="auto">
          <a:xfrm>
            <a:off x="8627033" y="5558729"/>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63" name="正方形/長方形 62"/>
          <p:cNvSpPr/>
          <p:nvPr/>
        </p:nvSpPr>
        <p:spPr bwMode="auto">
          <a:xfrm>
            <a:off x="8495576" y="5558729"/>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68" name="正方形/長方形 67"/>
          <p:cNvSpPr/>
          <p:nvPr/>
        </p:nvSpPr>
        <p:spPr bwMode="auto">
          <a:xfrm>
            <a:off x="7440115" y="7890497"/>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69" name="正方形/長方形 68"/>
          <p:cNvSpPr/>
          <p:nvPr/>
        </p:nvSpPr>
        <p:spPr bwMode="auto">
          <a:xfrm>
            <a:off x="6118853" y="5558727"/>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70" name="正方形/長方形 69"/>
          <p:cNvSpPr/>
          <p:nvPr/>
        </p:nvSpPr>
        <p:spPr bwMode="auto">
          <a:xfrm>
            <a:off x="5961619" y="5558727"/>
            <a:ext cx="180020" cy="169277"/>
          </a:xfrm>
          <a:prstGeom prst="rect">
            <a:avLst/>
          </a:prstGeom>
          <a:noFill/>
          <a:ln w="12700" cap="flat" cmpd="sng" algn="ctr">
            <a:no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cxnSp>
        <p:nvCxnSpPr>
          <p:cNvPr id="71" name="直線矢印コネクタ 426">
            <a:extLst>
              <a:ext uri="{FF2B5EF4-FFF2-40B4-BE49-F238E27FC236}">
                <a16:creationId xmlns:a16="http://schemas.microsoft.com/office/drawing/2014/main" id="{7C97C8EA-ED29-42C4-9A75-1E4874A6FFA4}"/>
              </a:ext>
            </a:extLst>
          </p:cNvPr>
          <p:cNvCxnSpPr>
            <a:stCxn id="31" idx="1"/>
          </p:cNvCxnSpPr>
          <p:nvPr/>
        </p:nvCxnSpPr>
        <p:spPr>
          <a:xfrm rot="10800000">
            <a:off x="6183618" y="5742571"/>
            <a:ext cx="649366" cy="1477250"/>
          </a:xfrm>
          <a:prstGeom prst="bentConnector2">
            <a:avLst/>
          </a:prstGeom>
          <a:ln w="25400">
            <a:solidFill>
              <a:srgbClr val="0000FF"/>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9" name="直線矢印コネクタ 426">
            <a:extLst>
              <a:ext uri="{FF2B5EF4-FFF2-40B4-BE49-F238E27FC236}">
                <a16:creationId xmlns:a16="http://schemas.microsoft.com/office/drawing/2014/main" id="{7C97C8EA-ED29-42C4-9A75-1E4874A6FFA4}"/>
              </a:ext>
            </a:extLst>
          </p:cNvPr>
          <p:cNvCxnSpPr/>
          <p:nvPr/>
        </p:nvCxnSpPr>
        <p:spPr>
          <a:xfrm rot="5400000" flipH="1" flipV="1">
            <a:off x="7568096" y="6192583"/>
            <a:ext cx="1637835" cy="660059"/>
          </a:xfrm>
          <a:prstGeom prst="bentConnector3">
            <a:avLst>
              <a:gd name="adj1" fmla="val -14"/>
            </a:avLst>
          </a:prstGeom>
          <a:ln w="25400">
            <a:solidFill>
              <a:srgbClr val="0000FF"/>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426">
            <a:extLst>
              <a:ext uri="{FF2B5EF4-FFF2-40B4-BE49-F238E27FC236}">
                <a16:creationId xmlns:a16="http://schemas.microsoft.com/office/drawing/2014/main" id="{7C97C8EA-ED29-42C4-9A75-1E4874A6FFA4}"/>
              </a:ext>
            </a:extLst>
          </p:cNvPr>
          <p:cNvCxnSpPr>
            <a:endCxn id="31" idx="3"/>
          </p:cNvCxnSpPr>
          <p:nvPr/>
        </p:nvCxnSpPr>
        <p:spPr>
          <a:xfrm rot="5400000">
            <a:off x="7564315" y="6220422"/>
            <a:ext cx="1492069" cy="506729"/>
          </a:xfrm>
          <a:prstGeom prst="bentConnector2">
            <a:avLst/>
          </a:prstGeom>
          <a:ln w="25400">
            <a:solidFill>
              <a:srgbClr val="0000FF"/>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81" name="テキスト ボックス 80"/>
          <p:cNvSpPr txBox="1"/>
          <p:nvPr/>
        </p:nvSpPr>
        <p:spPr>
          <a:xfrm>
            <a:off x="6048592" y="7350417"/>
            <a:ext cx="591509" cy="169277"/>
          </a:xfrm>
          <a:prstGeom prst="rect">
            <a:avLst/>
          </a:prstGeom>
          <a:noFill/>
        </p:spPr>
        <p:txBody>
          <a:bodyPr wrap="none" lIns="0" tIns="0" rIns="0" bIns="0" rtlCol="0">
            <a:spAutoFit/>
          </a:bodyPr>
          <a:lstStyle/>
          <a:p>
            <a:pPr lvl="0" algn="l">
              <a:lnSpc>
                <a:spcPct val="110000"/>
              </a:lnSpc>
              <a:defRPr/>
            </a:pPr>
            <a:r>
              <a:rPr lang="en-US" altLang="ja-JP" sz="1000" dirty="0">
                <a:solidFill>
                  <a:srgbClr val="0000FF"/>
                </a:solidFill>
                <a:latin typeface="+mn-ea"/>
                <a:ea typeface="+mn-ea"/>
                <a:cs typeface="Meiryo UI" panose="020B0604030504040204" pitchFamily="50" charset="-128"/>
              </a:rPr>
              <a:t>[</a:t>
            </a:r>
            <a:r>
              <a:rPr lang="ja-JP" altLang="en-US" sz="1000" dirty="0">
                <a:solidFill>
                  <a:srgbClr val="0000FF"/>
                </a:solidFill>
                <a:latin typeface="+mn-ea"/>
                <a:ea typeface="+mn-ea"/>
                <a:cs typeface="Meiryo UI" panose="020B0604030504040204" pitchFamily="50" charset="-128"/>
              </a:rPr>
              <a:t>閉じる</a:t>
            </a:r>
            <a:r>
              <a:rPr lang="en-US" altLang="ja-JP" sz="1000" dirty="0">
                <a:solidFill>
                  <a:srgbClr val="0000FF"/>
                </a:solidFill>
                <a:latin typeface="+mn-ea"/>
                <a:ea typeface="+mn-ea"/>
                <a:cs typeface="Meiryo UI" panose="020B0604030504040204" pitchFamily="50" charset="-128"/>
              </a:rPr>
              <a:t>]*1</a:t>
            </a:r>
          </a:p>
        </p:txBody>
      </p:sp>
      <p:sp>
        <p:nvSpPr>
          <p:cNvPr id="82" name="テキスト ボックス 81"/>
          <p:cNvSpPr txBox="1"/>
          <p:nvPr/>
        </p:nvSpPr>
        <p:spPr>
          <a:xfrm>
            <a:off x="6238879" y="5778022"/>
            <a:ext cx="1114088" cy="169277"/>
          </a:xfrm>
          <a:prstGeom prst="rect">
            <a:avLst/>
          </a:prstGeom>
          <a:solidFill>
            <a:schemeClr val="bg1"/>
          </a:solidFill>
        </p:spPr>
        <p:txBody>
          <a:bodyPr wrap="none" lIns="0" tIns="0" rIns="0" bIns="0" rtlCol="0">
            <a:spAutoFit/>
          </a:bodyPr>
          <a:lstStyle/>
          <a:p>
            <a:pPr lvl="0">
              <a:lnSpc>
                <a:spcPct val="110000"/>
              </a:lnSpc>
              <a:defRPr/>
            </a:pPr>
            <a:r>
              <a:rPr kumimoji="1" lang="en-US" altLang="ja-JP" sz="1000" b="0" i="0" u="none" strike="noStrike" kern="1200" cap="none" spc="0" normalizeH="0" baseline="0" noProof="0" dirty="0">
                <a:ln>
                  <a:noFill/>
                </a:ln>
                <a:solidFill>
                  <a:srgbClr val="0000FF"/>
                </a:solidFill>
                <a:effectLst/>
                <a:uLnTx/>
                <a:uFillTx/>
                <a:latin typeface="+mn-ea"/>
                <a:ea typeface="+mn-ea"/>
                <a:cs typeface="+mn-cs"/>
              </a:rPr>
              <a:t>[</a:t>
            </a:r>
            <a:r>
              <a:rPr lang="ja-JP" altLang="en-US" sz="1000" dirty="0">
                <a:solidFill>
                  <a:srgbClr val="0000FF"/>
                </a:solidFill>
                <a:latin typeface="+mn-ea"/>
                <a:ea typeface="+mn-ea"/>
              </a:rPr>
              <a:t>番ポ工事結果情報</a:t>
            </a:r>
            <a:r>
              <a:rPr kumimoji="1" lang="en-US" altLang="ja-JP" sz="1000" b="0" i="0" u="none" strike="noStrike" kern="1200" cap="none" spc="0" normalizeH="0" baseline="0" noProof="0" dirty="0">
                <a:ln>
                  <a:noFill/>
                </a:ln>
                <a:solidFill>
                  <a:srgbClr val="0000FF"/>
                </a:solidFill>
                <a:effectLst/>
                <a:uLnTx/>
                <a:uFillTx/>
                <a:latin typeface="+mn-ea"/>
                <a:ea typeface="+mn-ea"/>
                <a:cs typeface="+mn-cs"/>
              </a:rPr>
              <a:t>]</a:t>
            </a:r>
            <a:endParaRPr kumimoji="1" lang="ja-JP" altLang="en-US" sz="1000" b="0" i="0" u="none" strike="noStrike" kern="1200" cap="none" spc="0" normalizeH="0" baseline="0" noProof="0" dirty="0">
              <a:ln>
                <a:noFill/>
              </a:ln>
              <a:solidFill>
                <a:srgbClr val="0000FF"/>
              </a:solidFill>
              <a:effectLst/>
              <a:uLnTx/>
              <a:uFillTx/>
              <a:latin typeface="+mn-ea"/>
              <a:ea typeface="+mn-ea"/>
              <a:cs typeface="+mn-cs"/>
            </a:endParaRPr>
          </a:p>
        </p:txBody>
      </p:sp>
      <p:sp>
        <p:nvSpPr>
          <p:cNvPr id="38" name="楕円 37"/>
          <p:cNvSpPr/>
          <p:nvPr/>
        </p:nvSpPr>
        <p:spPr bwMode="auto">
          <a:xfrm>
            <a:off x="6071916" y="6286844"/>
            <a:ext cx="216000" cy="216000"/>
          </a:xfrm>
          <a:prstGeom prst="ellipse">
            <a:avLst/>
          </a:prstGeom>
          <a:solidFill>
            <a:schemeClr val="bg1"/>
          </a:solidFill>
          <a:ln w="12700" cap="flat" cmpd="sng" algn="ctr">
            <a:solidFill>
              <a:srgbClr val="0000FF"/>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0000FF"/>
                </a:solidFill>
                <a:effectLst/>
                <a:uLnTx/>
                <a:uFillTx/>
                <a:latin typeface="+mn-ea"/>
                <a:ea typeface="+mn-ea"/>
                <a:cs typeface="+mn-cs"/>
              </a:rPr>
              <a:t>P</a:t>
            </a:r>
            <a:endParaRPr kumimoji="1" lang="ja-JP" altLang="en-US" sz="1000" b="1" i="0" u="none" strike="noStrike" kern="1200" cap="none" spc="0" normalizeH="0" baseline="0" noProof="0" dirty="0">
              <a:ln>
                <a:noFill/>
              </a:ln>
              <a:solidFill>
                <a:srgbClr val="0000FF"/>
              </a:solidFill>
              <a:effectLst/>
              <a:uLnTx/>
              <a:uFillTx/>
              <a:latin typeface="+mn-ea"/>
              <a:ea typeface="+mn-ea"/>
              <a:cs typeface="+mn-cs"/>
            </a:endParaRPr>
          </a:p>
        </p:txBody>
      </p:sp>
      <p:sp>
        <p:nvSpPr>
          <p:cNvPr id="85" name="楕円 84"/>
          <p:cNvSpPr/>
          <p:nvPr/>
        </p:nvSpPr>
        <p:spPr bwMode="auto">
          <a:xfrm>
            <a:off x="8455713" y="6286844"/>
            <a:ext cx="216000" cy="216000"/>
          </a:xfrm>
          <a:prstGeom prst="ellipse">
            <a:avLst/>
          </a:prstGeom>
          <a:solidFill>
            <a:schemeClr val="bg1"/>
          </a:solidFill>
          <a:ln w="12700" cap="flat" cmpd="sng" algn="ctr">
            <a:solidFill>
              <a:srgbClr val="0000FF"/>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0000FF"/>
                </a:solidFill>
                <a:effectLst/>
                <a:uLnTx/>
                <a:uFillTx/>
                <a:latin typeface="+mn-ea"/>
                <a:ea typeface="+mn-ea"/>
                <a:cs typeface="+mn-cs"/>
              </a:rPr>
              <a:t>P</a:t>
            </a:r>
            <a:endParaRPr kumimoji="1" lang="ja-JP" altLang="en-US" sz="1000" b="1" i="0" u="none" strike="noStrike" kern="1200" cap="none" spc="0" normalizeH="0" baseline="0" noProof="0" dirty="0">
              <a:ln>
                <a:noFill/>
              </a:ln>
              <a:solidFill>
                <a:srgbClr val="0000FF"/>
              </a:solidFill>
              <a:effectLst/>
              <a:uLnTx/>
              <a:uFillTx/>
              <a:latin typeface="+mn-ea"/>
              <a:ea typeface="+mn-ea"/>
              <a:cs typeface="+mn-cs"/>
            </a:endParaRPr>
          </a:p>
        </p:txBody>
      </p:sp>
      <p:graphicFrame>
        <p:nvGraphicFramePr>
          <p:cNvPr id="26" name="表 25"/>
          <p:cNvGraphicFramePr>
            <a:graphicFrameLocks noGrp="1"/>
          </p:cNvGraphicFramePr>
          <p:nvPr/>
        </p:nvGraphicFramePr>
        <p:xfrm>
          <a:off x="7759146" y="5086171"/>
          <a:ext cx="1224000" cy="656400"/>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2422180377"/>
                    </a:ext>
                  </a:extLst>
                </a:gridCol>
                <a:gridCol w="936000">
                  <a:extLst>
                    <a:ext uri="{9D8B030D-6E8A-4147-A177-3AD203B41FA5}">
                      <a16:colId xmlns:a16="http://schemas.microsoft.com/office/drawing/2014/main" val="2204166435"/>
                    </a:ext>
                  </a:extLst>
                </a:gridCol>
              </a:tblGrid>
              <a:tr h="216000">
                <a:tc>
                  <a:txBody>
                    <a:bodyPr/>
                    <a:lstStyle/>
                    <a:p>
                      <a:r>
                        <a:rPr kumimoji="1" lang="en-US" altLang="ja-JP" sz="1000" b="0" i="0" baseline="0" dirty="0">
                          <a:solidFill>
                            <a:schemeClr val="tx1"/>
                          </a:solidFill>
                        </a:rPr>
                        <a:t>4</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0" i="0" baseline="0" dirty="0">
                          <a:solidFill>
                            <a:schemeClr val="tx1"/>
                          </a:solidFill>
                        </a:rPr>
                        <a:t>既存画面</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98053297"/>
                  </a:ext>
                </a:extLst>
              </a:tr>
              <a:tr h="432000">
                <a:tc gridSpan="2">
                  <a:txBody>
                    <a:bodyPr/>
                    <a:lstStyle/>
                    <a:p>
                      <a:pPr algn="ctr"/>
                      <a:r>
                        <a:rPr kumimoji="1" lang="ja-JP" altLang="en-US" sz="1000" b="0" i="0" baseline="0" dirty="0">
                          <a:solidFill>
                            <a:schemeClr val="tx1"/>
                          </a:solidFill>
                        </a:rPr>
                        <a:t>工事情報更新画面</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819822637"/>
                  </a:ext>
                </a:extLst>
              </a:tr>
            </a:tbl>
          </a:graphicData>
        </a:graphic>
      </p:graphicFrame>
      <p:graphicFrame>
        <p:nvGraphicFramePr>
          <p:cNvPr id="31" name="表 30"/>
          <p:cNvGraphicFramePr>
            <a:graphicFrameLocks noGrp="1"/>
          </p:cNvGraphicFramePr>
          <p:nvPr/>
        </p:nvGraphicFramePr>
        <p:xfrm>
          <a:off x="6832984" y="6891621"/>
          <a:ext cx="1224000" cy="656400"/>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2422180377"/>
                    </a:ext>
                  </a:extLst>
                </a:gridCol>
                <a:gridCol w="936000">
                  <a:extLst>
                    <a:ext uri="{9D8B030D-6E8A-4147-A177-3AD203B41FA5}">
                      <a16:colId xmlns:a16="http://schemas.microsoft.com/office/drawing/2014/main" val="2204166435"/>
                    </a:ext>
                  </a:extLst>
                </a:gridCol>
              </a:tblGrid>
              <a:tr h="216000">
                <a:tc>
                  <a:txBody>
                    <a:bodyPr/>
                    <a:lstStyle/>
                    <a:p>
                      <a:r>
                        <a:rPr kumimoji="1" lang="en-US" altLang="ja-JP" sz="1000" b="0" i="0" baseline="0" dirty="0">
                          <a:solidFill>
                            <a:srgbClr val="0000FF"/>
                          </a:solidFill>
                        </a:rPr>
                        <a:t>6</a:t>
                      </a:r>
                      <a:endParaRPr kumimoji="1" lang="ja-JP" altLang="en-US" sz="1000" b="0" i="0" baseline="0" dirty="0">
                        <a:solidFill>
                          <a:srgbClr val="0000FF"/>
                        </a:solidFill>
                      </a:endParaRPr>
                    </a:p>
                  </a:txBody>
                  <a:tcPr marL="36000" marR="36000" marT="36000" marB="36000">
                    <a:lnL w="9525" cap="flat" cmpd="sng" algn="ctr">
                      <a:solidFill>
                        <a:srgbClr val="0000FF"/>
                      </a:solidFill>
                      <a:prstDash val="solid"/>
                      <a:round/>
                      <a:headEnd type="none" w="med" len="med"/>
                      <a:tailEnd type="none" w="med" len="med"/>
                    </a:lnL>
                    <a:lnR w="9525" cap="flat" cmpd="sng" algn="ctr">
                      <a:solidFill>
                        <a:srgbClr val="0000FF"/>
                      </a:solidFill>
                      <a:prstDash val="solid"/>
                      <a:round/>
                      <a:headEnd type="none" w="med" len="med"/>
                      <a:tailEnd type="none" w="med" len="med"/>
                    </a:lnR>
                    <a:lnT w="9525" cap="flat" cmpd="sng" algn="ctr">
                      <a:solidFill>
                        <a:srgbClr val="0000FF"/>
                      </a:solidFill>
                      <a:prstDash val="solid"/>
                      <a:round/>
                      <a:headEnd type="none" w="med" len="med"/>
                      <a:tailEnd type="none" w="med" len="med"/>
                    </a:lnT>
                    <a:lnB w="9525" cap="flat" cmpd="sng" algn="ctr">
                      <a:solidFill>
                        <a:srgbClr val="0000FF"/>
                      </a:solidFill>
                      <a:prstDash val="solid"/>
                      <a:round/>
                      <a:headEnd type="none" w="med" len="med"/>
                      <a:tailEnd type="none" w="med" len="med"/>
                    </a:lnB>
                    <a:solidFill>
                      <a:schemeClr val="bg1"/>
                    </a:solidFill>
                  </a:tcPr>
                </a:tc>
                <a:tc>
                  <a:txBody>
                    <a:bodyPr/>
                    <a:lstStyle/>
                    <a:p>
                      <a:r>
                        <a:rPr kumimoji="1" lang="ja-JP" altLang="en-US" sz="1000" b="0" i="0" baseline="0" dirty="0">
                          <a:solidFill>
                            <a:srgbClr val="0000FF"/>
                          </a:solidFill>
                        </a:rPr>
                        <a:t>新規画面</a:t>
                      </a:r>
                    </a:p>
                  </a:txBody>
                  <a:tcPr marL="36000" marR="36000" marT="36000" marB="36000">
                    <a:lnL w="9525" cap="flat" cmpd="sng" algn="ctr">
                      <a:solidFill>
                        <a:srgbClr val="0000FF"/>
                      </a:solidFill>
                      <a:prstDash val="solid"/>
                      <a:round/>
                      <a:headEnd type="none" w="med" len="med"/>
                      <a:tailEnd type="none" w="med" len="med"/>
                    </a:lnL>
                    <a:lnR w="9525" cap="flat" cmpd="sng" algn="ctr">
                      <a:solidFill>
                        <a:srgbClr val="0000FF"/>
                      </a:solidFill>
                      <a:prstDash val="solid"/>
                      <a:round/>
                      <a:headEnd type="none" w="med" len="med"/>
                      <a:tailEnd type="none" w="med" len="med"/>
                    </a:lnR>
                    <a:lnT w="9525" cap="flat" cmpd="sng" algn="ctr">
                      <a:solidFill>
                        <a:srgbClr val="0000FF"/>
                      </a:solidFill>
                      <a:prstDash val="solid"/>
                      <a:round/>
                      <a:headEnd type="none" w="med" len="med"/>
                      <a:tailEnd type="none" w="med" len="med"/>
                    </a:lnT>
                    <a:lnB w="9525" cap="flat" cmpd="sng" algn="ctr">
                      <a:solidFill>
                        <a:srgbClr val="0000FF"/>
                      </a:solidFill>
                      <a:prstDash val="solid"/>
                      <a:round/>
                      <a:headEnd type="none" w="med" len="med"/>
                      <a:tailEnd type="none" w="med" len="med"/>
                    </a:lnB>
                    <a:solidFill>
                      <a:schemeClr val="bg1"/>
                    </a:solidFill>
                  </a:tcPr>
                </a:tc>
                <a:extLst>
                  <a:ext uri="{0D108BD9-81ED-4DB2-BD59-A6C34878D82A}">
                    <a16:rowId xmlns:a16="http://schemas.microsoft.com/office/drawing/2014/main" val="498053297"/>
                  </a:ext>
                </a:extLst>
              </a:tr>
              <a:tr h="432000">
                <a:tc gridSpan="2">
                  <a:txBody>
                    <a:bodyPr/>
                    <a:lstStyle/>
                    <a:p>
                      <a:pPr algn="ctr"/>
                      <a:r>
                        <a:rPr kumimoji="1" lang="ja-JP" altLang="en-US" sz="1000" b="0" i="0" baseline="0" dirty="0">
                          <a:solidFill>
                            <a:srgbClr val="0000FF"/>
                          </a:solidFill>
                        </a:rPr>
                        <a:t>番ポ工事結果情報</a:t>
                      </a:r>
                    </a:p>
                  </a:txBody>
                  <a:tcPr marL="36000" marR="36000" marT="36000" marB="36000">
                    <a:lnL w="9525" cap="flat" cmpd="sng" algn="ctr">
                      <a:solidFill>
                        <a:srgbClr val="0000FF"/>
                      </a:solidFill>
                      <a:prstDash val="solid"/>
                      <a:round/>
                      <a:headEnd type="none" w="med" len="med"/>
                      <a:tailEnd type="none" w="med" len="med"/>
                    </a:lnL>
                    <a:lnR w="9525" cap="flat" cmpd="sng" algn="ctr">
                      <a:solidFill>
                        <a:srgbClr val="0000FF"/>
                      </a:solidFill>
                      <a:prstDash val="solid"/>
                      <a:round/>
                      <a:headEnd type="none" w="med" len="med"/>
                      <a:tailEnd type="none" w="med" len="med"/>
                    </a:lnR>
                    <a:lnT w="9525" cap="flat" cmpd="sng" algn="ctr">
                      <a:solidFill>
                        <a:srgbClr val="0000FF"/>
                      </a:solidFill>
                      <a:prstDash val="solid"/>
                      <a:round/>
                      <a:headEnd type="none" w="med" len="med"/>
                      <a:tailEnd type="none" w="med" len="med"/>
                    </a:lnT>
                    <a:lnB w="9525" cap="flat" cmpd="sng" algn="ctr">
                      <a:solidFill>
                        <a:srgbClr val="0000FF"/>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819822637"/>
                  </a:ext>
                </a:extLst>
              </a:tr>
            </a:tbl>
          </a:graphicData>
        </a:graphic>
      </p:graphicFrame>
      <p:graphicFrame>
        <p:nvGraphicFramePr>
          <p:cNvPr id="55" name="表 54"/>
          <p:cNvGraphicFramePr>
            <a:graphicFrameLocks noGrp="1"/>
          </p:cNvGraphicFramePr>
          <p:nvPr/>
        </p:nvGraphicFramePr>
        <p:xfrm>
          <a:off x="6835529" y="3700260"/>
          <a:ext cx="1224000" cy="656400"/>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2422180377"/>
                    </a:ext>
                  </a:extLst>
                </a:gridCol>
                <a:gridCol w="936000">
                  <a:extLst>
                    <a:ext uri="{9D8B030D-6E8A-4147-A177-3AD203B41FA5}">
                      <a16:colId xmlns:a16="http://schemas.microsoft.com/office/drawing/2014/main" val="2204166435"/>
                    </a:ext>
                  </a:extLst>
                </a:gridCol>
              </a:tblGrid>
              <a:tr h="216000">
                <a:tc>
                  <a:txBody>
                    <a:bodyPr/>
                    <a:lstStyle/>
                    <a:p>
                      <a:r>
                        <a:rPr kumimoji="1" lang="en-US" altLang="ja-JP" sz="1000" b="0" i="0" baseline="0" dirty="0">
                          <a:solidFill>
                            <a:schemeClr val="tx1"/>
                          </a:solidFill>
                        </a:rPr>
                        <a:t>7</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kumimoji="1" lang="ja-JP" altLang="en-US" sz="1000" b="0" i="0" baseline="0" dirty="0">
                          <a:solidFill>
                            <a:schemeClr val="tx1"/>
                          </a:solidFill>
                        </a:rPr>
                        <a:t>既存画面</a:t>
                      </a: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8053297"/>
                  </a:ext>
                </a:extLst>
              </a:tr>
              <a:tr h="432000">
                <a:tc gridSpan="2">
                  <a:txBody>
                    <a:bodyPr/>
                    <a:lstStyle/>
                    <a:p>
                      <a:pPr algn="ctr"/>
                      <a:r>
                        <a:rPr kumimoji="1" lang="ja-JP" altLang="en-US" sz="1000" b="0" i="0" baseline="0" dirty="0">
                          <a:solidFill>
                            <a:schemeClr val="tx1"/>
                          </a:solidFill>
                        </a:rPr>
                        <a:t>ステータス更新履歴</a:t>
                      </a:r>
                      <a:endParaRPr kumimoji="1" lang="zh-TW" altLang="en-US" sz="1000" b="0" i="0" baseline="0" dirty="0">
                        <a:solidFill>
                          <a:schemeClr val="tx1"/>
                        </a:solidFill>
                      </a:endParaRPr>
                    </a:p>
                    <a:p>
                      <a:pPr algn="ctr"/>
                      <a:r>
                        <a:rPr kumimoji="1" lang="zh-TW" altLang="en-US" sz="1000" b="0" i="0" baseline="0" dirty="0">
                          <a:solidFill>
                            <a:schemeClr val="tx1"/>
                          </a:solidFill>
                        </a:rPr>
                        <a:t>画面</a:t>
                      </a:r>
                      <a:endParaRPr kumimoji="1" lang="ja-JP" altLang="en-US" sz="1000" b="0" i="0" baseline="0" dirty="0">
                        <a:solidFill>
                          <a:schemeClr val="tx1"/>
                        </a:solidFill>
                      </a:endParaRPr>
                    </a:p>
                  </a:txBody>
                  <a:tcPr marL="36000" marR="36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19822637"/>
                  </a:ext>
                </a:extLst>
              </a:tr>
            </a:tbl>
          </a:graphicData>
        </a:graphic>
      </p:graphicFrame>
      <p:cxnSp>
        <p:nvCxnSpPr>
          <p:cNvPr id="56" name="直線矢印コネクタ 426">
            <a:extLst>
              <a:ext uri="{FF2B5EF4-FFF2-40B4-BE49-F238E27FC236}">
                <a16:creationId xmlns:a16="http://schemas.microsoft.com/office/drawing/2014/main" id="{7C97C8EA-ED29-42C4-9A75-1E4874A6FFA4}"/>
              </a:ext>
            </a:extLst>
          </p:cNvPr>
          <p:cNvCxnSpPr>
            <a:stCxn id="55" idx="1"/>
            <a:endCxn id="21" idx="0"/>
          </p:cNvCxnSpPr>
          <p:nvPr/>
        </p:nvCxnSpPr>
        <p:spPr>
          <a:xfrm rot="10800000" flipV="1">
            <a:off x="6308059" y="4028459"/>
            <a:ext cx="527471" cy="1057711"/>
          </a:xfrm>
          <a:prstGeom prst="bentConnector2">
            <a:avLst/>
          </a:prstGeom>
          <a:ln w="25400">
            <a:solidFill>
              <a:schemeClr val="bg1">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 name="直線矢印コネクタ 426">
            <a:extLst>
              <a:ext uri="{FF2B5EF4-FFF2-40B4-BE49-F238E27FC236}">
                <a16:creationId xmlns:a16="http://schemas.microsoft.com/office/drawing/2014/main" id="{7C97C8EA-ED29-42C4-9A75-1E4874A6FFA4}"/>
              </a:ext>
            </a:extLst>
          </p:cNvPr>
          <p:cNvCxnSpPr>
            <a:endCxn id="55" idx="3"/>
          </p:cNvCxnSpPr>
          <p:nvPr/>
        </p:nvCxnSpPr>
        <p:spPr>
          <a:xfrm rot="16200000" flipV="1">
            <a:off x="7863875" y="4224114"/>
            <a:ext cx="1048822" cy="657514"/>
          </a:xfrm>
          <a:prstGeom prst="bentConnector2">
            <a:avLst/>
          </a:prstGeom>
          <a:ln w="25400">
            <a:solidFill>
              <a:schemeClr val="bg1">
                <a:lumMod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8745842" y="4872016"/>
            <a:ext cx="1210678" cy="169277"/>
          </a:xfrm>
          <a:prstGeom prst="rect">
            <a:avLst/>
          </a:prstGeom>
          <a:noFill/>
        </p:spPr>
        <p:txBody>
          <a:bodyPr wrap="square" lIns="0" tIns="0" rIns="0" bIns="0" rtlCol="0">
            <a:spAutoFit/>
          </a:bodyPr>
          <a:lstStyle/>
          <a:p>
            <a:pPr lvl="0">
              <a:lnSpc>
                <a:spcPct val="110000"/>
              </a:lnSpc>
              <a:defRPr/>
            </a:pPr>
            <a:r>
              <a:rPr kumimoji="1" lang="en-US" altLang="ja-JP" sz="1000" b="0" i="0" u="none" strike="noStrike" kern="1200" cap="none" spc="0" normalizeH="0" baseline="0" noProof="0" dirty="0">
                <a:ln>
                  <a:noFill/>
                </a:ln>
                <a:effectLst/>
                <a:uLnTx/>
                <a:uFillTx/>
                <a:latin typeface="+mn-ea"/>
                <a:ea typeface="+mn-ea"/>
                <a:cs typeface="+mn-cs"/>
              </a:rPr>
              <a:t>[</a:t>
            </a:r>
            <a:r>
              <a:rPr kumimoji="1" lang="ja-JP" altLang="en-US" sz="1000" b="0" i="0" u="none" strike="noStrike" kern="1200" cap="none" spc="0" normalizeH="0" baseline="0" noProof="0" dirty="0">
                <a:ln>
                  <a:noFill/>
                </a:ln>
                <a:effectLst/>
                <a:uLnTx/>
                <a:uFillTx/>
                <a:latin typeface="+mn-ea"/>
                <a:ea typeface="+mn-ea"/>
                <a:cs typeface="+mn-cs"/>
              </a:rPr>
              <a:t>ステータス更新履歴</a:t>
            </a:r>
            <a:r>
              <a:rPr kumimoji="1" lang="en-US" altLang="ja-JP" sz="1000" b="0" i="0" u="none" strike="noStrike" kern="1200" cap="none" spc="0" normalizeH="0" baseline="0" noProof="0" dirty="0">
                <a:ln>
                  <a:noFill/>
                </a:ln>
                <a:effectLst/>
                <a:uLnTx/>
                <a:uFillTx/>
                <a:latin typeface="+mn-ea"/>
                <a:ea typeface="+mn-ea"/>
                <a:cs typeface="+mn-cs"/>
              </a:rPr>
              <a:t>]</a:t>
            </a:r>
            <a:r>
              <a:rPr lang="en-US" altLang="ja-JP" sz="1000" dirty="0">
                <a:latin typeface="+mn-ea"/>
                <a:ea typeface="+mn-ea"/>
              </a:rPr>
              <a:t> </a:t>
            </a:r>
            <a:endParaRPr kumimoji="1" lang="ja-JP" altLang="en-US" sz="1000" b="0" i="0" u="none" strike="noStrike" kern="1200" cap="none" spc="0" normalizeH="0" baseline="0" noProof="0" dirty="0">
              <a:ln>
                <a:noFill/>
              </a:ln>
              <a:effectLst/>
              <a:uLnTx/>
              <a:uFillTx/>
              <a:latin typeface="+mn-ea"/>
              <a:ea typeface="+mn-ea"/>
            </a:endParaRPr>
          </a:p>
        </p:txBody>
      </p:sp>
      <p:sp>
        <p:nvSpPr>
          <p:cNvPr id="67" name="テキスト ボックス 66"/>
          <p:cNvSpPr txBox="1"/>
          <p:nvPr/>
        </p:nvSpPr>
        <p:spPr>
          <a:xfrm>
            <a:off x="6329925" y="4872016"/>
            <a:ext cx="1210678" cy="169277"/>
          </a:xfrm>
          <a:prstGeom prst="rect">
            <a:avLst/>
          </a:prstGeom>
          <a:noFill/>
        </p:spPr>
        <p:txBody>
          <a:bodyPr wrap="square" lIns="0" tIns="0" rIns="0" bIns="0" rtlCol="0">
            <a:spAutoFit/>
          </a:bodyPr>
          <a:lstStyle/>
          <a:p>
            <a:pPr lvl="0">
              <a:lnSpc>
                <a:spcPct val="110000"/>
              </a:lnSpc>
              <a:defRPr/>
            </a:pPr>
            <a:r>
              <a:rPr kumimoji="1" lang="en-US" altLang="ja-JP" sz="1000" b="0" i="0" u="none" strike="noStrike" kern="1200" cap="none" spc="0" normalizeH="0" baseline="0" noProof="0" dirty="0">
                <a:ln>
                  <a:noFill/>
                </a:ln>
                <a:effectLst/>
                <a:uLnTx/>
                <a:uFillTx/>
                <a:latin typeface="+mn-ea"/>
                <a:ea typeface="+mn-ea"/>
                <a:cs typeface="+mn-cs"/>
              </a:rPr>
              <a:t>[</a:t>
            </a:r>
            <a:r>
              <a:rPr kumimoji="1" lang="ja-JP" altLang="en-US" sz="1000" b="0" i="0" u="none" strike="noStrike" kern="1200" cap="none" spc="0" normalizeH="0" baseline="0" noProof="0" dirty="0">
                <a:ln>
                  <a:noFill/>
                </a:ln>
                <a:effectLst/>
                <a:uLnTx/>
                <a:uFillTx/>
                <a:latin typeface="+mn-ea"/>
                <a:ea typeface="+mn-ea"/>
                <a:cs typeface="+mn-cs"/>
              </a:rPr>
              <a:t>ステータス更新履歴</a:t>
            </a:r>
            <a:r>
              <a:rPr kumimoji="1" lang="en-US" altLang="ja-JP" sz="1000" b="0" i="0" u="none" strike="noStrike" kern="1200" cap="none" spc="0" normalizeH="0" baseline="0" noProof="0" dirty="0">
                <a:ln>
                  <a:noFill/>
                </a:ln>
                <a:effectLst/>
                <a:uLnTx/>
                <a:uFillTx/>
                <a:latin typeface="+mn-ea"/>
                <a:ea typeface="+mn-ea"/>
                <a:cs typeface="+mn-cs"/>
              </a:rPr>
              <a:t>]</a:t>
            </a:r>
            <a:endParaRPr kumimoji="1" lang="ja-JP" altLang="en-US" sz="1000" b="0" i="0" u="none" strike="noStrike" kern="1200" cap="none" spc="0" normalizeH="0" baseline="0" noProof="0" dirty="0">
              <a:ln>
                <a:noFill/>
              </a:ln>
              <a:effectLst/>
              <a:uLnTx/>
              <a:uFillTx/>
              <a:latin typeface="+mn-ea"/>
              <a:ea typeface="+mn-ea"/>
            </a:endParaRPr>
          </a:p>
        </p:txBody>
      </p:sp>
      <p:sp>
        <p:nvSpPr>
          <p:cNvPr id="64" name="楕円 63"/>
          <p:cNvSpPr/>
          <p:nvPr/>
        </p:nvSpPr>
        <p:spPr bwMode="auto">
          <a:xfrm>
            <a:off x="6207995" y="4219629"/>
            <a:ext cx="216000" cy="216000"/>
          </a:xfrm>
          <a:prstGeom prst="ellipse">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chemeClr val="bg1">
                    <a:lumMod val="50000"/>
                  </a:schemeClr>
                </a:solidFill>
                <a:effectLst/>
                <a:uLnTx/>
                <a:uFillTx/>
                <a:latin typeface="+mn-ea"/>
                <a:ea typeface="+mn-ea"/>
                <a:cs typeface="+mn-cs"/>
              </a:rPr>
              <a:t>P</a:t>
            </a:r>
            <a:endParaRPr kumimoji="1" lang="ja-JP" altLang="en-US" sz="1000" b="1" i="0" u="none" strike="noStrike" kern="1200" cap="none" spc="0" normalizeH="0" baseline="0" noProof="0" dirty="0">
              <a:ln>
                <a:noFill/>
              </a:ln>
              <a:solidFill>
                <a:schemeClr val="bg1">
                  <a:lumMod val="50000"/>
                </a:schemeClr>
              </a:solidFill>
              <a:effectLst/>
              <a:uLnTx/>
              <a:uFillTx/>
              <a:latin typeface="+mn-ea"/>
              <a:ea typeface="+mn-ea"/>
              <a:cs typeface="+mn-cs"/>
            </a:endParaRPr>
          </a:p>
        </p:txBody>
      </p:sp>
      <p:sp>
        <p:nvSpPr>
          <p:cNvPr id="65" name="楕円 64"/>
          <p:cNvSpPr/>
          <p:nvPr/>
        </p:nvSpPr>
        <p:spPr bwMode="auto">
          <a:xfrm>
            <a:off x="8591792" y="4219629"/>
            <a:ext cx="216000" cy="216000"/>
          </a:xfrm>
          <a:prstGeom prst="ellipse">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chemeClr val="bg1">
                    <a:lumMod val="50000"/>
                  </a:schemeClr>
                </a:solidFill>
                <a:effectLst/>
                <a:uLnTx/>
                <a:uFillTx/>
                <a:latin typeface="+mn-ea"/>
                <a:ea typeface="+mn-ea"/>
                <a:cs typeface="+mn-cs"/>
              </a:rPr>
              <a:t>P</a:t>
            </a:r>
            <a:endParaRPr kumimoji="1" lang="ja-JP" altLang="en-US" sz="1000" b="1" i="0" u="none" strike="noStrike" kern="1200" cap="none" spc="0" normalizeH="0" baseline="0" noProof="0" dirty="0">
              <a:ln>
                <a:noFill/>
              </a:ln>
              <a:solidFill>
                <a:schemeClr val="bg1">
                  <a:lumMod val="50000"/>
                </a:schemeClr>
              </a:solidFill>
              <a:effectLst/>
              <a:uLnTx/>
              <a:uFillTx/>
              <a:latin typeface="+mn-ea"/>
              <a:ea typeface="+mn-ea"/>
              <a:cs typeface="+mn-cs"/>
            </a:endParaRPr>
          </a:p>
        </p:txBody>
      </p:sp>
      <p:grpSp>
        <p:nvGrpSpPr>
          <p:cNvPr id="4" name="グループ化 3"/>
          <p:cNvGrpSpPr/>
          <p:nvPr/>
        </p:nvGrpSpPr>
        <p:grpSpPr>
          <a:xfrm>
            <a:off x="9298741" y="2452628"/>
            <a:ext cx="2993479" cy="1000585"/>
            <a:chOff x="9298741" y="2638361"/>
            <a:chExt cx="2993479" cy="1000585"/>
          </a:xfrm>
        </p:grpSpPr>
        <p:cxnSp>
          <p:nvCxnSpPr>
            <p:cNvPr id="10" name="直線矢印コネクタ 9">
              <a:extLst>
                <a:ext uri="{FF2B5EF4-FFF2-40B4-BE49-F238E27FC236}">
                  <a16:creationId xmlns:a16="http://schemas.microsoft.com/office/drawing/2014/main" id="{6BCE24A8-6629-43AB-8AA9-01F7DCC7177A}"/>
                </a:ext>
              </a:extLst>
            </p:cNvPr>
            <p:cNvCxnSpPr/>
            <p:nvPr/>
          </p:nvCxnSpPr>
          <p:spPr>
            <a:xfrm rot="5400000" flipV="1">
              <a:off x="10142597" y="2488567"/>
              <a:ext cx="0" cy="634265"/>
            </a:xfrm>
            <a:prstGeom prst="straightConnector1">
              <a:avLst/>
            </a:prstGeom>
            <a:ln w="25400">
              <a:solidFill>
                <a:srgbClr val="0000FF"/>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9A291C42-9950-445B-85BE-6C10B3419788}"/>
                </a:ext>
              </a:extLst>
            </p:cNvPr>
            <p:cNvSpPr txBox="1"/>
            <p:nvPr/>
          </p:nvSpPr>
          <p:spPr>
            <a:xfrm>
              <a:off x="9331860" y="2692402"/>
              <a:ext cx="460485" cy="226591"/>
            </a:xfrm>
            <a:prstGeom prst="rect">
              <a:avLst/>
            </a:prstGeom>
            <a:noFill/>
            <a:ln>
              <a:noFill/>
            </a:ln>
          </p:spPr>
          <p:txBody>
            <a:bodyPr wrap="square" lIns="0" tIns="36000" rIns="0" bIns="3600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noProof="0" dirty="0">
                  <a:ln>
                    <a:noFill/>
                  </a:ln>
                  <a:solidFill>
                    <a:prstClr val="black"/>
                  </a:solidFill>
                  <a:effectLst/>
                  <a:uLnTx/>
                  <a:uFillTx/>
                  <a:latin typeface="+mn-ea"/>
                  <a:ea typeface="+mn-ea"/>
                  <a:cs typeface="+mn-cs"/>
                </a:rPr>
                <a:t>【</a:t>
              </a:r>
              <a:r>
                <a:rPr kumimoji="1" lang="ja-JP" altLang="en-US" sz="1000" b="0" i="0" u="none" strike="noStrike" kern="1200" cap="none" spc="0" normalizeH="0" noProof="0" dirty="0">
                  <a:ln>
                    <a:noFill/>
                  </a:ln>
                  <a:solidFill>
                    <a:prstClr val="black"/>
                  </a:solidFill>
                  <a:effectLst/>
                  <a:uLnTx/>
                  <a:uFillTx/>
                  <a:latin typeface="+mn-ea"/>
                  <a:ea typeface="+mn-ea"/>
                  <a:cs typeface="+mn-cs"/>
                </a:rPr>
                <a:t>凡例</a:t>
              </a:r>
              <a:r>
                <a:rPr kumimoji="1" lang="en-US" altLang="ja-JP" sz="1000" b="0" i="0" u="none" strike="noStrike" kern="1200" cap="none" spc="0" normalizeH="0" noProof="0" dirty="0">
                  <a:ln>
                    <a:noFill/>
                  </a:ln>
                  <a:solidFill>
                    <a:prstClr val="black"/>
                  </a:solidFill>
                  <a:effectLst/>
                  <a:uLnTx/>
                  <a:uFillTx/>
                  <a:latin typeface="+mn-ea"/>
                  <a:ea typeface="+mn-ea"/>
                  <a:cs typeface="+mn-cs"/>
                </a:rPr>
                <a:t>】</a:t>
              </a:r>
              <a:endParaRPr kumimoji="1" lang="ja-JP" altLang="en-US" sz="1000" b="0" i="0" u="none" strike="noStrike" kern="1200" cap="none" spc="0" normalizeH="0" noProof="0" dirty="0">
                <a:ln>
                  <a:noFill/>
                </a:ln>
                <a:solidFill>
                  <a:prstClr val="black"/>
                </a:solidFill>
                <a:effectLst/>
                <a:uLnTx/>
                <a:uFillTx/>
                <a:latin typeface="+mn-ea"/>
                <a:ea typeface="+mn-ea"/>
                <a:cs typeface="+mn-cs"/>
              </a:endParaRPr>
            </a:p>
          </p:txBody>
        </p:sp>
        <p:sp>
          <p:nvSpPr>
            <p:cNvPr id="12" name="テキスト ボックス 11">
              <a:extLst>
                <a:ext uri="{FF2B5EF4-FFF2-40B4-BE49-F238E27FC236}">
                  <a16:creationId xmlns:a16="http://schemas.microsoft.com/office/drawing/2014/main" id="{EBBC7E0E-5ED6-4AC0-A423-5FDFD26B92BA}"/>
                </a:ext>
              </a:extLst>
            </p:cNvPr>
            <p:cNvSpPr txBox="1"/>
            <p:nvPr/>
          </p:nvSpPr>
          <p:spPr>
            <a:xfrm>
              <a:off x="10478417" y="2644135"/>
              <a:ext cx="1393985" cy="226591"/>
            </a:xfrm>
            <a:prstGeom prst="rect">
              <a:avLst/>
            </a:prstGeom>
            <a:solidFill>
              <a:schemeClr val="bg1"/>
            </a:solidFill>
            <a:ln>
              <a:noFill/>
            </a:ln>
          </p:spPr>
          <p:txBody>
            <a:bodyPr wrap="square" lIns="0" tIns="36000" rIns="0" b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noProof="0" dirty="0">
                  <a:ln>
                    <a:noFill/>
                  </a:ln>
                  <a:solidFill>
                    <a:prstClr val="black"/>
                  </a:solidFill>
                  <a:effectLst/>
                  <a:uLnTx/>
                  <a:uFillTx/>
                  <a:latin typeface="+mn-ea"/>
                  <a:ea typeface="+mn-ea"/>
                  <a:cs typeface="+mn-cs"/>
                </a:rPr>
                <a:t>：新規画面遷移</a:t>
              </a:r>
            </a:p>
          </p:txBody>
        </p:sp>
        <p:sp>
          <p:nvSpPr>
            <p:cNvPr id="14" name="テキスト ボックス 13">
              <a:extLst>
                <a:ext uri="{FF2B5EF4-FFF2-40B4-BE49-F238E27FC236}">
                  <a16:creationId xmlns:a16="http://schemas.microsoft.com/office/drawing/2014/main" id="{CD9DD5F9-7FB2-41C0-A1D2-777C5CF27B86}"/>
                </a:ext>
              </a:extLst>
            </p:cNvPr>
            <p:cNvSpPr txBox="1"/>
            <p:nvPr/>
          </p:nvSpPr>
          <p:spPr>
            <a:xfrm>
              <a:off x="10478416" y="3077168"/>
              <a:ext cx="1813804" cy="226591"/>
            </a:xfrm>
            <a:prstGeom prst="rect">
              <a:avLst/>
            </a:prstGeom>
            <a:solidFill>
              <a:schemeClr val="bg1"/>
            </a:solidFill>
            <a:ln>
              <a:noFill/>
            </a:ln>
          </p:spPr>
          <p:txBody>
            <a:bodyPr wrap="square" lIns="0" tIns="36000" rIns="0" b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noProof="0" dirty="0">
                  <a:ln>
                    <a:noFill/>
                  </a:ln>
                  <a:solidFill>
                    <a:prstClr val="black"/>
                  </a:solidFill>
                  <a:effectLst/>
                  <a:uLnTx/>
                  <a:uFillTx/>
                  <a:latin typeface="+mn-ea"/>
                  <a:ea typeface="+mn-ea"/>
                  <a:cs typeface="+mn-cs"/>
                </a:rPr>
                <a:t>：新規ポップアップによる画面遷移</a:t>
              </a:r>
            </a:p>
          </p:txBody>
        </p:sp>
        <p:cxnSp>
          <p:nvCxnSpPr>
            <p:cNvPr id="15" name="直線矢印コネクタ 14">
              <a:extLst>
                <a:ext uri="{FF2B5EF4-FFF2-40B4-BE49-F238E27FC236}">
                  <a16:creationId xmlns:a16="http://schemas.microsoft.com/office/drawing/2014/main" id="{7C97C8EA-ED29-42C4-9A75-1E4874A6FFA4}"/>
                </a:ext>
              </a:extLst>
            </p:cNvPr>
            <p:cNvCxnSpPr/>
            <p:nvPr/>
          </p:nvCxnSpPr>
          <p:spPr>
            <a:xfrm rot="5400000" flipV="1">
              <a:off x="10142598" y="2669111"/>
              <a:ext cx="0" cy="634265"/>
            </a:xfrm>
            <a:prstGeom prst="straightConnector1">
              <a:avLst/>
            </a:prstGeom>
            <a:ln w="25400">
              <a:solidFill>
                <a:schemeClr val="bg1">
                  <a:lumMod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CD9DD5F9-7FB2-41C0-A1D2-777C5CF27B86}"/>
                </a:ext>
              </a:extLst>
            </p:cNvPr>
            <p:cNvSpPr txBox="1"/>
            <p:nvPr/>
          </p:nvSpPr>
          <p:spPr>
            <a:xfrm>
              <a:off x="10478417" y="2851558"/>
              <a:ext cx="1539007" cy="226591"/>
            </a:xfrm>
            <a:prstGeom prst="rect">
              <a:avLst/>
            </a:prstGeom>
            <a:noFill/>
            <a:ln>
              <a:noFill/>
            </a:ln>
          </p:spPr>
          <p:txBody>
            <a:bodyPr wrap="square" lIns="0" tIns="36000" rIns="0" b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noProof="0" dirty="0">
                  <a:ln>
                    <a:noFill/>
                  </a:ln>
                  <a:solidFill>
                    <a:prstClr val="black"/>
                  </a:solidFill>
                  <a:effectLst/>
                  <a:uLnTx/>
                  <a:uFillTx/>
                  <a:latin typeface="+mn-ea"/>
                  <a:ea typeface="+mn-ea"/>
                  <a:cs typeface="+mn-cs"/>
                </a:rPr>
                <a:t>：既存画面遷移</a:t>
              </a:r>
            </a:p>
          </p:txBody>
        </p:sp>
        <p:sp>
          <p:nvSpPr>
            <p:cNvPr id="17" name="楕円 16"/>
            <p:cNvSpPr/>
            <p:nvPr/>
          </p:nvSpPr>
          <p:spPr bwMode="auto">
            <a:xfrm>
              <a:off x="9988876" y="3081528"/>
              <a:ext cx="214745" cy="216000"/>
            </a:xfrm>
            <a:prstGeom prst="ellipse">
              <a:avLst/>
            </a:prstGeom>
            <a:solidFill>
              <a:schemeClr val="bg1"/>
            </a:solidFill>
            <a:ln w="12700" cap="flat" cmpd="sng" algn="ctr">
              <a:solidFill>
                <a:srgbClr val="0000FF"/>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0000FF"/>
                  </a:solidFill>
                  <a:effectLst/>
                  <a:uLnTx/>
                  <a:uFillTx/>
                  <a:latin typeface="+mn-ea"/>
                  <a:ea typeface="+mn-ea"/>
                  <a:cs typeface="+mn-cs"/>
                </a:rPr>
                <a:t>P</a:t>
              </a:r>
              <a:endParaRPr kumimoji="1" lang="ja-JP" altLang="en-US" sz="1000" b="1" i="0" u="none" strike="noStrike" kern="1200" cap="none" spc="0" normalizeH="0" baseline="0" noProof="0" dirty="0">
                <a:ln>
                  <a:noFill/>
                </a:ln>
                <a:solidFill>
                  <a:srgbClr val="0000FF"/>
                </a:solidFill>
                <a:effectLst/>
                <a:uLnTx/>
                <a:uFillTx/>
                <a:latin typeface="+mn-ea"/>
                <a:ea typeface="+mn-ea"/>
                <a:cs typeface="+mn-cs"/>
              </a:endParaRPr>
            </a:p>
          </p:txBody>
        </p:sp>
        <p:sp>
          <p:nvSpPr>
            <p:cNvPr id="18" name="正方形/長方形 17">
              <a:extLst>
                <a:ext uri="{FF2B5EF4-FFF2-40B4-BE49-F238E27FC236}">
                  <a16:creationId xmlns:a16="http://schemas.microsoft.com/office/drawing/2014/main" id="{B10DD642-0DB7-A780-7840-4CBF2C1AE90C}"/>
                </a:ext>
              </a:extLst>
            </p:cNvPr>
            <p:cNvSpPr/>
            <p:nvPr/>
          </p:nvSpPr>
          <p:spPr bwMode="auto">
            <a:xfrm>
              <a:off x="9298741" y="2638361"/>
              <a:ext cx="2993479" cy="1000585"/>
            </a:xfrm>
            <a:prstGeom prst="rect">
              <a:avLst/>
            </a:prstGeom>
            <a:noFill/>
            <a:ln w="9525"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00" dirty="0">
                <a:solidFill>
                  <a:srgbClr val="0000FF"/>
                </a:solidFill>
                <a:latin typeface="+mn-ea"/>
                <a:ea typeface="+mn-ea"/>
              </a:endParaRPr>
            </a:p>
          </p:txBody>
        </p:sp>
        <p:sp>
          <p:nvSpPr>
            <p:cNvPr id="72" name="テキスト ボックス 71">
              <a:extLst>
                <a:ext uri="{FF2B5EF4-FFF2-40B4-BE49-F238E27FC236}">
                  <a16:creationId xmlns:a16="http://schemas.microsoft.com/office/drawing/2014/main" id="{CD9DD5F9-7FB2-41C0-A1D2-777C5CF27B86}"/>
                </a:ext>
              </a:extLst>
            </p:cNvPr>
            <p:cNvSpPr txBox="1"/>
            <p:nvPr/>
          </p:nvSpPr>
          <p:spPr>
            <a:xfrm>
              <a:off x="10478416" y="3324195"/>
              <a:ext cx="1813804" cy="226591"/>
            </a:xfrm>
            <a:prstGeom prst="rect">
              <a:avLst/>
            </a:prstGeom>
            <a:solidFill>
              <a:schemeClr val="bg1"/>
            </a:solidFill>
            <a:ln>
              <a:noFill/>
            </a:ln>
          </p:spPr>
          <p:txBody>
            <a:bodyPr wrap="square" lIns="0" tIns="36000" rIns="0" b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noProof="0" dirty="0">
                  <a:ln>
                    <a:noFill/>
                  </a:ln>
                  <a:solidFill>
                    <a:prstClr val="black"/>
                  </a:solidFill>
                  <a:effectLst/>
                  <a:uLnTx/>
                  <a:uFillTx/>
                  <a:latin typeface="+mn-ea"/>
                  <a:ea typeface="+mn-ea"/>
                  <a:cs typeface="+mn-cs"/>
                </a:rPr>
                <a:t>：既存ポップアップによる画面遷移</a:t>
              </a:r>
            </a:p>
          </p:txBody>
        </p:sp>
        <p:sp>
          <p:nvSpPr>
            <p:cNvPr id="74" name="楕円 73"/>
            <p:cNvSpPr/>
            <p:nvPr/>
          </p:nvSpPr>
          <p:spPr bwMode="auto">
            <a:xfrm>
              <a:off x="9988876" y="3357130"/>
              <a:ext cx="214745" cy="216000"/>
            </a:xfrm>
            <a:prstGeom prst="ellipse">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lvl="0" indent="0" algn="ctr" defTabSz="649288"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chemeClr val="bg1">
                      <a:lumMod val="50000"/>
                    </a:schemeClr>
                  </a:solidFill>
                  <a:effectLst/>
                  <a:uLnTx/>
                  <a:uFillTx/>
                  <a:latin typeface="+mn-ea"/>
                  <a:ea typeface="+mn-ea"/>
                  <a:cs typeface="+mn-cs"/>
                </a:rPr>
                <a:t>P</a:t>
              </a:r>
              <a:endParaRPr kumimoji="1" lang="ja-JP" altLang="en-US" sz="1000" b="1" i="0" u="none" strike="noStrike" kern="1200" cap="none" spc="0" normalizeH="0" baseline="0" noProof="0" dirty="0">
                <a:ln>
                  <a:noFill/>
                </a:ln>
                <a:solidFill>
                  <a:schemeClr val="bg1">
                    <a:lumMod val="50000"/>
                  </a:schemeClr>
                </a:solidFill>
                <a:effectLst/>
                <a:uLnTx/>
                <a:uFillTx/>
                <a:latin typeface="+mn-ea"/>
                <a:ea typeface="+mn-ea"/>
                <a:cs typeface="+mn-cs"/>
              </a:endParaRPr>
            </a:p>
          </p:txBody>
        </p:sp>
      </p:grpSp>
    </p:spTree>
    <p:extLst>
      <p:ext uri="{BB962C8B-B14F-4D97-AF65-F5344CB8AC3E}">
        <p14:creationId xmlns:p14="http://schemas.microsoft.com/office/powerpoint/2010/main" val="777067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nvGraphicFramePr>
        <p:xfrm>
          <a:off x="330156" y="2222575"/>
          <a:ext cx="12224653" cy="6768752"/>
        </p:xfrm>
        <a:graphic>
          <a:graphicData uri="http://schemas.openxmlformats.org/drawingml/2006/table">
            <a:tbl>
              <a:tblPr/>
              <a:tblGrid>
                <a:gridCol w="12224653">
                  <a:extLst>
                    <a:ext uri="{9D8B030D-6E8A-4147-A177-3AD203B41FA5}">
                      <a16:colId xmlns:a16="http://schemas.microsoft.com/office/drawing/2014/main" val="20000"/>
                    </a:ext>
                  </a:extLst>
                </a:gridCol>
              </a:tblGrid>
              <a:tr h="343304">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ctr" defTabSz="990600" rtl="0" eaLnBrk="1" fontAlgn="base" latinLnBrk="0" hangingPunct="1">
                        <a:lnSpc>
                          <a:spcPct val="110000"/>
                        </a:lnSpc>
                        <a:spcBef>
                          <a:spcPct val="0"/>
                        </a:spcBef>
                        <a:spcAft>
                          <a:spcPct val="0"/>
                        </a:spcAft>
                        <a:buClrTx/>
                        <a:buSzTx/>
                        <a:buFontTx/>
                        <a:buNone/>
                        <a:tabLst/>
                        <a:defRPr/>
                      </a:pPr>
                      <a:r>
                        <a:rPr lang="ja-JP" altLang="en-US" sz="1050" dirty="0">
                          <a:solidFill>
                            <a:prstClr val="black"/>
                          </a:solidFill>
                          <a:latin typeface="Meiryo UI"/>
                          <a:ea typeface="Meiryo UI"/>
                        </a:rPr>
                        <a:t>工事情報更新画面</a:t>
                      </a: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10000"/>
                  </a:ext>
                </a:extLst>
              </a:tr>
              <a:tr h="6425448">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l" defTabSz="990600" rtl="0" eaLnBrk="1" fontAlgn="base" latinLnBrk="0" hangingPunct="1">
                        <a:lnSpc>
                          <a:spcPct val="110000"/>
                        </a:lnSpc>
                        <a:spcBef>
                          <a:spcPct val="0"/>
                        </a:spcBef>
                        <a:spcAft>
                          <a:spcPct val="0"/>
                        </a:spcAft>
                        <a:buClrTx/>
                        <a:buSzTx/>
                        <a:buFontTx/>
                        <a:buNone/>
                        <a:tabLst/>
                      </a:pPr>
                      <a:endParaRPr kumimoji="1" lang="ja-JP"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11" name="図 10"/>
          <p:cNvPicPr>
            <a:picLocks noChangeAspect="1"/>
          </p:cNvPicPr>
          <p:nvPr/>
        </p:nvPicPr>
        <p:blipFill>
          <a:blip r:embed="rId2"/>
          <a:stretch>
            <a:fillRect/>
          </a:stretch>
        </p:blipFill>
        <p:spPr>
          <a:xfrm>
            <a:off x="554804" y="3107771"/>
            <a:ext cx="7328569" cy="4569442"/>
          </a:xfrm>
          <a:prstGeom prst="rect">
            <a:avLst/>
          </a:prstGeom>
          <a:ln>
            <a:solidFill>
              <a:schemeClr val="tx1"/>
            </a:solidFill>
          </a:ln>
        </p:spPr>
      </p:pic>
      <p:sp>
        <p:nvSpPr>
          <p:cNvPr id="13" name="コンテンツ プレースホルダー 5"/>
          <p:cNvSpPr txBox="1">
            <a:spLocks/>
          </p:cNvSpPr>
          <p:nvPr/>
        </p:nvSpPr>
        <p:spPr>
          <a:xfrm>
            <a:off x="190110" y="648108"/>
            <a:ext cx="12456000" cy="1238400"/>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２</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】【A】</a:t>
            </a:r>
            <a:r>
              <a:rPr lang="ja-JP" altLang="en-US" dirty="0">
                <a:latin typeface="+mn-ea"/>
                <a:ea typeface="+mn-ea"/>
              </a:rPr>
              <a:t>工事情報更新画面の番ポ工事依頼ボタン押下により</a:t>
            </a:r>
            <a:r>
              <a:rPr lang="en-US" altLang="ja-JP" dirty="0">
                <a:latin typeface="+mn-ea"/>
                <a:ea typeface="+mn-ea"/>
              </a:rPr>
              <a:t>BB-CASTAR</a:t>
            </a:r>
            <a:r>
              <a:rPr lang="ja-JP" altLang="en-US" dirty="0">
                <a:latin typeface="+mn-ea"/>
                <a:ea typeface="+mn-ea"/>
              </a:rPr>
              <a:t>に（ひかり電話）工事依頼情報流通（番ポ工事）を送信可能とする</a:t>
            </a:r>
          </a:p>
          <a:p>
            <a:r>
              <a:rPr lang="ja-JP" altLang="en-US" dirty="0">
                <a:latin typeface="+mn-ea"/>
                <a:ea typeface="+mn-ea"/>
              </a:rPr>
              <a:t>　　ボタン押下により</a:t>
            </a:r>
            <a:r>
              <a:rPr lang="en-US" altLang="ja-JP" dirty="0">
                <a:latin typeface="+mn-ea"/>
                <a:ea typeface="+mn-ea"/>
              </a:rPr>
              <a:t>BB-CASTAR</a:t>
            </a:r>
            <a:r>
              <a:rPr lang="ja-JP" altLang="en-US" dirty="0">
                <a:latin typeface="+mn-ea"/>
                <a:ea typeface="+mn-ea"/>
              </a:rPr>
              <a:t>へ（ひかり電話）工事依頼情報流通（番ポ工事）を流通する</a:t>
            </a:r>
          </a:p>
          <a:p>
            <a:endParaRPr lang="ja-JP" altLang="en-US" dirty="0">
              <a:latin typeface="+mn-ea"/>
              <a:ea typeface="+mn-ea"/>
            </a:endParaRPr>
          </a:p>
          <a:p>
            <a:endParaRPr lang="ja-JP" altLang="en-US" dirty="0">
              <a:latin typeface="+mn-ea"/>
              <a:ea typeface="+mn-ea"/>
            </a:endParaRP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7</a:t>
            </a:fld>
            <a:endParaRPr lang="en-US" altLang="ja-JP" dirty="0"/>
          </a:p>
        </p:txBody>
      </p:sp>
      <p:graphicFrame>
        <p:nvGraphicFramePr>
          <p:cNvPr id="15" name="表 14">
            <a:extLst>
              <a:ext uri="{FF2B5EF4-FFF2-40B4-BE49-F238E27FC236}">
                <a16:creationId xmlns:a16="http://schemas.microsoft.com/office/drawing/2014/main" id="{57C7C714-1C63-4FEF-BD7C-0B043822FED8}"/>
              </a:ext>
            </a:extLst>
          </p:cNvPr>
          <p:cNvGraphicFramePr>
            <a:graphicFrameLocks noGrp="1"/>
          </p:cNvGraphicFramePr>
          <p:nvPr/>
        </p:nvGraphicFramePr>
        <p:xfrm>
          <a:off x="10751739" y="2270952"/>
          <a:ext cx="1702368" cy="251460"/>
        </p:xfrm>
        <a:graphic>
          <a:graphicData uri="http://schemas.openxmlformats.org/drawingml/2006/table">
            <a:tbl>
              <a:tblPr firstRow="1" bandRow="1">
                <a:tableStyleId>{5C22544A-7EE6-4342-B048-85BDC9FD1C3A}</a:tableStyleId>
              </a:tblPr>
              <a:tblGrid>
                <a:gridCol w="1162368">
                  <a:extLst>
                    <a:ext uri="{9D8B030D-6E8A-4147-A177-3AD203B41FA5}">
                      <a16:colId xmlns:a16="http://schemas.microsoft.com/office/drawing/2014/main" val="2711046327"/>
                    </a:ext>
                  </a:extLst>
                </a:gridCol>
                <a:gridCol w="540000">
                  <a:extLst>
                    <a:ext uri="{9D8B030D-6E8A-4147-A177-3AD203B41FA5}">
                      <a16:colId xmlns:a16="http://schemas.microsoft.com/office/drawing/2014/main" val="1787347452"/>
                    </a:ext>
                  </a:extLst>
                </a:gridCol>
              </a:tblGrid>
              <a:tr h="148879">
                <a:tc>
                  <a:txBody>
                    <a:bodyPr/>
                    <a:lstStyle/>
                    <a:p>
                      <a:r>
                        <a:rPr kumimoji="1" lang="ja-JP" altLang="en-US" sz="1050" b="0" baseline="0" dirty="0">
                          <a:solidFill>
                            <a:schemeClr val="tx1"/>
                          </a:solidFill>
                          <a:latin typeface="+mn-ea"/>
                        </a:rPr>
                        <a:t>画面遷移図項番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b="0" baseline="0" dirty="0">
                          <a:solidFill>
                            <a:schemeClr val="tx1"/>
                          </a:solidFill>
                          <a:latin typeface="+mn-ea"/>
                        </a:rPr>
                        <a:t>4</a:t>
                      </a:r>
                      <a:endParaRPr kumimoji="1" lang="ja-JP" altLang="en-US" sz="1050" b="0" baseline="0" dirty="0">
                        <a:solidFill>
                          <a:schemeClr val="tx1"/>
                        </a:solidFill>
                        <a:latin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3636121"/>
                  </a:ext>
                </a:extLst>
              </a:tr>
            </a:tbl>
          </a:graphicData>
        </a:graphic>
      </p:graphicFrame>
      <p:sp>
        <p:nvSpPr>
          <p:cNvPr id="24" name="正方形/長方形 23"/>
          <p:cNvSpPr/>
          <p:nvPr/>
        </p:nvSpPr>
        <p:spPr bwMode="auto">
          <a:xfrm>
            <a:off x="5071889" y="3151004"/>
            <a:ext cx="604639" cy="194722"/>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14" name="AutoShape 81">
            <a:extLst>
              <a:ext uri="{FF2B5EF4-FFF2-40B4-BE49-F238E27FC236}">
                <a16:creationId xmlns:a16="http://schemas.microsoft.com/office/drawing/2014/main" id="{A9B90A21-AC3E-1D4D-E757-663E99245A2F}"/>
              </a:ext>
            </a:extLst>
          </p:cNvPr>
          <p:cNvSpPr>
            <a:spLocks/>
          </p:cNvSpPr>
          <p:nvPr/>
        </p:nvSpPr>
        <p:spPr bwMode="auto">
          <a:xfrm>
            <a:off x="7990951" y="2712367"/>
            <a:ext cx="4463156" cy="2376265"/>
          </a:xfrm>
          <a:prstGeom prst="borderCallout2">
            <a:avLst>
              <a:gd name="adj1" fmla="val 12471"/>
              <a:gd name="adj2" fmla="val -297"/>
              <a:gd name="adj3" fmla="val 12910"/>
              <a:gd name="adj4" fmla="val -19483"/>
              <a:gd name="adj5" fmla="val 22563"/>
              <a:gd name="adj6" fmla="val -51649"/>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lvl="0" algn="l" defTabSz="649288">
              <a:defRPr/>
            </a:pPr>
            <a:r>
              <a:rPr lang="en-US" altLang="ja-JP" sz="1000" dirty="0">
                <a:latin typeface="Meiryo UI"/>
                <a:ea typeface="Meiryo UI"/>
              </a:rPr>
              <a:t>【</a:t>
            </a:r>
            <a:r>
              <a:rPr lang="ja-JP" altLang="en-US" sz="1000" dirty="0">
                <a:latin typeface="Meiryo UI"/>
                <a:ea typeface="Meiryo UI"/>
              </a:rPr>
              <a:t>番ポ工事依頼</a:t>
            </a:r>
            <a:r>
              <a:rPr lang="en-US" altLang="ja-JP" sz="1000" dirty="0">
                <a:latin typeface="Meiryo UI"/>
                <a:ea typeface="Meiryo UI"/>
              </a:rPr>
              <a:t>】</a:t>
            </a:r>
            <a:r>
              <a:rPr lang="ja-JP" altLang="en-US" sz="1000" dirty="0">
                <a:latin typeface="Meiryo UI"/>
                <a:ea typeface="Meiryo UI"/>
              </a:rPr>
              <a:t>ボタン</a:t>
            </a:r>
            <a:endParaRPr lang="en-US" altLang="ja-JP" sz="1000" dirty="0">
              <a:latin typeface="Meiryo UI"/>
              <a:ea typeface="Meiryo UI"/>
            </a:endParaRPr>
          </a:p>
          <a:p>
            <a:pPr lvl="0" algn="l" defTabSz="649288">
              <a:defRPr/>
            </a:pPr>
            <a:r>
              <a:rPr lang="ja-JP" altLang="en-US" sz="1000" dirty="0">
                <a:latin typeface="Meiryo UI"/>
                <a:ea typeface="Meiryo UI"/>
              </a:rPr>
              <a:t>・</a:t>
            </a:r>
            <a:r>
              <a:rPr lang="en-US" altLang="ja-JP" sz="1000" dirty="0">
                <a:latin typeface="Meiryo UI"/>
                <a:ea typeface="Meiryo UI"/>
              </a:rPr>
              <a:t>DIY</a:t>
            </a:r>
            <a:r>
              <a:rPr lang="ja-JP" altLang="en-US" sz="1000" dirty="0">
                <a:latin typeface="Meiryo UI"/>
                <a:ea typeface="Meiryo UI"/>
              </a:rPr>
              <a:t>かつ番ポ工事が対象でひかり電話工事が正常完了している場合に押下可能</a:t>
            </a:r>
            <a:endParaRPr lang="en-US" altLang="ja-JP" sz="1000" dirty="0">
              <a:latin typeface="Meiryo UI"/>
              <a:ea typeface="Meiryo UI"/>
            </a:endParaRPr>
          </a:p>
          <a:p>
            <a:pPr lvl="0" algn="l" defTabSz="649288">
              <a:defRPr/>
            </a:pPr>
            <a:r>
              <a:rPr lang="ja-JP" altLang="en-US" sz="1000" dirty="0">
                <a:latin typeface="Meiryo UI"/>
                <a:ea typeface="Meiryo UI"/>
              </a:rPr>
              <a:t>・番ポ工事依頼ボタンの制御条件を以下に示す</a:t>
            </a:r>
          </a:p>
          <a:p>
            <a:pPr lvl="0" algn="l" defTabSz="649288">
              <a:defRPr/>
            </a:pPr>
            <a:endParaRPr lang="ja-JP" altLang="en-US" sz="1000" dirty="0">
              <a:latin typeface="Meiryo UI"/>
              <a:ea typeface="Meiryo UI"/>
            </a:endParaRPr>
          </a:p>
          <a:p>
            <a:pPr algn="l" defTabSz="649288">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ボタン制御条件</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latin typeface="Meiryo UI"/>
              <a:ea typeface="Meiryo UI"/>
            </a:endParaRPr>
          </a:p>
        </p:txBody>
      </p:sp>
      <p:graphicFrame>
        <p:nvGraphicFramePr>
          <p:cNvPr id="12" name="表 11">
            <a:extLst>
              <a:ext uri="{FF2B5EF4-FFF2-40B4-BE49-F238E27FC236}">
                <a16:creationId xmlns:a16="http://schemas.microsoft.com/office/drawing/2014/main" id="{50772424-EF08-E0E8-DACD-70EE0E48F5AE}"/>
              </a:ext>
            </a:extLst>
          </p:cNvPr>
          <p:cNvGraphicFramePr>
            <a:graphicFrameLocks noGrp="1"/>
          </p:cNvGraphicFramePr>
          <p:nvPr>
            <p:extLst>
              <p:ext uri="{D42A27DB-BD31-4B8C-83A1-F6EECF244321}">
                <p14:modId xmlns:p14="http://schemas.microsoft.com/office/powerpoint/2010/main" val="957385033"/>
              </p:ext>
            </p:extLst>
          </p:nvPr>
        </p:nvGraphicFramePr>
        <p:xfrm>
          <a:off x="8098529" y="3553283"/>
          <a:ext cx="4248000" cy="825600"/>
        </p:xfrm>
        <a:graphic>
          <a:graphicData uri="http://schemas.openxmlformats.org/drawingml/2006/table">
            <a:tbl>
              <a:tblPr firstRow="1" bandRow="1">
                <a:tableStyleId>{5C22544A-7EE6-4342-B048-85BDC9FD1C3A}</a:tableStyleId>
              </a:tblPr>
              <a:tblGrid>
                <a:gridCol w="2700000">
                  <a:extLst>
                    <a:ext uri="{9D8B030D-6E8A-4147-A177-3AD203B41FA5}">
                      <a16:colId xmlns:a16="http://schemas.microsoft.com/office/drawing/2014/main" val="1529878492"/>
                    </a:ext>
                  </a:extLst>
                </a:gridCol>
                <a:gridCol w="1548000">
                  <a:extLst>
                    <a:ext uri="{9D8B030D-6E8A-4147-A177-3AD203B41FA5}">
                      <a16:colId xmlns:a16="http://schemas.microsoft.com/office/drawing/2014/main" val="2009052045"/>
                    </a:ext>
                  </a:extLst>
                </a:gridCol>
              </a:tblGrid>
              <a:tr h="360000">
                <a:tc>
                  <a:txBody>
                    <a:bodyPr/>
                    <a:lstStyle/>
                    <a:p>
                      <a:pPr algn="ctr"/>
                      <a:r>
                        <a:rPr kumimoji="1" lang="ja-JP" altLang="en-US" sz="1000" b="0" dirty="0">
                          <a:solidFill>
                            <a:schemeClr val="tx1"/>
                          </a:solidFill>
                          <a:latin typeface="+mn-ea"/>
                          <a:ea typeface="+mn-ea"/>
                        </a:rPr>
                        <a:t>ひかり電話工事（番ポ工事）依頼送信済フラグ </a:t>
                      </a:r>
                      <a:r>
                        <a:rPr kumimoji="1" lang="en-US" altLang="ja-JP" sz="1000" b="0" dirty="0">
                          <a:solidFill>
                            <a:schemeClr val="tx1"/>
                          </a:solidFill>
                          <a:latin typeface="+mn-ea"/>
                          <a:ea typeface="+mn-ea"/>
                        </a:rPr>
                        <a:t>*1</a:t>
                      </a:r>
                      <a:endParaRPr kumimoji="1" lang="ja-JP" altLang="en-US" sz="1000" b="0" dirty="0">
                        <a:solidFill>
                          <a:schemeClr val="tx1"/>
                        </a:solidFill>
                        <a:latin typeface="+mn-ea"/>
                        <a:ea typeface="+mn-ea"/>
                      </a:endParaRPr>
                    </a:p>
                  </a:txBody>
                  <a:tcPr marL="18000" marR="18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a:r>
                        <a:rPr lang="ja-JP" altLang="en-US" sz="1000" b="0" dirty="0">
                          <a:solidFill>
                            <a:srgbClr val="000000"/>
                          </a:solidFill>
                          <a:latin typeface="+mn-ea"/>
                          <a:ea typeface="+mn-ea"/>
                        </a:rPr>
                        <a:t>番ポ自動工事依頼ボタン</a:t>
                      </a:r>
                      <a:endParaRPr lang="en-US" altLang="ja-JP" sz="1000" b="0" dirty="0">
                        <a:solidFill>
                          <a:srgbClr val="000000"/>
                        </a:solidFill>
                        <a:latin typeface="+mn-ea"/>
                        <a:ea typeface="+mn-ea"/>
                      </a:endParaRPr>
                    </a:p>
                    <a:p>
                      <a:pPr algn="ctr"/>
                      <a:r>
                        <a:rPr kumimoji="1" lang="ja-JP" altLang="en-US" sz="1000" b="0" dirty="0">
                          <a:solidFill>
                            <a:srgbClr val="000000"/>
                          </a:solidFill>
                          <a:latin typeface="+mn-ea"/>
                          <a:ea typeface="+mn-ea"/>
                        </a:rPr>
                        <a:t>活性／非活性</a:t>
                      </a:r>
                      <a:endParaRPr kumimoji="1" lang="ja-JP" altLang="en-US" sz="1000" b="0" dirty="0">
                        <a:solidFill>
                          <a:schemeClr val="tx1"/>
                        </a:solidFill>
                        <a:latin typeface="+mn-ea"/>
                        <a:ea typeface="+mn-ea"/>
                      </a:endParaRPr>
                    </a:p>
                  </a:txBody>
                  <a:tcPr marL="18000" marR="18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2209160615"/>
                  </a:ext>
                </a:extLst>
              </a:tr>
              <a:tr h="0">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n-ea"/>
                          <a:ea typeface="+mn-ea"/>
                        </a:rPr>
                        <a:t>1:</a:t>
                      </a:r>
                      <a:r>
                        <a:rPr kumimoji="1" lang="ja-JP" altLang="en-US" sz="1000" b="0" dirty="0">
                          <a:solidFill>
                            <a:schemeClr val="tx1"/>
                          </a:solidFill>
                          <a:latin typeface="+mn-ea"/>
                          <a:ea typeface="+mn-ea"/>
                        </a:rPr>
                        <a:t>送信済</a:t>
                      </a: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000" b="0" dirty="0">
                          <a:solidFill>
                            <a:schemeClr val="tx1"/>
                          </a:solidFill>
                          <a:latin typeface="+mn-ea"/>
                          <a:ea typeface="+mn-ea"/>
                        </a:rPr>
                        <a:t>非活性</a:t>
                      </a: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220501"/>
                  </a:ext>
                </a:extLst>
              </a:tr>
              <a:tr h="0">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n-ea"/>
                          <a:ea typeface="+mn-ea"/>
                        </a:rPr>
                        <a:t>上記以外</a:t>
                      </a: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000" b="0" dirty="0">
                          <a:solidFill>
                            <a:schemeClr val="tx1"/>
                          </a:solidFill>
                          <a:latin typeface="+mn-ea"/>
                          <a:ea typeface="+mn-ea"/>
                        </a:rPr>
                        <a:t>活性</a:t>
                      </a: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52851106"/>
                  </a:ext>
                </a:extLst>
              </a:tr>
            </a:tbl>
          </a:graphicData>
        </a:graphic>
      </p:graphicFrame>
      <p:sp>
        <p:nvSpPr>
          <p:cNvPr id="17" name="テキスト ボックス 16"/>
          <p:cNvSpPr txBox="1"/>
          <p:nvPr/>
        </p:nvSpPr>
        <p:spPr>
          <a:xfrm>
            <a:off x="8145719" y="4452035"/>
            <a:ext cx="4015721" cy="507831"/>
          </a:xfrm>
          <a:prstGeom prst="rect">
            <a:avLst/>
          </a:prstGeom>
          <a:solidFill>
            <a:schemeClr val="bg1"/>
          </a:solidFill>
        </p:spPr>
        <p:txBody>
          <a:bodyPr wrap="square" lIns="0" tIns="0" rIns="0" bIns="0" rtlCol="0">
            <a:spAutoFit/>
          </a:bodyPr>
          <a:lstStyle/>
          <a:p>
            <a:pPr marL="252000" lvl="0" indent="-252000" algn="l">
              <a:lnSpc>
                <a:spcPct val="110000"/>
              </a:lnSpc>
              <a:defRPr/>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：番ポ工事依頼を行った際、</a:t>
            </a:r>
            <a:r>
              <a:rPr lang="en-US" altLang="ja-JP" sz="1000" dirty="0">
                <a:latin typeface="+mn-ea"/>
                <a:ea typeface="+mn-ea"/>
              </a:rPr>
              <a:t>BB-CASTAR</a:t>
            </a:r>
            <a:r>
              <a:rPr lang="ja-JP" altLang="en-US" sz="1000" dirty="0">
                <a:latin typeface="+mn-ea"/>
                <a:ea typeface="+mn-ea"/>
              </a:rPr>
              <a:t>から「区分：正常系」の</a:t>
            </a:r>
            <a:r>
              <a:rPr lang="en-US" altLang="ja-JP" sz="1000" dirty="0">
                <a:latin typeface="+mn-ea"/>
                <a:ea typeface="+mn-ea"/>
              </a:rPr>
              <a:t>BB-CASTAR</a:t>
            </a:r>
            <a:r>
              <a:rPr lang="ja-JP" altLang="en-US" sz="1000" dirty="0">
                <a:latin typeface="+mn-ea"/>
                <a:ea typeface="+mn-ea"/>
              </a:rPr>
              <a:t>処理結果コード２（「３．２．０１　業務プロセス管理機能（２／２）」を参照）が返却された場合に「</a:t>
            </a:r>
            <a:r>
              <a:rPr lang="en-US" altLang="ja-JP" sz="1000" dirty="0">
                <a:latin typeface="+mn-ea"/>
                <a:ea typeface="+mn-ea"/>
              </a:rPr>
              <a:t>1:</a:t>
            </a:r>
            <a:r>
              <a:rPr lang="ja-JP" altLang="en-US" sz="1000" dirty="0">
                <a:latin typeface="+mn-ea"/>
                <a:ea typeface="+mn-ea"/>
              </a:rPr>
              <a:t>送信済」が設定される</a:t>
            </a:r>
          </a:p>
        </p:txBody>
      </p:sp>
    </p:spTree>
    <p:extLst>
      <p:ext uri="{BB962C8B-B14F-4D97-AF65-F5344CB8AC3E}">
        <p14:creationId xmlns:p14="http://schemas.microsoft.com/office/powerpoint/2010/main" val="185631548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ー 5"/>
          <p:cNvSpPr txBox="1">
            <a:spLocks/>
          </p:cNvSpPr>
          <p:nvPr/>
        </p:nvSpPr>
        <p:spPr>
          <a:xfrm>
            <a:off x="190110" y="648108"/>
            <a:ext cx="12456000" cy="1238400"/>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３</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】【B】</a:t>
            </a:r>
            <a:r>
              <a:rPr lang="ja-JP" altLang="en-US" dirty="0">
                <a:latin typeface="+mn-ea"/>
                <a:ea typeface="+mn-ea"/>
              </a:rPr>
              <a:t>進捗状況照会詳細画面／工事情報更新画面に番ポ工事結果情報ボタンを追加する</a:t>
            </a:r>
          </a:p>
          <a:p>
            <a:r>
              <a:rPr lang="ja-JP" altLang="en-US" dirty="0">
                <a:latin typeface="+mn-ea"/>
                <a:ea typeface="+mn-ea"/>
              </a:rPr>
              <a:t>　　既存の進捗状況詳細画面／工事情報更新画面から、新規にポップアップで番ポ工事結果情報画面に遷移可能とする</a:t>
            </a:r>
          </a:p>
          <a:p>
            <a:endParaRPr lang="ja-JP" altLang="en-US" dirty="0">
              <a:latin typeface="+mn-ea"/>
              <a:ea typeface="+mn-ea"/>
            </a:endParaRPr>
          </a:p>
          <a:p>
            <a:endParaRPr lang="ja-JP" altLang="en-US" dirty="0">
              <a:latin typeface="+mn-ea"/>
              <a:ea typeface="+mn-ea"/>
            </a:endParaRP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8</a:t>
            </a:fld>
            <a:endParaRPr lang="en-US" altLang="ja-JP" dirty="0"/>
          </a:p>
        </p:txBody>
      </p:sp>
      <p:graphicFrame>
        <p:nvGraphicFramePr>
          <p:cNvPr id="16" name="表 15"/>
          <p:cNvGraphicFramePr>
            <a:graphicFrameLocks noGrp="1"/>
          </p:cNvGraphicFramePr>
          <p:nvPr>
            <p:extLst>
              <p:ext uri="{D42A27DB-BD31-4B8C-83A1-F6EECF244321}">
                <p14:modId xmlns:p14="http://schemas.microsoft.com/office/powerpoint/2010/main" val="282258570"/>
              </p:ext>
            </p:extLst>
          </p:nvPr>
        </p:nvGraphicFramePr>
        <p:xfrm>
          <a:off x="330156" y="2222575"/>
          <a:ext cx="12224653" cy="6768752"/>
        </p:xfrm>
        <a:graphic>
          <a:graphicData uri="http://schemas.openxmlformats.org/drawingml/2006/table">
            <a:tbl>
              <a:tblPr/>
              <a:tblGrid>
                <a:gridCol w="12224653">
                  <a:extLst>
                    <a:ext uri="{9D8B030D-6E8A-4147-A177-3AD203B41FA5}">
                      <a16:colId xmlns:a16="http://schemas.microsoft.com/office/drawing/2014/main" val="20000"/>
                    </a:ext>
                  </a:extLst>
                </a:gridCol>
              </a:tblGrid>
              <a:tr h="343304">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ctr" defTabSz="990600" rtl="0" eaLnBrk="1" fontAlgn="base" latinLnBrk="0" hangingPunct="1">
                        <a:lnSpc>
                          <a:spcPct val="110000"/>
                        </a:lnSpc>
                        <a:spcBef>
                          <a:spcPct val="0"/>
                        </a:spcBef>
                        <a:spcAft>
                          <a:spcPct val="0"/>
                        </a:spcAft>
                        <a:buClrTx/>
                        <a:buSzTx/>
                        <a:buFontTx/>
                        <a:buNone/>
                        <a:tabLst/>
                        <a:defRPr/>
                      </a:pPr>
                      <a:r>
                        <a:rPr lang="ja-JP" altLang="en-US" sz="1050" dirty="0">
                          <a:solidFill>
                            <a:prstClr val="black"/>
                          </a:solidFill>
                          <a:latin typeface="Meiryo UI"/>
                          <a:ea typeface="Meiryo UI"/>
                        </a:rPr>
                        <a:t>進捗状況照会 詳細画面／工事情報更新画面</a:t>
                      </a: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10000"/>
                  </a:ext>
                </a:extLst>
              </a:tr>
              <a:tr h="6425448">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l" defTabSz="990600" rtl="0" eaLnBrk="1" fontAlgn="base" latinLnBrk="0" hangingPunct="1">
                        <a:lnSpc>
                          <a:spcPct val="110000"/>
                        </a:lnSpc>
                        <a:spcBef>
                          <a:spcPct val="0"/>
                        </a:spcBef>
                        <a:spcAft>
                          <a:spcPct val="0"/>
                        </a:spcAft>
                        <a:buClrTx/>
                        <a:buSzTx/>
                        <a:buFontTx/>
                        <a:buNone/>
                        <a:tabLst/>
                      </a:pPr>
                      <a:endParaRPr kumimoji="1" lang="ja-JP"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18" name="図 17"/>
          <p:cNvPicPr>
            <a:picLocks noChangeAspect="1"/>
          </p:cNvPicPr>
          <p:nvPr/>
        </p:nvPicPr>
        <p:blipFill>
          <a:blip r:embed="rId2"/>
          <a:stretch>
            <a:fillRect/>
          </a:stretch>
        </p:blipFill>
        <p:spPr>
          <a:xfrm>
            <a:off x="542278" y="3028169"/>
            <a:ext cx="7464604" cy="4679392"/>
          </a:xfrm>
          <a:prstGeom prst="rect">
            <a:avLst/>
          </a:prstGeom>
          <a:ln>
            <a:solidFill>
              <a:schemeClr val="tx1"/>
            </a:solidFill>
          </a:ln>
        </p:spPr>
      </p:pic>
      <p:graphicFrame>
        <p:nvGraphicFramePr>
          <p:cNvPr id="19" name="表 18">
            <a:extLst>
              <a:ext uri="{FF2B5EF4-FFF2-40B4-BE49-F238E27FC236}">
                <a16:creationId xmlns:a16="http://schemas.microsoft.com/office/drawing/2014/main" id="{57C7C714-1C63-4FEF-BD7C-0B043822FED8}"/>
              </a:ext>
            </a:extLst>
          </p:cNvPr>
          <p:cNvGraphicFramePr>
            <a:graphicFrameLocks noGrp="1"/>
          </p:cNvGraphicFramePr>
          <p:nvPr>
            <p:extLst>
              <p:ext uri="{D42A27DB-BD31-4B8C-83A1-F6EECF244321}">
                <p14:modId xmlns:p14="http://schemas.microsoft.com/office/powerpoint/2010/main" val="3360457341"/>
              </p:ext>
            </p:extLst>
          </p:nvPr>
        </p:nvGraphicFramePr>
        <p:xfrm>
          <a:off x="10751739" y="2270952"/>
          <a:ext cx="1702368" cy="251460"/>
        </p:xfrm>
        <a:graphic>
          <a:graphicData uri="http://schemas.openxmlformats.org/drawingml/2006/table">
            <a:tbl>
              <a:tblPr firstRow="1" bandRow="1">
                <a:tableStyleId>{5C22544A-7EE6-4342-B048-85BDC9FD1C3A}</a:tableStyleId>
              </a:tblPr>
              <a:tblGrid>
                <a:gridCol w="1162368">
                  <a:extLst>
                    <a:ext uri="{9D8B030D-6E8A-4147-A177-3AD203B41FA5}">
                      <a16:colId xmlns:a16="http://schemas.microsoft.com/office/drawing/2014/main" val="2711046327"/>
                    </a:ext>
                  </a:extLst>
                </a:gridCol>
                <a:gridCol w="540000">
                  <a:extLst>
                    <a:ext uri="{9D8B030D-6E8A-4147-A177-3AD203B41FA5}">
                      <a16:colId xmlns:a16="http://schemas.microsoft.com/office/drawing/2014/main" val="1787347452"/>
                    </a:ext>
                  </a:extLst>
                </a:gridCol>
              </a:tblGrid>
              <a:tr h="148879">
                <a:tc>
                  <a:txBody>
                    <a:bodyPr/>
                    <a:lstStyle/>
                    <a:p>
                      <a:r>
                        <a:rPr kumimoji="1" lang="ja-JP" altLang="en-US" sz="1050" b="0" baseline="0" dirty="0">
                          <a:solidFill>
                            <a:schemeClr val="tx1"/>
                          </a:solidFill>
                          <a:latin typeface="+mn-ea"/>
                        </a:rPr>
                        <a:t>画面遷移図項番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50" b="0" baseline="0" dirty="0">
                          <a:solidFill>
                            <a:schemeClr val="tx1"/>
                          </a:solidFill>
                          <a:latin typeface="+mn-ea"/>
                        </a:rPr>
                        <a:t>3</a:t>
                      </a:r>
                      <a:r>
                        <a:rPr kumimoji="1" lang="ja-JP" altLang="en-US" sz="1050" b="0" baseline="0" dirty="0" err="1">
                          <a:solidFill>
                            <a:schemeClr val="tx1"/>
                          </a:solidFill>
                          <a:latin typeface="+mn-ea"/>
                        </a:rPr>
                        <a:t>、</a:t>
                      </a:r>
                      <a:r>
                        <a:rPr kumimoji="1" lang="en-US" altLang="ja-JP" sz="1050" b="0" baseline="0" dirty="0">
                          <a:solidFill>
                            <a:schemeClr val="tx1"/>
                          </a:solidFill>
                          <a:latin typeface="+mn-ea"/>
                        </a:rPr>
                        <a:t>4</a:t>
                      </a:r>
                      <a:endParaRPr kumimoji="1" lang="ja-JP" altLang="en-US" sz="1050" b="0" baseline="0" dirty="0">
                        <a:solidFill>
                          <a:schemeClr val="tx1"/>
                        </a:solidFill>
                        <a:latin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3636121"/>
                  </a:ext>
                </a:extLst>
              </a:tr>
            </a:tbl>
          </a:graphicData>
        </a:graphic>
      </p:graphicFrame>
      <p:sp>
        <p:nvSpPr>
          <p:cNvPr id="20" name="正方形/長方形 19"/>
          <p:cNvSpPr/>
          <p:nvPr/>
        </p:nvSpPr>
        <p:spPr bwMode="auto">
          <a:xfrm>
            <a:off x="712168" y="4368552"/>
            <a:ext cx="576064" cy="122808"/>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22" name="AutoShape 81">
            <a:extLst>
              <a:ext uri="{FF2B5EF4-FFF2-40B4-BE49-F238E27FC236}">
                <a16:creationId xmlns:a16="http://schemas.microsoft.com/office/drawing/2014/main" id="{A9B90A21-AC3E-1D4D-E757-663E99245A2F}"/>
              </a:ext>
            </a:extLst>
          </p:cNvPr>
          <p:cNvSpPr>
            <a:spLocks/>
          </p:cNvSpPr>
          <p:nvPr/>
        </p:nvSpPr>
        <p:spPr bwMode="auto">
          <a:xfrm>
            <a:off x="8592448" y="2712367"/>
            <a:ext cx="3832975" cy="2925649"/>
          </a:xfrm>
          <a:prstGeom prst="borderCallout2">
            <a:avLst>
              <a:gd name="adj1" fmla="val 12471"/>
              <a:gd name="adj2" fmla="val -297"/>
              <a:gd name="adj3" fmla="val 12910"/>
              <a:gd name="adj4" fmla="val -19483"/>
              <a:gd name="adj5" fmla="val 65971"/>
              <a:gd name="adj6" fmla="val -115053"/>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rPr>
              <a:t>・</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進捗状況照会　詳細画面／</a:t>
            </a:r>
            <a:r>
              <a:rPr lang="ja-JP" altLang="en-US" sz="1000" dirty="0">
                <a:solidFill>
                  <a:prstClr val="black"/>
                </a:solidFill>
                <a:latin typeface="Meiryo UI"/>
                <a:ea typeface="Meiryo UI"/>
              </a:rPr>
              <a:t>工事情報更新画面に「番ポ工事結果情報」ボタンを追加する</a:t>
            </a: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defTabSz="649288"/>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p:txBody>
      </p:sp>
      <p:graphicFrame>
        <p:nvGraphicFramePr>
          <p:cNvPr id="23" name="表 22">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2772983053"/>
              </p:ext>
            </p:extLst>
          </p:nvPr>
        </p:nvGraphicFramePr>
        <p:xfrm>
          <a:off x="8755329" y="3166450"/>
          <a:ext cx="3507624" cy="757800"/>
        </p:xfrm>
        <a:graphic>
          <a:graphicData uri="http://schemas.openxmlformats.org/drawingml/2006/table">
            <a:tbl>
              <a:tblPr/>
              <a:tblGrid>
                <a:gridCol w="312270">
                  <a:extLst>
                    <a:ext uri="{9D8B030D-6E8A-4147-A177-3AD203B41FA5}">
                      <a16:colId xmlns:a16="http://schemas.microsoft.com/office/drawing/2014/main" val="20000"/>
                    </a:ext>
                  </a:extLst>
                </a:gridCol>
                <a:gridCol w="1125125">
                  <a:extLst>
                    <a:ext uri="{9D8B030D-6E8A-4147-A177-3AD203B41FA5}">
                      <a16:colId xmlns:a16="http://schemas.microsoft.com/office/drawing/2014/main" val="20001"/>
                    </a:ext>
                  </a:extLst>
                </a:gridCol>
                <a:gridCol w="2070229">
                  <a:extLst>
                    <a:ext uri="{9D8B030D-6E8A-4147-A177-3AD203B41FA5}">
                      <a16:colId xmlns:a16="http://schemas.microsoft.com/office/drawing/2014/main" val="20002"/>
                    </a:ext>
                  </a:extLst>
                </a:gridCol>
              </a:tblGrid>
              <a:tr h="209550">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対象</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詳細</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144000">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b="0" i="0" u="none" strike="noStrike" dirty="0">
                          <a:solidFill>
                            <a:srgbClr val="000000"/>
                          </a:solidFill>
                          <a:effectLst/>
                          <a:latin typeface="+mn-ea"/>
                          <a:ea typeface="+mn-ea"/>
                          <a:cs typeface="Meiryo UI" panose="020B0604030504040204" pitchFamily="50" charset="-128"/>
                        </a:rPr>
                        <a:t>タブ</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dirty="0">
                          <a:latin typeface="+mn-ea"/>
                          <a:ea typeface="+mn-ea"/>
                          <a:cs typeface="Meiryo UI" panose="020B0604030504040204" pitchFamily="50" charset="-128"/>
                        </a:rPr>
                        <a:t>システム間通信結果</a:t>
                      </a: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5005">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2</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b="0" i="0" u="none" strike="noStrike" dirty="0">
                          <a:solidFill>
                            <a:srgbClr val="000000"/>
                          </a:solidFill>
                          <a:effectLst/>
                          <a:latin typeface="+mn-ea"/>
                          <a:ea typeface="+mn-ea"/>
                          <a:cs typeface="Meiryo UI" panose="020B0604030504040204" pitchFamily="50" charset="-128"/>
                        </a:rPr>
                        <a:t>グループ</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b="0" i="0" u="none" strike="noStrike" dirty="0">
                          <a:solidFill>
                            <a:srgbClr val="000000"/>
                          </a:solidFill>
                          <a:effectLst/>
                          <a:latin typeface="+mn-ea"/>
                          <a:ea typeface="+mn-ea"/>
                          <a:cs typeface="Meiryo UI" panose="020B0604030504040204" pitchFamily="50" charset="-128"/>
                        </a:rPr>
                        <a:t>・ＤＩＹ確認</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16000">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3</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追加位置</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b="0" i="0" u="none" strike="noStrike" dirty="0">
                          <a:solidFill>
                            <a:schemeClr val="tx1"/>
                          </a:solidFill>
                          <a:effectLst/>
                          <a:latin typeface="+mn-ea"/>
                          <a:ea typeface="+mn-ea"/>
                          <a:cs typeface="Meiryo UI" panose="020B0604030504040204" pitchFamily="50" charset="-128"/>
                        </a:rPr>
                        <a:t>左記画面イメージを参照</a:t>
                      </a:r>
                      <a:endParaRPr lang="zh-TW" altLang="en-US" sz="1000" b="0" i="0" u="none" strike="noStrike" dirty="0">
                        <a:solidFill>
                          <a:schemeClr val="tx1"/>
                        </a:solidFill>
                        <a:effectLst/>
                        <a:latin typeface="+mn-ea"/>
                        <a:ea typeface="+mn-ea"/>
                        <a:cs typeface="Meiryo UI" panose="020B0604030504040204" pitchFamily="50" charset="-128"/>
                      </a:endParaRP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8921381"/>
                  </a:ext>
                </a:extLst>
              </a:tr>
            </a:tbl>
          </a:graphicData>
        </a:graphic>
      </p:graphicFrame>
      <p:sp>
        <p:nvSpPr>
          <p:cNvPr id="25" name="正方形/長方形 24"/>
          <p:cNvSpPr/>
          <p:nvPr/>
        </p:nvSpPr>
        <p:spPr bwMode="auto">
          <a:xfrm>
            <a:off x="3185840" y="4539086"/>
            <a:ext cx="983902" cy="194722"/>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pic>
        <p:nvPicPr>
          <p:cNvPr id="27" name="図 26"/>
          <p:cNvPicPr>
            <a:picLocks noChangeAspect="1"/>
          </p:cNvPicPr>
          <p:nvPr/>
        </p:nvPicPr>
        <p:blipFill rotWithShape="1">
          <a:blip r:embed="rId3"/>
          <a:srcRect b="12089"/>
          <a:stretch/>
        </p:blipFill>
        <p:spPr>
          <a:xfrm>
            <a:off x="4337261" y="5638016"/>
            <a:ext cx="3431692" cy="2907000"/>
          </a:xfrm>
          <a:prstGeom prst="rect">
            <a:avLst/>
          </a:prstGeom>
          <a:ln>
            <a:solidFill>
              <a:schemeClr val="tx1"/>
            </a:solidFill>
          </a:ln>
        </p:spPr>
      </p:pic>
      <p:sp>
        <p:nvSpPr>
          <p:cNvPr id="28" name="正方形/長方形 27"/>
          <p:cNvSpPr/>
          <p:nvPr/>
        </p:nvSpPr>
        <p:spPr bwMode="auto">
          <a:xfrm>
            <a:off x="4280976" y="5589927"/>
            <a:ext cx="3525555" cy="3014572"/>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cxnSp>
        <p:nvCxnSpPr>
          <p:cNvPr id="30" name="カギ線コネクタ 29"/>
          <p:cNvCxnSpPr>
            <a:stCxn id="25" idx="2"/>
            <a:endCxn id="28" idx="1"/>
          </p:cNvCxnSpPr>
          <p:nvPr/>
        </p:nvCxnSpPr>
        <p:spPr bwMode="auto">
          <a:xfrm rot="16200000" flipH="1">
            <a:off x="2797681" y="5613917"/>
            <a:ext cx="2363405" cy="603185"/>
          </a:xfrm>
          <a:prstGeom prst="bentConnector2">
            <a:avLst/>
          </a:prstGeom>
          <a:solidFill>
            <a:srgbClr val="FFFFCC"/>
          </a:solidFill>
          <a:ln w="9525" cap="flat" cmpd="sng" algn="ctr">
            <a:solidFill>
              <a:srgbClr val="FF0000"/>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AutoShape 81">
            <a:extLst>
              <a:ext uri="{FF2B5EF4-FFF2-40B4-BE49-F238E27FC236}">
                <a16:creationId xmlns:a16="http://schemas.microsoft.com/office/drawing/2014/main" id="{A9B90A21-AC3E-1D4D-E757-663E99245A2F}"/>
              </a:ext>
            </a:extLst>
          </p:cNvPr>
          <p:cNvSpPr>
            <a:spLocks/>
          </p:cNvSpPr>
          <p:nvPr/>
        </p:nvSpPr>
        <p:spPr bwMode="auto">
          <a:xfrm>
            <a:off x="8592448" y="6076830"/>
            <a:ext cx="2159291" cy="530364"/>
          </a:xfrm>
          <a:prstGeom prst="borderCallout2">
            <a:avLst>
              <a:gd name="adj1" fmla="val 12471"/>
              <a:gd name="adj2" fmla="val -297"/>
              <a:gd name="adj3" fmla="val 12910"/>
              <a:gd name="adj4" fmla="val -19483"/>
              <a:gd name="adj5" fmla="val 94543"/>
              <a:gd name="adj6" fmla="val -48514"/>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a:ea typeface="Meiryo UI"/>
              </a:rPr>
              <a:t>・</a:t>
            </a:r>
            <a:r>
              <a:rPr lang="ja-JP" altLang="en-US" sz="1000" dirty="0">
                <a:solidFill>
                  <a:prstClr val="black"/>
                </a:solidFill>
                <a:latin typeface="Meiryo UI"/>
                <a:ea typeface="Meiryo UI"/>
              </a:rPr>
              <a:t>番ポ工事結果情報が</a:t>
            </a:r>
            <a:r>
              <a:rPr lang="en-US" altLang="ja-JP" sz="1000" dirty="0">
                <a:solidFill>
                  <a:prstClr val="black"/>
                </a:solidFill>
                <a:latin typeface="Meiryo UI"/>
                <a:ea typeface="Meiryo UI"/>
              </a:rPr>
              <a:t>0</a:t>
            </a:r>
            <a:r>
              <a:rPr lang="ja-JP" altLang="en-US" sz="1000" dirty="0">
                <a:solidFill>
                  <a:prstClr val="black"/>
                </a:solidFill>
                <a:latin typeface="Meiryo UI"/>
                <a:ea typeface="Meiryo UI"/>
              </a:rPr>
              <a:t>件の場合</a:t>
            </a: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r>
              <a:rPr lang="ja-JP" altLang="en-US" sz="1000" dirty="0">
                <a:solidFill>
                  <a:prstClr val="black"/>
                </a:solidFill>
                <a:latin typeface="Meiryo UI"/>
                <a:ea typeface="Meiryo UI"/>
              </a:rPr>
              <a:t>サブウィンドウにてエラー画面を表示</a:t>
            </a: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algn="l" defTabSz="649288">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endParaRPr lang="en-US" altLang="ja-JP" sz="1000" dirty="0">
              <a:latin typeface="Meiryo UI" panose="020B0604030504040204" pitchFamily="50" charset="-128"/>
              <a:ea typeface="Meiryo UI" panose="020B0604030504040204" pitchFamily="50" charset="-128"/>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defTabSz="649288"/>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a:ea typeface="Meiryo UI"/>
            </a:endParaRPr>
          </a:p>
        </p:txBody>
      </p:sp>
      <p:sp>
        <p:nvSpPr>
          <p:cNvPr id="32" name="テキスト ボックス 31"/>
          <p:cNvSpPr txBox="1"/>
          <p:nvPr/>
        </p:nvSpPr>
        <p:spPr>
          <a:xfrm>
            <a:off x="8755329" y="4008512"/>
            <a:ext cx="3507624" cy="1523494"/>
          </a:xfrm>
          <a:prstGeom prst="rect">
            <a:avLst/>
          </a:prstGeom>
          <a:solidFill>
            <a:schemeClr val="bg1"/>
          </a:solidFill>
        </p:spPr>
        <p:txBody>
          <a:bodyPr wrap="square" lIns="0" tIns="0" rIns="0" bIns="0" rtlCol="0">
            <a:spAutoFit/>
          </a:bodyPr>
          <a:lstStyle/>
          <a:p>
            <a:pPr marL="252000" lvl="0" indent="-252000" algn="l">
              <a:lnSpc>
                <a:spcPct val="110000"/>
              </a:lnSpc>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ボタン表示条件</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marL="252000" indent="-252000" algn="l">
              <a:lnSpc>
                <a:spcPct val="1100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下記状態の場合はボタンを表示、それ以外は非表示</a:t>
            </a:r>
          </a:p>
          <a:p>
            <a:pPr marL="252000" lvl="0" indent="-252000" algn="l">
              <a:lnSpc>
                <a:spcPct val="1100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・ＤＩＹ対応：「ＤＩＹ」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lvl="0" indent="-252000" algn="l">
              <a:lnSpc>
                <a:spcPct val="1100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・番ポ同時工事有無：「有」または「</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有（他事業者系）</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endParaRPr lang="en-US" altLang="zh-TW" sz="1000" dirty="0">
              <a:latin typeface="Meiryo UI" panose="020B0604030504040204" pitchFamily="50" charset="-128"/>
              <a:ea typeface="Meiryo UI" panose="020B0604030504040204" pitchFamily="50" charset="-128"/>
              <a:cs typeface="Meiryo UI" panose="020B0604030504040204" pitchFamily="50" charset="-128"/>
            </a:endParaRPr>
          </a:p>
          <a:p>
            <a:pPr marL="252000" lvl="0" indent="-252000" algn="l">
              <a:lnSpc>
                <a:spcPct val="1100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・申込サービス：「建物内設備構築」以外</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252000" lvl="0" indent="-252000" algn="l">
              <a:lnSpc>
                <a:spcPct val="110000"/>
              </a:lnSpc>
              <a:defRPr/>
            </a:pP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a:p>
            <a:pPr marL="252000" lvl="0" indent="-252000" algn="l">
              <a:lnSpc>
                <a:spcPct val="110000"/>
              </a:lnSpc>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ボタン制御条件</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a:p>
            <a:pPr marL="252000" indent="-252000" algn="l">
              <a:lnSpc>
                <a:spcPct val="1100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下記状態の場合はボタンを活性化、それ以外は非活性化</a:t>
            </a:r>
          </a:p>
          <a:p>
            <a:pPr marL="252000" lvl="0" indent="-252000" algn="l">
              <a:lnSpc>
                <a:spcPct val="110000"/>
              </a:lnSpc>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・番ポ工事依頼結果：「依頼済」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楕円 16">
            <a:extLst>
              <a:ext uri="{FF2B5EF4-FFF2-40B4-BE49-F238E27FC236}">
                <a16:creationId xmlns:a16="http://schemas.microsoft.com/office/drawing/2014/main" id="{8B6EF22B-758E-BC48-CE43-24AF8706F096}"/>
              </a:ext>
            </a:extLst>
          </p:cNvPr>
          <p:cNvSpPr/>
          <p:nvPr/>
        </p:nvSpPr>
        <p:spPr bwMode="auto">
          <a:xfrm>
            <a:off x="8311370" y="4677166"/>
            <a:ext cx="393686" cy="186186"/>
          </a:xfrm>
          <a:prstGeom prst="ellipse">
            <a:avLst/>
          </a:prstGeom>
          <a:solidFill>
            <a:srgbClr val="FFFF00"/>
          </a:solidFill>
          <a:ln w="12700" cap="flat" cmpd="sng" algn="ctr">
            <a:solidFill>
              <a:srgbClr val="0000FF"/>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defTabSz="649288" rtl="0" eaLnBrk="1" fontAlgn="base" latinLnBrk="0" hangingPunct="1">
              <a:lnSpc>
                <a:spcPct val="100000"/>
              </a:lnSpc>
              <a:spcBef>
                <a:spcPct val="0"/>
              </a:spcBef>
              <a:spcAft>
                <a:spcPct val="0"/>
              </a:spcAft>
              <a:buClrTx/>
              <a:buSzTx/>
              <a:buFontTx/>
              <a:buNone/>
              <a:tabLst/>
            </a:pPr>
            <a:r>
              <a:rPr kumimoji="1" lang="ja-JP" altLang="en-US" sz="900" dirty="0">
                <a:solidFill>
                  <a:srgbClr val="0000FF"/>
                </a:solidFill>
                <a:latin typeface="+mn-ea"/>
                <a:ea typeface="+mn-ea"/>
              </a:rPr>
              <a:t>変更</a:t>
            </a:r>
          </a:p>
        </p:txBody>
      </p:sp>
    </p:spTree>
    <p:extLst>
      <p:ext uri="{BB962C8B-B14F-4D97-AF65-F5344CB8AC3E}">
        <p14:creationId xmlns:p14="http://schemas.microsoft.com/office/powerpoint/2010/main" val="310999145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1649564658"/>
              </p:ext>
            </p:extLst>
          </p:nvPr>
        </p:nvGraphicFramePr>
        <p:xfrm>
          <a:off x="330156" y="2222575"/>
          <a:ext cx="12224653" cy="6768752"/>
        </p:xfrm>
        <a:graphic>
          <a:graphicData uri="http://schemas.openxmlformats.org/drawingml/2006/table">
            <a:tbl>
              <a:tblPr/>
              <a:tblGrid>
                <a:gridCol w="12224653">
                  <a:extLst>
                    <a:ext uri="{9D8B030D-6E8A-4147-A177-3AD203B41FA5}">
                      <a16:colId xmlns:a16="http://schemas.microsoft.com/office/drawing/2014/main" val="20000"/>
                    </a:ext>
                  </a:extLst>
                </a:gridCol>
              </a:tblGrid>
              <a:tr h="343304">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ctr" defTabSz="990600" rtl="0" eaLnBrk="1" fontAlgn="base" latinLnBrk="0" hangingPunct="1">
                        <a:lnSpc>
                          <a:spcPct val="110000"/>
                        </a:lnSpc>
                        <a:spcBef>
                          <a:spcPct val="0"/>
                        </a:spcBef>
                        <a:spcAft>
                          <a:spcPct val="0"/>
                        </a:spcAft>
                        <a:buClrTx/>
                        <a:buSzTx/>
                        <a:buFontTx/>
                        <a:buNone/>
                        <a:tabLst/>
                        <a:defRPr/>
                      </a:pPr>
                      <a:r>
                        <a:rPr lang="ja-JP" altLang="en-US" sz="1050" dirty="0">
                          <a:solidFill>
                            <a:prstClr val="black"/>
                          </a:solidFill>
                          <a:latin typeface="Meiryo UI"/>
                          <a:ea typeface="Meiryo UI"/>
                        </a:rPr>
                        <a:t>番ポ工事結果情報（１／４）</a:t>
                      </a: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val="10000"/>
                  </a:ext>
                </a:extLst>
              </a:tr>
              <a:tr h="6425448">
                <a:tc>
                  <a:txBody>
                    <a:bodyPr/>
                    <a:lstStyle>
                      <a:lvl1pPr algn="l" defTabSz="990600">
                        <a:lnSpc>
                          <a:spcPct val="110000"/>
                        </a:lnSpc>
                        <a:defRPr kumimoji="1" sz="1400">
                          <a:solidFill>
                            <a:schemeClr val="tx1"/>
                          </a:solidFill>
                          <a:latin typeface="ＭＳ Ｐゴシック" pitchFamily="50" charset="-128"/>
                          <a:ea typeface="ＭＳ Ｐゴシック" pitchFamily="50" charset="-128"/>
                        </a:defRPr>
                      </a:lvl1pPr>
                      <a:lvl2pPr marL="534988" algn="l" defTabSz="990600">
                        <a:spcBef>
                          <a:spcPct val="20000"/>
                        </a:spcBef>
                        <a:defRPr kumimoji="1" sz="2600">
                          <a:solidFill>
                            <a:schemeClr val="tx1"/>
                          </a:solidFill>
                          <a:latin typeface="ＭＳ Ｐゴシック" pitchFamily="50" charset="-128"/>
                          <a:ea typeface="ＭＳ Ｐゴシック" pitchFamily="50" charset="-128"/>
                        </a:defRPr>
                      </a:lvl2pPr>
                      <a:lvl3pPr marL="1023938" algn="l" defTabSz="990600">
                        <a:spcBef>
                          <a:spcPct val="20000"/>
                        </a:spcBef>
                        <a:defRPr kumimoji="1" sz="2200">
                          <a:solidFill>
                            <a:schemeClr val="tx1"/>
                          </a:solidFill>
                          <a:latin typeface="ＭＳ Ｐゴシック" pitchFamily="50" charset="-128"/>
                          <a:ea typeface="ＭＳ Ｐゴシック" pitchFamily="50" charset="-128"/>
                        </a:defRPr>
                      </a:lvl3pPr>
                      <a:lvl4pPr marL="1485900" algn="l" defTabSz="990600">
                        <a:spcBef>
                          <a:spcPct val="20000"/>
                        </a:spcBef>
                        <a:defRPr kumimoji="1" sz="2000">
                          <a:solidFill>
                            <a:schemeClr val="tx1"/>
                          </a:solidFill>
                          <a:latin typeface="ＭＳ Ｐゴシック" pitchFamily="50" charset="-128"/>
                          <a:ea typeface="ＭＳ Ｐゴシック" pitchFamily="50" charset="-128"/>
                        </a:defRPr>
                      </a:lvl4pPr>
                      <a:lvl5pPr marL="1981200" algn="l" defTabSz="990600">
                        <a:spcBef>
                          <a:spcPct val="20000"/>
                        </a:spcBef>
                        <a:defRPr kumimoji="1" sz="2000">
                          <a:solidFill>
                            <a:schemeClr val="tx1"/>
                          </a:solidFill>
                          <a:latin typeface="ＭＳ Ｐゴシック" pitchFamily="50" charset="-128"/>
                          <a:ea typeface="ＭＳ Ｐゴシック" pitchFamily="50" charset="-128"/>
                        </a:defRPr>
                      </a:lvl5pPr>
                      <a:lvl6pPr marL="24384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6pPr>
                      <a:lvl7pPr marL="28956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7pPr>
                      <a:lvl8pPr marL="33528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8pPr>
                      <a:lvl9pPr marL="3810000" defTabSz="990600" fontAlgn="base">
                        <a:spcBef>
                          <a:spcPct val="20000"/>
                        </a:spcBef>
                        <a:spcAft>
                          <a:spcPct val="0"/>
                        </a:spcAft>
                        <a:defRPr kumimoji="1" sz="2000">
                          <a:solidFill>
                            <a:schemeClr val="tx1"/>
                          </a:solidFill>
                          <a:latin typeface="ＭＳ Ｐゴシック" pitchFamily="50" charset="-128"/>
                          <a:ea typeface="ＭＳ Ｐゴシック" pitchFamily="50" charset="-128"/>
                        </a:defRPr>
                      </a:lvl9pPr>
                    </a:lstStyle>
                    <a:p>
                      <a:pPr marL="0" marR="0" lvl="0" indent="0" algn="l" defTabSz="990600" rtl="0" eaLnBrk="1" fontAlgn="base" latinLnBrk="0" hangingPunct="1">
                        <a:lnSpc>
                          <a:spcPct val="110000"/>
                        </a:lnSpc>
                        <a:spcBef>
                          <a:spcPct val="0"/>
                        </a:spcBef>
                        <a:spcAft>
                          <a:spcPct val="0"/>
                        </a:spcAft>
                        <a:buClrTx/>
                        <a:buSzTx/>
                        <a:buFontTx/>
                        <a:buNone/>
                        <a:tabLst/>
                      </a:pPr>
                      <a:endParaRPr kumimoji="1" lang="ja-JP" altLang="ja-JP" sz="105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0" marB="0" anchor="ctr" anchorCtr="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3" name="図 2"/>
          <p:cNvPicPr>
            <a:picLocks noChangeAspect="1"/>
          </p:cNvPicPr>
          <p:nvPr/>
        </p:nvPicPr>
        <p:blipFill>
          <a:blip r:embed="rId2"/>
          <a:stretch>
            <a:fillRect/>
          </a:stretch>
        </p:blipFill>
        <p:spPr>
          <a:xfrm>
            <a:off x="568152" y="3196580"/>
            <a:ext cx="7438729" cy="5060404"/>
          </a:xfrm>
          <a:prstGeom prst="rect">
            <a:avLst/>
          </a:prstGeom>
          <a:ln>
            <a:solidFill>
              <a:schemeClr val="tx1"/>
            </a:solidFill>
          </a:ln>
        </p:spPr>
      </p:pic>
      <p:sp>
        <p:nvSpPr>
          <p:cNvPr id="13" name="コンテンツ プレースホルダー 5"/>
          <p:cNvSpPr txBox="1">
            <a:spLocks/>
          </p:cNvSpPr>
          <p:nvPr/>
        </p:nvSpPr>
        <p:spPr>
          <a:xfrm>
            <a:off x="190110" y="648108"/>
            <a:ext cx="12456000" cy="1238400"/>
          </a:xfrm>
          <a:prstGeom prst="rect">
            <a:avLst/>
          </a:prstGeom>
          <a:solidFill>
            <a:srgbClr val="CCECFF"/>
          </a:solidFill>
          <a:ln>
            <a:solidFill>
              <a:schemeClr val="tx1"/>
            </a:solidFill>
          </a:ln>
        </p:spPr>
        <p:txBody>
          <a:bodyPr lIns="72000" tIns="72000" rIns="72000" bIns="72000"/>
          <a:lstStyle>
            <a:lvl1pPr marL="0" indent="0" algn="l" defTabSz="905828" rtl="0" eaLnBrk="1" fontAlgn="base" hangingPunct="1">
              <a:spcBef>
                <a:spcPct val="20000"/>
              </a:spcBef>
              <a:spcAft>
                <a:spcPct val="0"/>
              </a:spcAft>
              <a:buNone/>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38239" indent="-282144"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34937" indent="-229109"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588911" indent="-226988"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40764" indent="-224866" algn="l" defTabSz="905828" rtl="0" eaLnBrk="1" fontAlgn="base" hangingPunct="1">
              <a:spcBef>
                <a:spcPct val="20000"/>
              </a:spcBef>
              <a:spcAft>
                <a:spcPct val="0"/>
              </a:spcAft>
              <a:buChar char="»"/>
              <a:defRPr kumimoji="1" sz="105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651720" indent="-224866" algn="l" defTabSz="905828" rtl="0" eaLnBrk="1" fontAlgn="base" hangingPunct="1">
              <a:spcBef>
                <a:spcPct val="20000"/>
              </a:spcBef>
              <a:spcAft>
                <a:spcPct val="0"/>
              </a:spcAft>
              <a:buChar char="»"/>
              <a:defRPr kumimoji="1" sz="2000">
                <a:solidFill>
                  <a:schemeClr val="tx1"/>
                </a:solidFill>
                <a:latin typeface="+mn-lt"/>
                <a:ea typeface="+mn-ea"/>
              </a:defRPr>
            </a:lvl6pPr>
            <a:lvl7pPr marL="3262677" indent="-224866" algn="l" defTabSz="905828" rtl="0" eaLnBrk="1" fontAlgn="base" hangingPunct="1">
              <a:spcBef>
                <a:spcPct val="20000"/>
              </a:spcBef>
              <a:spcAft>
                <a:spcPct val="0"/>
              </a:spcAft>
              <a:buChar char="»"/>
              <a:defRPr kumimoji="1" sz="2000">
                <a:solidFill>
                  <a:schemeClr val="tx1"/>
                </a:solidFill>
                <a:latin typeface="+mn-lt"/>
                <a:ea typeface="+mn-ea"/>
              </a:defRPr>
            </a:lvl7pPr>
            <a:lvl8pPr marL="3873633" indent="-224866" algn="l" defTabSz="905828" rtl="0" eaLnBrk="1" fontAlgn="base" hangingPunct="1">
              <a:spcBef>
                <a:spcPct val="20000"/>
              </a:spcBef>
              <a:spcAft>
                <a:spcPct val="0"/>
              </a:spcAft>
              <a:buChar char="»"/>
              <a:defRPr kumimoji="1" sz="2000">
                <a:solidFill>
                  <a:schemeClr val="tx1"/>
                </a:solidFill>
                <a:latin typeface="+mn-lt"/>
                <a:ea typeface="+mn-ea"/>
              </a:defRPr>
            </a:lvl8pPr>
            <a:lvl9pPr marL="4484589" indent="-224866" algn="l" defTabSz="905828" rtl="0" eaLnBrk="1" fontAlgn="base" hangingPunct="1">
              <a:spcBef>
                <a:spcPct val="20000"/>
              </a:spcBef>
              <a:spcAft>
                <a:spcPct val="0"/>
              </a:spcAft>
              <a:buChar char="»"/>
              <a:defRPr kumimoji="1" sz="2000">
                <a:solidFill>
                  <a:schemeClr val="tx1"/>
                </a:solidFill>
                <a:latin typeface="+mn-lt"/>
                <a:ea typeface="+mn-ea"/>
              </a:defRPr>
            </a:lvl9pPr>
          </a:lstStyle>
          <a:p>
            <a:r>
              <a:rPr lang="zh-TW" altLang="en-US" u="sng" dirty="0">
                <a:latin typeface="+mn-ea"/>
                <a:ea typeface="+mn-ea"/>
              </a:rPr>
              <a:t>３．２．０</a:t>
            </a:r>
            <a:r>
              <a:rPr lang="ja-JP" altLang="en-US" u="sng" dirty="0">
                <a:latin typeface="+mn-ea"/>
                <a:ea typeface="+mn-ea"/>
              </a:rPr>
              <a:t>２</a:t>
            </a:r>
            <a:r>
              <a:rPr lang="zh-TW" altLang="en-US" u="sng" dirty="0">
                <a:latin typeface="+mn-ea"/>
                <a:ea typeface="+mn-ea"/>
              </a:rPr>
              <a:t>　進捗管理機能（</a:t>
            </a:r>
            <a:r>
              <a:rPr lang="ja-JP" altLang="en-US" u="sng" dirty="0">
                <a:latin typeface="+mn-ea"/>
                <a:ea typeface="+mn-ea"/>
              </a:rPr>
              <a:t>４</a:t>
            </a:r>
            <a:r>
              <a:rPr lang="zh-TW" altLang="en-US" u="sng" dirty="0">
                <a:latin typeface="+mn-ea"/>
                <a:ea typeface="+mn-ea"/>
              </a:rPr>
              <a:t>／</a:t>
            </a:r>
            <a:r>
              <a:rPr lang="ja-JP" altLang="en-US" u="sng" dirty="0">
                <a:latin typeface="+mn-ea"/>
                <a:ea typeface="+mn-ea"/>
              </a:rPr>
              <a:t>１０</a:t>
            </a:r>
            <a:r>
              <a:rPr lang="zh-TW" altLang="en-US" u="sng" dirty="0">
                <a:latin typeface="+mn-ea"/>
                <a:ea typeface="+mn-ea"/>
              </a:rPr>
              <a:t>）</a:t>
            </a:r>
            <a:endParaRPr lang="en-US" altLang="zh-TW" u="sng" dirty="0">
              <a:latin typeface="+mn-ea"/>
              <a:ea typeface="+mn-ea"/>
            </a:endParaRPr>
          </a:p>
          <a:p>
            <a:r>
              <a:rPr lang="ja-JP" altLang="en-US" dirty="0">
                <a:latin typeface="+mn-ea"/>
                <a:ea typeface="+mn-ea"/>
              </a:rPr>
              <a:t>　</a:t>
            </a:r>
            <a:r>
              <a:rPr lang="en-US" altLang="ja-JP" u="sng" dirty="0">
                <a:latin typeface="+mn-ea"/>
                <a:ea typeface="+mn-ea"/>
              </a:rPr>
              <a:t>【</a:t>
            </a:r>
            <a:r>
              <a:rPr lang="ja-JP" altLang="en-US" u="sng" dirty="0">
                <a:latin typeface="+mn-ea"/>
                <a:ea typeface="+mn-ea"/>
              </a:rPr>
              <a:t>ひかり電話ポートイン：無派遣工事</a:t>
            </a:r>
            <a:r>
              <a:rPr lang="en-US" altLang="ja-JP" u="sng" dirty="0">
                <a:latin typeface="+mn-ea"/>
                <a:ea typeface="+mn-ea"/>
              </a:rPr>
              <a:t>】</a:t>
            </a:r>
            <a:r>
              <a:rPr lang="en-US" altLang="ja-JP" dirty="0">
                <a:latin typeface="+mn-ea"/>
                <a:ea typeface="+mn-ea"/>
              </a:rPr>
              <a:t> </a:t>
            </a:r>
          </a:p>
          <a:p>
            <a:r>
              <a:rPr lang="ja-JP" altLang="en-US" dirty="0">
                <a:latin typeface="+mn-ea"/>
                <a:ea typeface="+mn-ea"/>
              </a:rPr>
              <a:t>　</a:t>
            </a:r>
            <a:r>
              <a:rPr lang="en-US" altLang="ja-JP" dirty="0">
                <a:latin typeface="+mn-ea"/>
                <a:ea typeface="+mn-ea"/>
              </a:rPr>
              <a:t>【</a:t>
            </a:r>
            <a:r>
              <a:rPr lang="ja-JP" altLang="en-US" dirty="0">
                <a:latin typeface="+mn-ea"/>
                <a:ea typeface="+mn-ea"/>
              </a:rPr>
              <a:t>エ</a:t>
            </a:r>
            <a:r>
              <a:rPr lang="en-US" altLang="ja-JP" dirty="0">
                <a:latin typeface="+mn-ea"/>
                <a:ea typeface="+mn-ea"/>
              </a:rPr>
              <a:t>】【C】</a:t>
            </a:r>
            <a:r>
              <a:rPr lang="ja-JP" altLang="en-US" dirty="0">
                <a:latin typeface="+mn-ea"/>
                <a:ea typeface="+mn-ea"/>
              </a:rPr>
              <a:t>番ポ工事結果情報画面を新規に作成し、</a:t>
            </a:r>
            <a:r>
              <a:rPr lang="en-US" altLang="ja-JP" dirty="0">
                <a:latin typeface="+mn-ea"/>
                <a:ea typeface="+mn-ea"/>
              </a:rPr>
              <a:t>BB-CASTAR</a:t>
            </a:r>
            <a:r>
              <a:rPr lang="ja-JP" altLang="en-US" dirty="0">
                <a:latin typeface="+mn-ea"/>
                <a:ea typeface="+mn-ea"/>
              </a:rPr>
              <a:t>から受信した着信試験用の電話番号、番号取得事業者の連絡先情報等、事業者単位の番ポ工事結果の全件表示を可能とする（最大</a:t>
            </a:r>
            <a:r>
              <a:rPr lang="en-US" altLang="ja-JP" dirty="0">
                <a:latin typeface="+mn-ea"/>
                <a:ea typeface="+mn-ea"/>
              </a:rPr>
              <a:t>300</a:t>
            </a:r>
            <a:r>
              <a:rPr lang="ja-JP" altLang="en-US" dirty="0">
                <a:latin typeface="+mn-ea"/>
                <a:ea typeface="+mn-ea"/>
              </a:rPr>
              <a:t>電番）</a:t>
            </a:r>
          </a:p>
          <a:p>
            <a:r>
              <a:rPr lang="ja-JP" altLang="en-US" dirty="0">
                <a:latin typeface="+mn-ea"/>
                <a:ea typeface="+mn-ea"/>
              </a:rPr>
              <a:t>　　・</a:t>
            </a:r>
            <a:r>
              <a:rPr lang="en-US" altLang="ja-JP" dirty="0">
                <a:latin typeface="+mn-ea"/>
                <a:ea typeface="+mn-ea"/>
              </a:rPr>
              <a:t>BB-CASTAR</a:t>
            </a:r>
            <a:r>
              <a:rPr lang="ja-JP" altLang="en-US" dirty="0">
                <a:latin typeface="+mn-ea"/>
                <a:ea typeface="+mn-ea"/>
              </a:rPr>
              <a:t>から流通する工事結果情報流通（番ポ工事）（事業者情報）および工事結果情報流通（番ポ工事）（工事結果情報）の流通内容を表示可能とする</a:t>
            </a:r>
            <a:endParaRPr lang="en-US" altLang="ja-JP" dirty="0">
              <a:latin typeface="+mn-ea"/>
              <a:ea typeface="+mn-ea"/>
            </a:endParaRPr>
          </a:p>
          <a:p>
            <a:r>
              <a:rPr lang="ja-JP" altLang="en-US" dirty="0">
                <a:latin typeface="+mn-ea"/>
                <a:ea typeface="+mn-ea"/>
              </a:rPr>
              <a:t>　　　新規に作成する番ポ工事結果情報画面のイメージを以下に示す</a:t>
            </a:r>
          </a:p>
        </p:txBody>
      </p:sp>
      <p:sp>
        <p:nvSpPr>
          <p:cNvPr id="2" name="スライド番号プレースホルダー 1"/>
          <p:cNvSpPr>
            <a:spLocks noGrp="1"/>
          </p:cNvSpPr>
          <p:nvPr>
            <p:ph type="sldNum" sz="quarter" idx="4"/>
          </p:nvPr>
        </p:nvSpPr>
        <p:spPr/>
        <p:txBody>
          <a:bodyPr/>
          <a:lstStyle/>
          <a:p>
            <a:r>
              <a:rPr lang="en-US" altLang="ja-JP" dirty="0"/>
              <a:t>01.2-</a:t>
            </a:r>
            <a:fld id="{4C5E2FD1-144F-442B-9A84-40AAF03513A2}" type="slidenum">
              <a:rPr lang="en-US" altLang="ja-JP" smtClean="0"/>
              <a:pPr/>
              <a:t>9</a:t>
            </a:fld>
            <a:endParaRPr lang="en-US" altLang="ja-JP" dirty="0"/>
          </a:p>
        </p:txBody>
      </p:sp>
      <p:graphicFrame>
        <p:nvGraphicFramePr>
          <p:cNvPr id="15" name="表 14">
            <a:extLst>
              <a:ext uri="{FF2B5EF4-FFF2-40B4-BE49-F238E27FC236}">
                <a16:creationId xmlns:a16="http://schemas.microsoft.com/office/drawing/2014/main" id="{57C7C714-1C63-4FEF-BD7C-0B043822FED8}"/>
              </a:ext>
            </a:extLst>
          </p:cNvPr>
          <p:cNvGraphicFramePr>
            <a:graphicFrameLocks noGrp="1"/>
          </p:cNvGraphicFramePr>
          <p:nvPr/>
        </p:nvGraphicFramePr>
        <p:xfrm>
          <a:off x="10751739" y="2270952"/>
          <a:ext cx="1702368" cy="251460"/>
        </p:xfrm>
        <a:graphic>
          <a:graphicData uri="http://schemas.openxmlformats.org/drawingml/2006/table">
            <a:tbl>
              <a:tblPr firstRow="1" bandRow="1">
                <a:tableStyleId>{5C22544A-7EE6-4342-B048-85BDC9FD1C3A}</a:tableStyleId>
              </a:tblPr>
              <a:tblGrid>
                <a:gridCol w="1162368">
                  <a:extLst>
                    <a:ext uri="{9D8B030D-6E8A-4147-A177-3AD203B41FA5}">
                      <a16:colId xmlns:a16="http://schemas.microsoft.com/office/drawing/2014/main" val="2711046327"/>
                    </a:ext>
                  </a:extLst>
                </a:gridCol>
                <a:gridCol w="540000">
                  <a:extLst>
                    <a:ext uri="{9D8B030D-6E8A-4147-A177-3AD203B41FA5}">
                      <a16:colId xmlns:a16="http://schemas.microsoft.com/office/drawing/2014/main" val="1787347452"/>
                    </a:ext>
                  </a:extLst>
                </a:gridCol>
              </a:tblGrid>
              <a:tr h="148879">
                <a:tc>
                  <a:txBody>
                    <a:bodyPr/>
                    <a:lstStyle/>
                    <a:p>
                      <a:r>
                        <a:rPr kumimoji="1" lang="ja-JP" altLang="en-US" sz="1050" b="0" baseline="0" dirty="0">
                          <a:solidFill>
                            <a:schemeClr val="tx1"/>
                          </a:solidFill>
                          <a:latin typeface="+mn-ea"/>
                        </a:rPr>
                        <a:t>画面遷移図項番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50" b="0" baseline="0" dirty="0">
                          <a:solidFill>
                            <a:schemeClr val="tx1"/>
                          </a:solidFill>
                          <a:latin typeface="+mn-ea"/>
                        </a:rPr>
                        <a:t>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3636121"/>
                  </a:ext>
                </a:extLst>
              </a:tr>
            </a:tbl>
          </a:graphicData>
        </a:graphic>
      </p:graphicFrame>
      <p:sp>
        <p:nvSpPr>
          <p:cNvPr id="21" name="AutoShape 81">
            <a:extLst>
              <a:ext uri="{FF2B5EF4-FFF2-40B4-BE49-F238E27FC236}">
                <a16:creationId xmlns:a16="http://schemas.microsoft.com/office/drawing/2014/main" id="{A9B90A21-AC3E-1D4D-E757-663E99245A2F}"/>
              </a:ext>
            </a:extLst>
          </p:cNvPr>
          <p:cNvSpPr>
            <a:spLocks/>
          </p:cNvSpPr>
          <p:nvPr/>
        </p:nvSpPr>
        <p:spPr bwMode="auto">
          <a:xfrm>
            <a:off x="8201000" y="2908549"/>
            <a:ext cx="4176464" cy="936104"/>
          </a:xfrm>
          <a:prstGeom prst="borderCallout2">
            <a:avLst>
              <a:gd name="adj1" fmla="val 12471"/>
              <a:gd name="adj2" fmla="val -297"/>
              <a:gd name="adj3" fmla="val 29866"/>
              <a:gd name="adj4" fmla="val -9145"/>
              <a:gd name="adj5" fmla="val 61335"/>
              <a:gd name="adj6" fmla="val -13031"/>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ボタン</a:t>
            </a:r>
            <a:r>
              <a:rPr lang="en-US" altLang="ja-JP" sz="1000" dirty="0">
                <a:solidFill>
                  <a:prstClr val="black"/>
                </a:solidFill>
                <a:latin typeface="Meiryo UI"/>
                <a:ea typeface="Meiryo UI"/>
              </a:rPr>
              <a:t>】</a:t>
            </a:r>
          </a:p>
        </p:txBody>
      </p:sp>
      <p:graphicFrame>
        <p:nvGraphicFramePr>
          <p:cNvPr id="20" name="表 19">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1562729974"/>
              </p:ext>
            </p:extLst>
          </p:nvPr>
        </p:nvGraphicFramePr>
        <p:xfrm>
          <a:off x="8325780" y="3134083"/>
          <a:ext cx="3907669" cy="628650"/>
        </p:xfrm>
        <a:graphic>
          <a:graphicData uri="http://schemas.openxmlformats.org/drawingml/2006/table">
            <a:tbl>
              <a:tblPr/>
              <a:tblGrid>
                <a:gridCol w="347884">
                  <a:extLst>
                    <a:ext uri="{9D8B030D-6E8A-4147-A177-3AD203B41FA5}">
                      <a16:colId xmlns:a16="http://schemas.microsoft.com/office/drawing/2014/main" val="20000"/>
                    </a:ext>
                  </a:extLst>
                </a:gridCol>
                <a:gridCol w="1615568">
                  <a:extLst>
                    <a:ext uri="{9D8B030D-6E8A-4147-A177-3AD203B41FA5}">
                      <a16:colId xmlns:a16="http://schemas.microsoft.com/office/drawing/2014/main" val="20001"/>
                    </a:ext>
                  </a:extLst>
                </a:gridCol>
                <a:gridCol w="1944217">
                  <a:extLst>
                    <a:ext uri="{9D8B030D-6E8A-4147-A177-3AD203B41FA5}">
                      <a16:colId xmlns:a16="http://schemas.microsoft.com/office/drawing/2014/main" val="20002"/>
                    </a:ext>
                  </a:extLst>
                </a:gridCol>
              </a:tblGrid>
              <a:tr h="314325">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項目名</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詳細</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314325">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b="0" i="0" u="none" strike="noStrike" dirty="0">
                          <a:solidFill>
                            <a:srgbClr val="000000"/>
                          </a:solidFill>
                          <a:effectLst/>
                          <a:latin typeface="+mn-ea"/>
                          <a:ea typeface="+mn-ea"/>
                          <a:cs typeface="Meiryo UI" panose="020B0604030504040204" pitchFamily="50" charset="-128"/>
                        </a:rPr>
                        <a:t>閉じる</a:t>
                      </a: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000" dirty="0">
                          <a:latin typeface="+mn-ea"/>
                          <a:ea typeface="+mn-ea"/>
                          <a:cs typeface="Meiryo UI" panose="020B0604030504040204" pitchFamily="50" charset="-128"/>
                        </a:rPr>
                        <a:t>番ポ工事結果情報画面を閉じる</a:t>
                      </a:r>
                      <a:endParaRPr lang="en-US" altLang="ja-JP" sz="1000" dirty="0">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
        <p:nvSpPr>
          <p:cNvPr id="23" name="正方形/長方形 22"/>
          <p:cNvSpPr/>
          <p:nvPr/>
        </p:nvSpPr>
        <p:spPr bwMode="auto">
          <a:xfrm>
            <a:off x="7320001" y="3507472"/>
            <a:ext cx="634006" cy="244183"/>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19" name="テキスト ボックス 18"/>
          <p:cNvSpPr txBox="1"/>
          <p:nvPr/>
        </p:nvSpPr>
        <p:spPr>
          <a:xfrm>
            <a:off x="686300" y="2751998"/>
            <a:ext cx="5642492" cy="248402"/>
          </a:xfrm>
          <a:prstGeom prst="rect">
            <a:avLst/>
          </a:prstGeom>
          <a:noFill/>
        </p:spPr>
        <p:txBody>
          <a:bodyPr wrap="square" lIns="36000" tIns="46800" rIns="36000" bIns="46800" rtlCol="0" anchor="ctr" anchorCtr="0">
            <a:spAutoFit/>
          </a:bodyPr>
          <a:lstStyle/>
          <a:p>
            <a:pPr algn="l"/>
            <a:r>
              <a:rPr lang="ja-JP" altLang="en-US" sz="1000" dirty="0">
                <a:latin typeface="Meiryo UI" panose="020B0604030504040204" pitchFamily="50" charset="-128"/>
                <a:ea typeface="Meiryo UI" panose="020B0604030504040204" pitchFamily="50" charset="-128"/>
                <a:cs typeface="Meiryo UI" panose="020B0604030504040204" pitchFamily="50" charset="-128"/>
              </a:rPr>
              <a:t>■番ポ工事結果情報画面のイベント</a:t>
            </a:r>
          </a:p>
        </p:txBody>
      </p:sp>
      <p:sp>
        <p:nvSpPr>
          <p:cNvPr id="27" name="正方形/長方形 26"/>
          <p:cNvSpPr/>
          <p:nvPr/>
        </p:nvSpPr>
        <p:spPr bwMode="auto">
          <a:xfrm>
            <a:off x="658941" y="4119012"/>
            <a:ext cx="7110011" cy="445720"/>
          </a:xfrm>
          <a:prstGeom prst="rect">
            <a:avLst/>
          </a:prstGeom>
          <a:noFill/>
          <a:ln w="28575" cap="flat" cmpd="sng" algn="ctr">
            <a:solidFill>
              <a:srgbClr val="0000FF"/>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
        <p:nvSpPr>
          <p:cNvPr id="28" name="AutoShape 81">
            <a:extLst>
              <a:ext uri="{FF2B5EF4-FFF2-40B4-BE49-F238E27FC236}">
                <a16:creationId xmlns:a16="http://schemas.microsoft.com/office/drawing/2014/main" id="{A9B90A21-AC3E-1D4D-E757-663E99245A2F}"/>
              </a:ext>
            </a:extLst>
          </p:cNvPr>
          <p:cNvSpPr>
            <a:spLocks/>
          </p:cNvSpPr>
          <p:nvPr/>
        </p:nvSpPr>
        <p:spPr bwMode="auto">
          <a:xfrm>
            <a:off x="8201000" y="4111744"/>
            <a:ext cx="4224533" cy="502915"/>
          </a:xfrm>
          <a:prstGeom prst="borderCallout2">
            <a:avLst>
              <a:gd name="adj1" fmla="val 12471"/>
              <a:gd name="adj2" fmla="val -297"/>
              <a:gd name="adj3" fmla="val 24114"/>
              <a:gd name="adj4" fmla="val -6029"/>
              <a:gd name="adj5" fmla="val 53665"/>
              <a:gd name="adj6" fmla="val -9781"/>
            </a:avLst>
          </a:prstGeom>
          <a:noFill/>
          <a:ln w="9525" algn="ctr">
            <a:solidFill>
              <a:srgbClr val="0000FF"/>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lvl="0" algn="l" defTabSz="649288">
              <a:defRPr/>
            </a:pPr>
            <a:r>
              <a:rPr lang="ja-JP" altLang="en-US" sz="1000" dirty="0">
                <a:solidFill>
                  <a:prstClr val="black"/>
                </a:solidFill>
                <a:latin typeface="Meiryo UI"/>
                <a:ea typeface="Meiryo UI"/>
              </a:rPr>
              <a:t>電話番号のアンカーをクリックした際に、選択行の背景を着色</a:t>
            </a:r>
            <a:endParaRPr lang="en-US" altLang="ja-JP" sz="1000" dirty="0">
              <a:solidFill>
                <a:prstClr val="black"/>
              </a:solidFill>
              <a:latin typeface="Meiryo UI"/>
              <a:ea typeface="Meiryo UI"/>
            </a:endParaRPr>
          </a:p>
          <a:p>
            <a:pPr marL="0" marR="0" lvl="0" indent="0" algn="l" defTabSz="649288" rtl="0" eaLnBrk="1" fontAlgn="base" latinLnBrk="0" hangingPunct="1">
              <a:lnSpc>
                <a:spcPct val="100000"/>
              </a:lnSpc>
              <a:spcBef>
                <a:spcPct val="0"/>
              </a:spcBef>
              <a:spcAft>
                <a:spcPct val="0"/>
              </a:spcAft>
              <a:buClrTx/>
              <a:buSzTx/>
              <a:buFontTx/>
              <a:buNone/>
              <a:tabLst/>
              <a:defRPr/>
            </a:pPr>
            <a:endParaRPr lang="en-US" altLang="ja-JP" sz="1000" dirty="0">
              <a:solidFill>
                <a:prstClr val="black"/>
              </a:solidFill>
              <a:latin typeface="Meiryo UI"/>
              <a:ea typeface="Meiryo UI"/>
            </a:endParaRPr>
          </a:p>
        </p:txBody>
      </p:sp>
      <p:sp>
        <p:nvSpPr>
          <p:cNvPr id="33" name="AutoShape 81">
            <a:extLst>
              <a:ext uri="{FF2B5EF4-FFF2-40B4-BE49-F238E27FC236}">
                <a16:creationId xmlns:a16="http://schemas.microsoft.com/office/drawing/2014/main" id="{A9B90A21-AC3E-1D4D-E757-663E99245A2F}"/>
              </a:ext>
            </a:extLst>
          </p:cNvPr>
          <p:cNvSpPr>
            <a:spLocks/>
          </p:cNvSpPr>
          <p:nvPr/>
        </p:nvSpPr>
        <p:spPr bwMode="auto">
          <a:xfrm>
            <a:off x="8201000" y="4911044"/>
            <a:ext cx="4176464" cy="1608148"/>
          </a:xfrm>
          <a:prstGeom prst="borderCallout2">
            <a:avLst>
              <a:gd name="adj1" fmla="val 12471"/>
              <a:gd name="adj2" fmla="val -297"/>
              <a:gd name="adj3" fmla="val 13586"/>
              <a:gd name="adj4" fmla="val -9145"/>
              <a:gd name="adj5" fmla="val 80649"/>
              <a:gd name="adj6" fmla="val -43780"/>
            </a:avLst>
          </a:prstGeom>
          <a:noFill/>
          <a:ln w="9525" algn="ctr">
            <a:solidFill>
              <a:srgbClr val="FF0000"/>
            </a:solidFill>
            <a:miter lim="800000"/>
            <a:headEnd/>
            <a:tailEnd/>
          </a:ln>
          <a:effectLst/>
          <a:extLst>
            <a:ext uri="{909E8E84-426E-40DD-AFC4-6F175D3DCCD1}">
              <a14:hiddenFill xmlns:a14="http://schemas.microsoft.com/office/drawing/2010/main">
                <a:solidFill>
                  <a:srgbClr val="FFCCFF"/>
                </a:solidFill>
              </a14:hiddenFill>
            </a:ext>
            <a:ext uri="{AF507438-7753-43E0-B8FC-AC1667EBCBE1}">
              <a14:hiddenEffects xmlns:a14="http://schemas.microsoft.com/office/drawing/2010/main">
                <a:effectLst>
                  <a:outerShdw dist="17961" dir="2700000" algn="ctr" rotWithShape="0">
                    <a:srgbClr val="1E4A88"/>
                  </a:outerShdw>
                </a:effectLst>
              </a14:hiddenEffects>
            </a:ext>
          </a:extLst>
        </p:spPr>
        <p:txBody>
          <a:bodyPr lIns="48091" tIns="48091" rIns="48091" bIns="48091"/>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0" marR="0" lvl="0" indent="0" algn="l" defTabSz="649288" rtl="0" eaLnBrk="1" fontAlgn="base" latinLnBrk="0" hangingPunct="1">
              <a:lnSpc>
                <a:spcPct val="100000"/>
              </a:lnSpc>
              <a:spcBef>
                <a:spcPct val="0"/>
              </a:spcBef>
              <a:spcAft>
                <a:spcPct val="0"/>
              </a:spcAft>
              <a:buClrTx/>
              <a:buSzTx/>
              <a:buFontTx/>
              <a:buNone/>
              <a:tabLst/>
              <a:defRPr/>
            </a:pPr>
            <a:r>
              <a:rPr lang="en-US" altLang="ja-JP" sz="1000" dirty="0">
                <a:solidFill>
                  <a:prstClr val="black"/>
                </a:solidFill>
                <a:latin typeface="Meiryo UI"/>
                <a:ea typeface="Meiryo UI"/>
              </a:rPr>
              <a:t>【</a:t>
            </a:r>
            <a:r>
              <a:rPr lang="ja-JP" altLang="en-US" sz="1000" dirty="0">
                <a:solidFill>
                  <a:prstClr val="black"/>
                </a:solidFill>
                <a:latin typeface="Meiryo UI"/>
                <a:ea typeface="Meiryo UI"/>
              </a:rPr>
              <a:t>電話番号</a:t>
            </a:r>
            <a:r>
              <a:rPr lang="en-US" altLang="ja-JP" sz="1000" dirty="0">
                <a:solidFill>
                  <a:prstClr val="black"/>
                </a:solidFill>
                <a:latin typeface="Meiryo UI"/>
                <a:ea typeface="Meiryo UI"/>
              </a:rPr>
              <a:t>】</a:t>
            </a:r>
          </a:p>
        </p:txBody>
      </p:sp>
      <p:graphicFrame>
        <p:nvGraphicFramePr>
          <p:cNvPr id="34" name="表 33">
            <a:extLst>
              <a:ext uri="{FF2B5EF4-FFF2-40B4-BE49-F238E27FC236}">
                <a16:creationId xmlns:a16="http://schemas.microsoft.com/office/drawing/2014/main" id="{FC3483B5-8A1B-1443-59A7-4D949492AE9D}"/>
              </a:ext>
            </a:extLst>
          </p:cNvPr>
          <p:cNvGraphicFramePr>
            <a:graphicFrameLocks noGrp="1"/>
          </p:cNvGraphicFramePr>
          <p:nvPr>
            <p:extLst>
              <p:ext uri="{D42A27DB-BD31-4B8C-83A1-F6EECF244321}">
                <p14:modId xmlns:p14="http://schemas.microsoft.com/office/powerpoint/2010/main" val="2712187879"/>
              </p:ext>
            </p:extLst>
          </p:nvPr>
        </p:nvGraphicFramePr>
        <p:xfrm>
          <a:off x="8325780" y="5136578"/>
          <a:ext cx="3907669" cy="691125"/>
        </p:xfrm>
        <a:graphic>
          <a:graphicData uri="http://schemas.openxmlformats.org/drawingml/2006/table">
            <a:tbl>
              <a:tblPr/>
              <a:tblGrid>
                <a:gridCol w="347884">
                  <a:extLst>
                    <a:ext uri="{9D8B030D-6E8A-4147-A177-3AD203B41FA5}">
                      <a16:colId xmlns:a16="http://schemas.microsoft.com/office/drawing/2014/main" val="20000"/>
                    </a:ext>
                  </a:extLst>
                </a:gridCol>
                <a:gridCol w="1615568">
                  <a:extLst>
                    <a:ext uri="{9D8B030D-6E8A-4147-A177-3AD203B41FA5}">
                      <a16:colId xmlns:a16="http://schemas.microsoft.com/office/drawing/2014/main" val="20001"/>
                    </a:ext>
                  </a:extLst>
                </a:gridCol>
                <a:gridCol w="1944217">
                  <a:extLst>
                    <a:ext uri="{9D8B030D-6E8A-4147-A177-3AD203B41FA5}">
                      <a16:colId xmlns:a16="http://schemas.microsoft.com/office/drawing/2014/main" val="20002"/>
                    </a:ext>
                  </a:extLst>
                </a:gridCol>
              </a:tblGrid>
              <a:tr h="314325">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項番</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項目名</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tc>
                  <a:txBody>
                    <a:bodyPr/>
                    <a:lstStyle/>
                    <a:p>
                      <a:pPr algn="ctr" rtl="0" fontAlgn="ctr"/>
                      <a:r>
                        <a:rPr lang="ja-JP" altLang="en-US" sz="1000" b="0" i="0" u="none" strike="noStrike" dirty="0">
                          <a:solidFill>
                            <a:srgbClr val="000000"/>
                          </a:solidFill>
                          <a:effectLst/>
                          <a:latin typeface="+mn-ea"/>
                          <a:ea typeface="+mn-ea"/>
                          <a:cs typeface="Meiryo UI" panose="020B0604030504040204" pitchFamily="50" charset="-128"/>
                        </a:rPr>
                        <a:t>詳細</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9CCFF"/>
                    </a:solidFill>
                  </a:tcPr>
                </a:tc>
                <a:extLst>
                  <a:ext uri="{0D108BD9-81ED-4DB2-BD59-A6C34878D82A}">
                    <a16:rowId xmlns:a16="http://schemas.microsoft.com/office/drawing/2014/main" val="10000"/>
                  </a:ext>
                </a:extLst>
              </a:tr>
              <a:tr h="314325">
                <a:tc>
                  <a:txBody>
                    <a:bodyPr/>
                    <a:lstStyle/>
                    <a:p>
                      <a:pPr algn="r" rtl="0" fontAlgn="ctr"/>
                      <a:r>
                        <a:rPr lang="en-US" altLang="ja-JP" sz="1000" b="0" i="0" u="none" strike="noStrike" dirty="0">
                          <a:solidFill>
                            <a:srgbClr val="000000"/>
                          </a:solidFill>
                          <a:effectLst/>
                          <a:latin typeface="+mn-ea"/>
                          <a:ea typeface="+mn-ea"/>
                          <a:cs typeface="Meiryo UI" panose="020B0604030504040204" pitchFamily="50" charset="-128"/>
                        </a:rPr>
                        <a:t>1</a:t>
                      </a:r>
                    </a:p>
                  </a:txBody>
                  <a:tcPr marL="9525" marR="36000"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cs typeface="Meiryo UI" panose="020B0604030504040204" pitchFamily="50" charset="-128"/>
                        </a:rPr>
                        <a:t>電話番号 </a:t>
                      </a:r>
                      <a:r>
                        <a:rPr lang="en-US" altLang="ja-JP" sz="1000" b="0" i="0" u="none" strike="noStrike" dirty="0">
                          <a:solidFill>
                            <a:srgbClr val="000000"/>
                          </a:solidFill>
                          <a:effectLst/>
                          <a:latin typeface="+mn-ea"/>
                          <a:ea typeface="+mn-ea"/>
                          <a:cs typeface="Meiryo UI" panose="020B0604030504040204" pitchFamily="50" charset="-128"/>
                        </a:rPr>
                        <a:t>*1</a:t>
                      </a:r>
                      <a:endParaRPr lang="ja-JP" altLang="en-US" sz="1000" b="0" i="0" u="none" strike="noStrike" dirty="0">
                        <a:solidFill>
                          <a:srgbClr val="000000"/>
                        </a:solidFill>
                        <a:effectLst/>
                        <a:latin typeface="+mn-ea"/>
                        <a:ea typeface="+mn-ea"/>
                        <a:cs typeface="Meiryo UI" panose="020B0604030504040204" pitchFamily="50" charset="-128"/>
                      </a:endParaRPr>
                    </a:p>
                  </a:txBody>
                  <a:tcPr marL="36000" marR="9525" marT="9525"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marL="0" marR="0" indent="0" algn="l" defTabSz="1221913" rtl="0" eaLnBrk="1" fontAlgn="auto"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cs typeface="Meiryo UI" panose="020B0604030504040204" pitchFamily="50" charset="-128"/>
                        </a:rPr>
                        <a:t>アンカーをクリックした場合、電話番号一覧を表示する</a:t>
                      </a:r>
                      <a:endParaRPr lang="en-US" altLang="ja-JP" sz="1000" b="0" i="0" u="none" strike="noStrike" dirty="0">
                        <a:solidFill>
                          <a:srgbClr val="000000"/>
                        </a:solidFill>
                        <a:effectLst/>
                        <a:latin typeface="+mn-ea"/>
                        <a:ea typeface="+mn-ea"/>
                        <a:cs typeface="Meiryo UI" panose="020B0604030504040204" pitchFamily="50" charset="-128"/>
                      </a:endParaRPr>
                    </a:p>
                  </a:txBody>
                  <a:tcPr marL="18000" marR="18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
        <p:nvSpPr>
          <p:cNvPr id="36" name="テキスト ボックス 35"/>
          <p:cNvSpPr txBox="1"/>
          <p:nvPr/>
        </p:nvSpPr>
        <p:spPr>
          <a:xfrm>
            <a:off x="8385615" y="5871120"/>
            <a:ext cx="3847834" cy="507831"/>
          </a:xfrm>
          <a:prstGeom prst="rect">
            <a:avLst/>
          </a:prstGeom>
          <a:solidFill>
            <a:schemeClr val="bg1"/>
          </a:solidFill>
        </p:spPr>
        <p:txBody>
          <a:bodyPr wrap="square" lIns="0" tIns="0" rIns="0" bIns="0" rtlCol="0">
            <a:spAutoFit/>
          </a:bodyPr>
          <a:lstStyle/>
          <a:p>
            <a:pPr marL="252000" lvl="0" indent="-252000" algn="l">
              <a:lnSpc>
                <a:spcPct val="110000"/>
              </a:lnSpc>
              <a:defRPr/>
            </a:pPr>
            <a:r>
              <a:rPr lang="ja-JP" altLang="en-US" sz="1000" dirty="0">
                <a:latin typeface="+mn-ea"/>
                <a:ea typeface="+mn-ea"/>
              </a:rPr>
              <a:t>注）</a:t>
            </a:r>
            <a:r>
              <a:rPr lang="en-US" altLang="ja-JP" sz="1000" dirty="0">
                <a:latin typeface="+mn-ea"/>
                <a:ea typeface="+mn-ea"/>
              </a:rPr>
              <a:t>*1</a:t>
            </a:r>
            <a:r>
              <a:rPr lang="ja-JP" altLang="en-US" sz="1000" dirty="0">
                <a:latin typeface="+mn-ea"/>
                <a:ea typeface="+mn-ea"/>
              </a:rPr>
              <a:t>：１セル内に表示する電話番号は規定件数</a:t>
            </a:r>
            <a:r>
              <a:rPr lang="en-US" altLang="ja-JP" sz="1000" dirty="0">
                <a:latin typeface="+mn-ea"/>
                <a:ea typeface="+mn-ea"/>
              </a:rPr>
              <a:t>4</a:t>
            </a:r>
            <a:r>
              <a:rPr lang="ja-JP" altLang="en-US" sz="1000" dirty="0">
                <a:latin typeface="+mn-ea"/>
                <a:ea typeface="+mn-ea"/>
              </a:rPr>
              <a:t>件とし昇順に表示</a:t>
            </a:r>
            <a:endParaRPr lang="en-US" altLang="ja-JP" sz="1000" dirty="0">
              <a:latin typeface="+mn-ea"/>
              <a:ea typeface="+mn-ea"/>
            </a:endParaRPr>
          </a:p>
          <a:p>
            <a:pPr marL="252000" lvl="0" indent="-252000" algn="l">
              <a:lnSpc>
                <a:spcPct val="110000"/>
              </a:lnSpc>
              <a:defRPr/>
            </a:pPr>
            <a:r>
              <a:rPr lang="ja-JP" altLang="en-US" sz="1000" dirty="0">
                <a:latin typeface="+mn-ea"/>
                <a:ea typeface="+mn-ea"/>
              </a:rPr>
              <a:t>　　　　　　・</a:t>
            </a:r>
            <a:r>
              <a:rPr lang="en-US" altLang="ja-JP" sz="1000" dirty="0">
                <a:latin typeface="+mn-ea"/>
                <a:ea typeface="+mn-ea"/>
              </a:rPr>
              <a:t>1</a:t>
            </a:r>
            <a:r>
              <a:rPr lang="ja-JP" altLang="en-US" sz="1000" dirty="0">
                <a:latin typeface="+mn-ea"/>
                <a:ea typeface="+mn-ea"/>
              </a:rPr>
              <a:t>～</a:t>
            </a:r>
            <a:r>
              <a:rPr lang="en-US" altLang="ja-JP" sz="1000" dirty="0">
                <a:latin typeface="+mn-ea"/>
                <a:ea typeface="+mn-ea"/>
              </a:rPr>
              <a:t>4</a:t>
            </a:r>
            <a:r>
              <a:rPr lang="ja-JP" altLang="en-US" sz="1000" dirty="0">
                <a:latin typeface="+mn-ea"/>
                <a:ea typeface="+mn-ea"/>
              </a:rPr>
              <a:t>件の場合：アンカー化せずに表示</a:t>
            </a:r>
          </a:p>
          <a:p>
            <a:pPr marL="252000" lvl="0" indent="-252000" algn="l">
              <a:lnSpc>
                <a:spcPct val="110000"/>
              </a:lnSpc>
              <a:defRPr/>
            </a:pPr>
            <a:r>
              <a:rPr lang="ja-JP" altLang="en-US" sz="1000" dirty="0">
                <a:latin typeface="+mn-ea"/>
                <a:ea typeface="+mn-ea"/>
              </a:rPr>
              <a:t>　　　　　　・</a:t>
            </a:r>
            <a:r>
              <a:rPr lang="en-US" altLang="ja-JP" sz="1000" dirty="0">
                <a:latin typeface="+mn-ea"/>
                <a:ea typeface="+mn-ea"/>
              </a:rPr>
              <a:t>5</a:t>
            </a:r>
            <a:r>
              <a:rPr lang="ja-JP" altLang="en-US" sz="1000" dirty="0">
                <a:latin typeface="+mn-ea"/>
                <a:ea typeface="+mn-ea"/>
              </a:rPr>
              <a:t>件以上の場合：</a:t>
            </a:r>
            <a:r>
              <a:rPr lang="en-US" altLang="ja-JP" sz="1000" dirty="0">
                <a:latin typeface="+mn-ea"/>
                <a:ea typeface="+mn-ea"/>
              </a:rPr>
              <a:t>3</a:t>
            </a:r>
            <a:r>
              <a:rPr lang="ja-JP" altLang="en-US" sz="1000" dirty="0">
                <a:latin typeface="+mn-ea"/>
                <a:ea typeface="+mn-ea"/>
              </a:rPr>
              <a:t>件＋「･･･」を表示し、アンカー化して表示　</a:t>
            </a:r>
          </a:p>
        </p:txBody>
      </p:sp>
      <p:sp>
        <p:nvSpPr>
          <p:cNvPr id="18" name="正方形/長方形 17"/>
          <p:cNvSpPr/>
          <p:nvPr/>
        </p:nvSpPr>
        <p:spPr bwMode="auto">
          <a:xfrm>
            <a:off x="5581266" y="4117444"/>
            <a:ext cx="792089" cy="3384376"/>
          </a:xfrm>
          <a:prstGeom prst="rect">
            <a:avLst/>
          </a:prstGeom>
          <a:noFill/>
          <a:ln w="28575" cap="flat" cmpd="sng" algn="ctr">
            <a:solidFill>
              <a:srgbClr val="FF0000"/>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bodyPr>
          <a:lstStyle/>
          <a:p>
            <a:pPr marL="0" marR="0" indent="0" algn="l" defTabSz="649288" rtl="0" eaLnBrk="1" fontAlgn="base" latinLnBrk="0" hangingPunct="1">
              <a:lnSpc>
                <a:spcPct val="100000"/>
              </a:lnSpc>
              <a:spcBef>
                <a:spcPct val="0"/>
              </a:spcBef>
              <a:spcAft>
                <a:spcPct val="0"/>
              </a:spcAft>
              <a:buClrTx/>
              <a:buSzTx/>
              <a:buFontTx/>
              <a:buNone/>
              <a:tabLst/>
            </a:pPr>
            <a:endParaRPr kumimoji="1" lang="ja-JP" altLang="en-US" sz="1050" dirty="0">
              <a:solidFill>
                <a:srgbClr val="0000FF"/>
              </a:solidFill>
              <a:latin typeface="+mn-ea"/>
              <a:ea typeface="+mn-ea"/>
            </a:endParaRPr>
          </a:p>
        </p:txBody>
      </p:sp>
    </p:spTree>
    <p:extLst>
      <p:ext uri="{BB962C8B-B14F-4D97-AF65-F5344CB8AC3E}">
        <p14:creationId xmlns:p14="http://schemas.microsoft.com/office/powerpoint/2010/main" val="268381072"/>
      </p:ext>
    </p:extLst>
  </p:cSld>
  <p:clrMapOvr>
    <a:masterClrMapping/>
  </p:clrMapOvr>
  <p:transition/>
</p:sld>
</file>

<file path=ppt/theme/theme1.xml><?xml version="1.0" encoding="utf-8"?>
<a:theme xmlns:a="http://schemas.openxmlformats.org/drawingml/2006/main" name="0X_フォーマッ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lumMod val="20000"/>
            <a:lumOff val="80000"/>
          </a:schemeClr>
        </a:solidFill>
        <a:ln w="12700" cap="flat" cmpd="sng" algn="ctr">
          <a:solidFill>
            <a:schemeClr val="tx1"/>
          </a:solidFill>
          <a:prstDash val="solid"/>
          <a:round/>
          <a:headEnd type="triangle" w="sm" len="sm"/>
          <a:tailEnd type="none" w="sm" len="sm"/>
        </a:ln>
        <a:effectLst/>
      </a:spPr>
      <a:bodyPr vert="horz" wrap="square" lIns="36000" tIns="36000" rIns="36000" bIns="36000" numCol="1" rtlCol="0" anchor="t" anchorCtr="0" compatLnSpc="1">
        <a:prstTxWarp prst="textNoShape">
          <a:avLst/>
        </a:prstTxWarp>
      </a:bodyPr>
      <a:lstStyle>
        <a:defPPr marL="0" marR="0" indent="0" algn="l" defTabSz="649288" rtl="0" eaLnBrk="1" fontAlgn="base" latinLnBrk="0" hangingPunct="1">
          <a:lnSpc>
            <a:spcPct val="100000"/>
          </a:lnSpc>
          <a:spcBef>
            <a:spcPct val="0"/>
          </a:spcBef>
          <a:spcAft>
            <a:spcPct val="0"/>
          </a:spcAft>
          <a:buClrTx/>
          <a:buSzTx/>
          <a:buFontTx/>
          <a:buNone/>
          <a:tabLst/>
          <a:defRPr kumimoji="1" sz="105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defRPr>
        </a:defPPr>
      </a:lstStyle>
    </a:spDef>
    <a:lnDef>
      <a:spPr bwMode="auto">
        <a:xfrm>
          <a:off x="0" y="0"/>
          <a:ext cx="1" cy="1"/>
        </a:xfrm>
        <a:custGeom>
          <a:avLst/>
          <a:gdLst/>
          <a:ahLst/>
          <a:cxnLst/>
          <a:rect l="0" t="0" r="0" b="0"/>
          <a:pathLst/>
        </a:custGeom>
        <a:solidFill>
          <a:srgbClr val="FFFFCC"/>
        </a:solidFill>
        <a:ln w="12700" cap="flat" cmpd="sng" algn="ctr">
          <a:solidFill>
            <a:schemeClr val="tx1"/>
          </a:solidFill>
          <a:prstDash val="solid"/>
          <a:round/>
          <a:headEnd type="triangl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ctr" defTabSz="649288" rtl="0" eaLnBrk="1" fontAlgn="base" latinLnBrk="0" hangingPunct="1">
          <a:lnSpc>
            <a:spcPct val="100000"/>
          </a:lnSpc>
          <a:spcBef>
            <a:spcPct val="0"/>
          </a:spcBef>
          <a:spcAft>
            <a:spcPct val="0"/>
          </a:spcAft>
          <a:buClrTx/>
          <a:buSzTx/>
          <a:buFontTx/>
          <a:buNone/>
          <a:tabLst/>
          <a:defRPr kumimoji="1" lang="ja-JP" altLang="en-US" sz="1000" b="0" i="0" u="none" strike="noStrike" cap="none" normalizeH="0" baseline="0" smtClean="0">
            <a:ln>
              <a:noFill/>
            </a:ln>
            <a:solidFill>
              <a:schemeClr val="tx1"/>
            </a:solidFill>
            <a:effectLst/>
            <a:latin typeface="Times New Roman" pitchFamily="18" charset="0"/>
            <a:ea typeface="Batang" pitchFamily="18" charset="-127"/>
          </a:defRPr>
        </a:defPPr>
      </a:lstStyle>
    </a:lnDef>
    <a:txDef>
      <a:spPr>
        <a:noFill/>
      </a:spPr>
      <a:bodyPr wrap="square" lIns="0" tIns="0" rIns="0" bIns="0" rtlCol="0">
        <a:spAutoFit/>
      </a:bodyPr>
      <a:lstStyle>
        <a:defPPr algn="l">
          <a:lnSpc>
            <a:spcPct val="110000"/>
          </a:lnSpc>
          <a:defRPr sz="1050" dirty="0">
            <a:latin typeface="+mn-ea"/>
            <a:ea typeface="+mn-ea"/>
          </a:defRPr>
        </a:defPPr>
      </a:lstStyle>
    </a:tx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8C93399DE3C747ACE01A35C068FB97" ma:contentTypeVersion="0" ma:contentTypeDescription="Create a new document." ma:contentTypeScope="" ma:versionID="6dfc4ca7d004d969f4cd0e4bb307d878">
  <xsd:schema xmlns:xsd="http://www.w3.org/2001/XMLSchema" xmlns:xs="http://www.w3.org/2001/XMLSchema" xmlns:p="http://schemas.microsoft.com/office/2006/metadata/properties" targetNamespace="http://schemas.microsoft.com/office/2006/metadata/properties" ma:root="true" ma:fieldsID="b84c390a07b92f3072bc78982b6f0c3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3A1C591-54AA-4AD6-8F67-D1CD0AC21582}"/>
</file>

<file path=customXml/itemProps2.xml><?xml version="1.0" encoding="utf-8"?>
<ds:datastoreItem xmlns:ds="http://schemas.openxmlformats.org/officeDocument/2006/customXml" ds:itemID="{9E4001F7-E3AB-4490-A36F-C90B6E48FA83}"/>
</file>

<file path=customXml/itemProps3.xml><?xml version="1.0" encoding="utf-8"?>
<ds:datastoreItem xmlns:ds="http://schemas.openxmlformats.org/officeDocument/2006/customXml" ds:itemID="{B665C266-32B3-47ED-9E7A-4C32E3D61E0F}"/>
</file>

<file path=docProps/app.xml><?xml version="1.0" encoding="utf-8"?>
<Properties xmlns="http://schemas.openxmlformats.org/officeDocument/2006/extended-properties" xmlns:vt="http://schemas.openxmlformats.org/officeDocument/2006/docPropsVTypes">
  <Template>01.2_双方向番号ポータビリティ対応_オーダ制御（神津）</Template>
  <TotalTime>1389</TotalTime>
  <Words>4546</Words>
  <Application>Microsoft Office PowerPoint</Application>
  <PresentationFormat>A3 297x420 mm</PresentationFormat>
  <Paragraphs>1935</Paragraphs>
  <Slides>24</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24</vt:i4>
      </vt:variant>
    </vt:vector>
  </HeadingPairs>
  <TitlesOfParts>
    <vt:vector size="31" baseType="lpstr">
      <vt:lpstr>Batang</vt:lpstr>
      <vt:lpstr>Meiryo UI</vt:lpstr>
      <vt:lpstr>ＭＳ Ｐゴシック</vt:lpstr>
      <vt:lpstr>ＭＳ Ｐ明朝</vt:lpstr>
      <vt:lpstr>メイリオ</vt:lpstr>
      <vt:lpstr>Times New Roman</vt:lpstr>
      <vt:lpstr>0X_フォーマット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Hiroki Fukuda（福田浩生）</dc:creator>
  <cp:lastModifiedBy>谷口 竜太郎</cp:lastModifiedBy>
  <cp:revision>74</cp:revision>
  <cp:lastPrinted>2017-04-28T06:11:29Z</cp:lastPrinted>
  <dcterms:created xsi:type="dcterms:W3CDTF">2024-04-08T02:33:19Z</dcterms:created>
  <dcterms:modified xsi:type="dcterms:W3CDTF">2024-08-23T06:09:59Z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0x010100DC8C93399DE3C747ACE01A35C068FB97</vt:lpwstr>
  </property>
</Properties>
</file>