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notesSlides/notesSlide5.xml" ContentType="application/vnd.openxmlformats-officedocument.presentationml.notes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7"/>
  </p:notesMasterIdLst>
  <p:handoutMasterIdLst>
    <p:handoutMasterId r:id="rId8"/>
  </p:handoutMasterIdLst>
  <p:sldIdLst>
    <p:sldId id="444" r:id="rId2"/>
    <p:sldId id="445" r:id="rId3"/>
    <p:sldId id="446" r:id="rId4"/>
    <p:sldId id="447" r:id="rId5"/>
    <p:sldId id="438" r:id="rId6"/>
  </p:sldIdLst>
  <p:sldSz cx="9906000" cy="6858000" type="A4"/>
  <p:notesSz cx="6645275" cy="9775825"/>
  <p:defaultTextStyle>
    <a:defPPr>
      <a:defRPr lang="ja-JP"/>
    </a:defPPr>
    <a:lvl1pPr algn="ctr" rtl="0" fontAlgn="base">
      <a:spcBef>
        <a:spcPct val="0"/>
      </a:spcBef>
      <a:spcAft>
        <a:spcPct val="0"/>
      </a:spcAft>
      <a:defRPr kumimoji="1" sz="900" b="1" kern="1200">
        <a:solidFill>
          <a:schemeClr val="tx1"/>
        </a:solidFill>
        <a:latin typeface="Times New Roman" pitchFamily="18" charset="0"/>
        <a:ea typeface="ＭＳ Ｐゴシック" charset="-128"/>
        <a:cs typeface="+mn-cs"/>
      </a:defRPr>
    </a:lvl1pPr>
    <a:lvl2pPr marL="457200" algn="ctr" rtl="0" fontAlgn="base">
      <a:spcBef>
        <a:spcPct val="0"/>
      </a:spcBef>
      <a:spcAft>
        <a:spcPct val="0"/>
      </a:spcAft>
      <a:defRPr kumimoji="1" sz="900" b="1" kern="1200">
        <a:solidFill>
          <a:schemeClr val="tx1"/>
        </a:solidFill>
        <a:latin typeface="Times New Roman" pitchFamily="18" charset="0"/>
        <a:ea typeface="ＭＳ Ｐゴシック" charset="-128"/>
        <a:cs typeface="+mn-cs"/>
      </a:defRPr>
    </a:lvl2pPr>
    <a:lvl3pPr marL="914400" algn="ctr" rtl="0" fontAlgn="base">
      <a:spcBef>
        <a:spcPct val="0"/>
      </a:spcBef>
      <a:spcAft>
        <a:spcPct val="0"/>
      </a:spcAft>
      <a:defRPr kumimoji="1" sz="900" b="1" kern="1200">
        <a:solidFill>
          <a:schemeClr val="tx1"/>
        </a:solidFill>
        <a:latin typeface="Times New Roman" pitchFamily="18" charset="0"/>
        <a:ea typeface="ＭＳ Ｐゴシック" charset="-128"/>
        <a:cs typeface="+mn-cs"/>
      </a:defRPr>
    </a:lvl3pPr>
    <a:lvl4pPr marL="1371600" algn="ctr" rtl="0" fontAlgn="base">
      <a:spcBef>
        <a:spcPct val="0"/>
      </a:spcBef>
      <a:spcAft>
        <a:spcPct val="0"/>
      </a:spcAft>
      <a:defRPr kumimoji="1" sz="900" b="1" kern="1200">
        <a:solidFill>
          <a:schemeClr val="tx1"/>
        </a:solidFill>
        <a:latin typeface="Times New Roman" pitchFamily="18" charset="0"/>
        <a:ea typeface="ＭＳ Ｐゴシック" charset="-128"/>
        <a:cs typeface="+mn-cs"/>
      </a:defRPr>
    </a:lvl4pPr>
    <a:lvl5pPr marL="1828800" algn="ctr" rtl="0" fontAlgn="base">
      <a:spcBef>
        <a:spcPct val="0"/>
      </a:spcBef>
      <a:spcAft>
        <a:spcPct val="0"/>
      </a:spcAft>
      <a:defRPr kumimoji="1" sz="900" b="1"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900" b="1"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900" b="1"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900" b="1"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900" b="1"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99FF99"/>
    <a:srgbClr val="CCECFF"/>
    <a:srgbClr val="FF99FF"/>
    <a:srgbClr val="FFCCFF"/>
    <a:srgbClr val="FFFF99"/>
    <a:srgbClr val="0000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93" d="100"/>
          <a:sy n="93" d="100"/>
        </p:scale>
        <p:origin x="-96" y="-348"/>
      </p:cViewPr>
      <p:guideLst>
        <p:guide orient="horz" pos="4224"/>
        <p:guide orient="horz" pos="240"/>
        <p:guide pos="6239"/>
      </p:guideLst>
    </p:cSldViewPr>
  </p:slideViewPr>
  <p:outlineViewPr>
    <p:cViewPr>
      <p:scale>
        <a:sx n="25" d="100"/>
        <a:sy n="25"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881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t" anchorCtr="0" compatLnSpc="1">
            <a:prstTxWarp prst="textNoShape">
              <a:avLst/>
            </a:prstTxWarp>
          </a:bodyPr>
          <a:lstStyle>
            <a:lvl1pPr algn="l" defTabSz="942975">
              <a:defRPr sz="1200"/>
            </a:lvl1pPr>
          </a:lstStyle>
          <a:p>
            <a:endParaRPr lang="en-US" altLang="ja-JP"/>
          </a:p>
        </p:txBody>
      </p:sp>
      <p:sp>
        <p:nvSpPr>
          <p:cNvPr id="41987" name="Rectangle 3"/>
          <p:cNvSpPr>
            <a:spLocks noGrp="1" noChangeArrowheads="1"/>
          </p:cNvSpPr>
          <p:nvPr>
            <p:ph type="dt" sz="quarter" idx="1"/>
          </p:nvPr>
        </p:nvSpPr>
        <p:spPr bwMode="auto">
          <a:xfrm>
            <a:off x="3763963" y="0"/>
            <a:ext cx="28813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t" anchorCtr="0" compatLnSpc="1">
            <a:prstTxWarp prst="textNoShape">
              <a:avLst/>
            </a:prstTxWarp>
          </a:bodyPr>
          <a:lstStyle>
            <a:lvl1pPr algn="r" defTabSz="942975">
              <a:defRPr sz="1200"/>
            </a:lvl1pPr>
          </a:lstStyle>
          <a:p>
            <a:endParaRPr lang="en-US" altLang="ja-JP"/>
          </a:p>
        </p:txBody>
      </p:sp>
      <p:sp>
        <p:nvSpPr>
          <p:cNvPr id="41988" name="Rectangle 4"/>
          <p:cNvSpPr>
            <a:spLocks noGrp="1" noChangeArrowheads="1"/>
          </p:cNvSpPr>
          <p:nvPr>
            <p:ph type="ftr" sz="quarter" idx="2"/>
          </p:nvPr>
        </p:nvSpPr>
        <p:spPr bwMode="auto">
          <a:xfrm>
            <a:off x="0" y="9286875"/>
            <a:ext cx="2881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b" anchorCtr="0" compatLnSpc="1">
            <a:prstTxWarp prst="textNoShape">
              <a:avLst/>
            </a:prstTxWarp>
          </a:bodyPr>
          <a:lstStyle>
            <a:lvl1pPr algn="l" defTabSz="942975">
              <a:defRPr sz="1200"/>
            </a:lvl1pPr>
          </a:lstStyle>
          <a:p>
            <a:endParaRPr lang="en-US" altLang="ja-JP"/>
          </a:p>
        </p:txBody>
      </p:sp>
      <p:sp>
        <p:nvSpPr>
          <p:cNvPr id="41989" name="Rectangle 5"/>
          <p:cNvSpPr>
            <a:spLocks noGrp="1" noChangeArrowheads="1"/>
          </p:cNvSpPr>
          <p:nvPr>
            <p:ph type="sldNum" sz="quarter" idx="3"/>
          </p:nvPr>
        </p:nvSpPr>
        <p:spPr bwMode="auto">
          <a:xfrm>
            <a:off x="3763963" y="9286875"/>
            <a:ext cx="28813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b" anchorCtr="0" compatLnSpc="1">
            <a:prstTxWarp prst="textNoShape">
              <a:avLst/>
            </a:prstTxWarp>
          </a:bodyPr>
          <a:lstStyle>
            <a:lvl1pPr algn="r" defTabSz="942975">
              <a:defRPr sz="1200"/>
            </a:lvl1pPr>
          </a:lstStyle>
          <a:p>
            <a:fld id="{2E5BEE23-EC4D-4992-9C74-63DE1F7151EF}" type="slidenum">
              <a:rPr lang="en-US" altLang="ja-JP"/>
              <a:pPr/>
              <a:t>‹#›</a:t>
            </a:fld>
            <a:endParaRPr lang="en-US" altLang="ja-JP"/>
          </a:p>
        </p:txBody>
      </p:sp>
    </p:spTree>
    <p:extLst>
      <p:ext uri="{BB962C8B-B14F-4D97-AF65-F5344CB8AC3E}">
        <p14:creationId xmlns:p14="http://schemas.microsoft.com/office/powerpoint/2010/main" val="1460426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881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t" anchorCtr="0" compatLnSpc="1">
            <a:prstTxWarp prst="textNoShape">
              <a:avLst/>
            </a:prstTxWarp>
          </a:bodyPr>
          <a:lstStyle>
            <a:lvl1pPr algn="l" defTabSz="942975">
              <a:defRPr sz="1200"/>
            </a:lvl1pPr>
          </a:lstStyle>
          <a:p>
            <a:endParaRPr lang="en-US" altLang="ja-JP"/>
          </a:p>
        </p:txBody>
      </p:sp>
      <p:sp>
        <p:nvSpPr>
          <p:cNvPr id="5123" name="Rectangle 3"/>
          <p:cNvSpPr>
            <a:spLocks noGrp="1" noChangeArrowheads="1"/>
          </p:cNvSpPr>
          <p:nvPr>
            <p:ph type="dt" idx="1"/>
          </p:nvPr>
        </p:nvSpPr>
        <p:spPr bwMode="auto">
          <a:xfrm>
            <a:off x="3763963" y="0"/>
            <a:ext cx="28813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t" anchorCtr="0" compatLnSpc="1">
            <a:prstTxWarp prst="textNoShape">
              <a:avLst/>
            </a:prstTxWarp>
          </a:bodyPr>
          <a:lstStyle>
            <a:lvl1pPr algn="r" defTabSz="942975">
              <a:defRPr sz="1200"/>
            </a:lvl1pPr>
          </a:lstStyle>
          <a:p>
            <a:endParaRPr lang="en-US" altLang="ja-JP"/>
          </a:p>
        </p:txBody>
      </p:sp>
      <p:sp>
        <p:nvSpPr>
          <p:cNvPr id="5124" name="Rectangle 4"/>
          <p:cNvSpPr>
            <a:spLocks noChangeArrowheads="1" noTextEdit="1"/>
          </p:cNvSpPr>
          <p:nvPr>
            <p:ph type="sldImg" idx="2"/>
          </p:nvPr>
        </p:nvSpPr>
        <p:spPr bwMode="auto">
          <a:xfrm>
            <a:off x="682625" y="733425"/>
            <a:ext cx="5294313" cy="36655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885825" y="4643438"/>
            <a:ext cx="4873625" cy="4398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9286875"/>
            <a:ext cx="2881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b" anchorCtr="0" compatLnSpc="1">
            <a:prstTxWarp prst="textNoShape">
              <a:avLst/>
            </a:prstTxWarp>
          </a:bodyPr>
          <a:lstStyle>
            <a:lvl1pPr algn="l" defTabSz="942975">
              <a:defRPr sz="1200"/>
            </a:lvl1pPr>
          </a:lstStyle>
          <a:p>
            <a:endParaRPr lang="en-US" altLang="ja-JP"/>
          </a:p>
        </p:txBody>
      </p:sp>
      <p:sp>
        <p:nvSpPr>
          <p:cNvPr id="5127" name="Rectangle 7"/>
          <p:cNvSpPr>
            <a:spLocks noGrp="1" noChangeArrowheads="1"/>
          </p:cNvSpPr>
          <p:nvPr>
            <p:ph type="sldNum" sz="quarter" idx="5"/>
          </p:nvPr>
        </p:nvSpPr>
        <p:spPr bwMode="auto">
          <a:xfrm>
            <a:off x="3763963" y="9286875"/>
            <a:ext cx="28813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04" tIns="47105" rIns="94204" bIns="47105" numCol="1" anchor="b" anchorCtr="0" compatLnSpc="1">
            <a:prstTxWarp prst="textNoShape">
              <a:avLst/>
            </a:prstTxWarp>
          </a:bodyPr>
          <a:lstStyle>
            <a:lvl1pPr algn="r" defTabSz="942975">
              <a:defRPr sz="1200"/>
            </a:lvl1pPr>
          </a:lstStyle>
          <a:p>
            <a:fld id="{C4EA7AE8-0BEB-4C66-A4A1-6599975DB161}" type="slidenum">
              <a:rPr lang="en-US" altLang="ja-JP"/>
              <a:pPr/>
              <a:t>‹#›</a:t>
            </a:fld>
            <a:endParaRPr lang="en-US" altLang="ja-JP"/>
          </a:p>
        </p:txBody>
      </p:sp>
    </p:spTree>
    <p:extLst>
      <p:ext uri="{BB962C8B-B14F-4D97-AF65-F5344CB8AC3E}">
        <p14:creationId xmlns:p14="http://schemas.microsoft.com/office/powerpoint/2010/main" val="1595637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31948D-E2D2-43B7-857B-9A9AA89697F8}" type="slidenum">
              <a:rPr lang="en-US" altLang="ja-JP"/>
              <a:pPr/>
              <a:t>0</a:t>
            </a:fld>
            <a:endParaRPr lang="en-US" altLang="ja-JP"/>
          </a:p>
        </p:txBody>
      </p:sp>
      <p:sp>
        <p:nvSpPr>
          <p:cNvPr id="555010" name="Rectangle 2"/>
          <p:cNvSpPr>
            <a:spLocks noChangeArrowheads="1" noTextEdit="1"/>
          </p:cNvSpPr>
          <p:nvPr>
            <p:ph type="sldImg"/>
          </p:nvPr>
        </p:nvSpPr>
        <p:spPr bwMode="auto">
          <a:xfrm>
            <a:off x="682625" y="733425"/>
            <a:ext cx="5294313" cy="3665538"/>
          </a:xfrm>
          <a:prstGeom prst="rect">
            <a:avLst/>
          </a:prstGeom>
          <a:solidFill>
            <a:srgbClr val="FFFFFF"/>
          </a:solidFill>
          <a:ln>
            <a:solidFill>
              <a:srgbClr val="000000"/>
            </a:solidFill>
            <a:miter lim="800000"/>
            <a:headEnd/>
            <a:tailEnd/>
          </a:ln>
        </p:spPr>
      </p:sp>
      <p:sp>
        <p:nvSpPr>
          <p:cNvPr id="555011" name="Rectangle 3"/>
          <p:cNvSpPr>
            <a:spLocks noChangeArrowheads="1"/>
          </p:cNvSpPr>
          <p:nvPr>
            <p:ph type="body" idx="1"/>
          </p:nvPr>
        </p:nvSpPr>
        <p:spPr bwMode="auto">
          <a:xfrm>
            <a:off x="885825" y="4643438"/>
            <a:ext cx="4873625" cy="4398962"/>
          </a:xfrm>
          <a:prstGeom prst="rect">
            <a:avLst/>
          </a:prstGeom>
          <a:solidFill>
            <a:srgbClr val="FFFFFF"/>
          </a:solidFill>
          <a:ln>
            <a:solidFill>
              <a:srgbClr val="000000"/>
            </a:solidFill>
            <a:miter lim="800000"/>
            <a:headEnd/>
            <a:tailEnd/>
          </a:ln>
        </p:spPr>
        <p:txBody>
          <a:bodyPr lIns="90434" tIns="45217" rIns="90434" bIns="45217"/>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80DE7B-7D41-4282-92BB-1FF330F62593}" type="slidenum">
              <a:rPr lang="en-US" altLang="ja-JP"/>
              <a:pPr/>
              <a:t>1</a:t>
            </a:fld>
            <a:endParaRPr lang="en-US" altLang="ja-JP"/>
          </a:p>
        </p:txBody>
      </p:sp>
      <p:sp>
        <p:nvSpPr>
          <p:cNvPr id="558082" name="Rectangle 2"/>
          <p:cNvSpPr>
            <a:spLocks noChangeArrowheads="1" noTextEdit="1"/>
          </p:cNvSpPr>
          <p:nvPr>
            <p:ph type="sldImg"/>
          </p:nvPr>
        </p:nvSpPr>
        <p:spPr bwMode="auto">
          <a:xfrm>
            <a:off x="682625" y="733425"/>
            <a:ext cx="5294313" cy="3665538"/>
          </a:xfrm>
          <a:prstGeom prst="rect">
            <a:avLst/>
          </a:prstGeom>
          <a:solidFill>
            <a:srgbClr val="FFFFFF"/>
          </a:solidFill>
          <a:ln>
            <a:solidFill>
              <a:srgbClr val="000000"/>
            </a:solidFill>
            <a:miter lim="800000"/>
            <a:headEnd/>
            <a:tailEnd/>
          </a:ln>
        </p:spPr>
      </p:sp>
      <p:sp>
        <p:nvSpPr>
          <p:cNvPr id="558083" name="Rectangle 3"/>
          <p:cNvSpPr>
            <a:spLocks noChangeArrowheads="1"/>
          </p:cNvSpPr>
          <p:nvPr>
            <p:ph type="body" idx="1"/>
          </p:nvPr>
        </p:nvSpPr>
        <p:spPr bwMode="auto">
          <a:xfrm>
            <a:off x="885825" y="4643438"/>
            <a:ext cx="4873625" cy="4398962"/>
          </a:xfrm>
          <a:prstGeom prst="rect">
            <a:avLst/>
          </a:prstGeom>
          <a:solidFill>
            <a:srgbClr val="FFFFFF"/>
          </a:solidFill>
          <a:ln>
            <a:solidFill>
              <a:srgbClr val="000000"/>
            </a:solidFill>
            <a:miter lim="800000"/>
            <a:headEnd/>
            <a:tailEnd/>
          </a:ln>
        </p:spPr>
        <p:txBody>
          <a:bodyPr lIns="90434" tIns="45217" rIns="90434" bIns="45217"/>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98B3EE-11C1-4AF8-A93A-F8D118390067}" type="slidenum">
              <a:rPr lang="en-US" altLang="ja-JP"/>
              <a:pPr/>
              <a:t>2</a:t>
            </a:fld>
            <a:endParaRPr lang="en-US" altLang="ja-JP"/>
          </a:p>
        </p:txBody>
      </p:sp>
      <p:sp>
        <p:nvSpPr>
          <p:cNvPr id="560130" name="Rectangle 2"/>
          <p:cNvSpPr>
            <a:spLocks noChangeArrowheads="1" noTextEdit="1"/>
          </p:cNvSpPr>
          <p:nvPr>
            <p:ph type="sldImg"/>
          </p:nvPr>
        </p:nvSpPr>
        <p:spPr bwMode="auto">
          <a:xfrm>
            <a:off x="682625" y="733425"/>
            <a:ext cx="5294313" cy="3665538"/>
          </a:xfrm>
          <a:prstGeom prst="rect">
            <a:avLst/>
          </a:prstGeom>
          <a:solidFill>
            <a:srgbClr val="FFFFFF"/>
          </a:solidFill>
          <a:ln>
            <a:solidFill>
              <a:srgbClr val="000000"/>
            </a:solidFill>
            <a:miter lim="800000"/>
            <a:headEnd/>
            <a:tailEnd/>
          </a:ln>
        </p:spPr>
      </p:sp>
      <p:sp>
        <p:nvSpPr>
          <p:cNvPr id="560131" name="Rectangle 3"/>
          <p:cNvSpPr>
            <a:spLocks noChangeArrowheads="1"/>
          </p:cNvSpPr>
          <p:nvPr>
            <p:ph type="body" idx="1"/>
          </p:nvPr>
        </p:nvSpPr>
        <p:spPr bwMode="auto">
          <a:xfrm>
            <a:off x="885825" y="4643438"/>
            <a:ext cx="4873625" cy="4398962"/>
          </a:xfrm>
          <a:prstGeom prst="rect">
            <a:avLst/>
          </a:prstGeom>
          <a:solidFill>
            <a:srgbClr val="FFFFFF"/>
          </a:solidFill>
          <a:ln>
            <a:solidFill>
              <a:srgbClr val="000000"/>
            </a:solidFill>
            <a:miter lim="800000"/>
            <a:headEnd/>
            <a:tailEnd/>
          </a:ln>
        </p:spPr>
        <p:txBody>
          <a:bodyPr lIns="90434" tIns="45217" rIns="90434" bIns="45217"/>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235B4E-41CE-4CAE-8A7C-60ECAFC6926E}" type="slidenum">
              <a:rPr lang="en-US" altLang="ja-JP"/>
              <a:pPr/>
              <a:t>3</a:t>
            </a:fld>
            <a:endParaRPr lang="en-US" altLang="ja-JP"/>
          </a:p>
        </p:txBody>
      </p:sp>
      <p:sp>
        <p:nvSpPr>
          <p:cNvPr id="562178" name="Rectangle 2"/>
          <p:cNvSpPr>
            <a:spLocks noChangeArrowheads="1" noTextEdit="1"/>
          </p:cNvSpPr>
          <p:nvPr>
            <p:ph type="sldImg"/>
          </p:nvPr>
        </p:nvSpPr>
        <p:spPr bwMode="auto">
          <a:xfrm>
            <a:off x="682625" y="733425"/>
            <a:ext cx="5294313" cy="3665538"/>
          </a:xfrm>
          <a:prstGeom prst="rect">
            <a:avLst/>
          </a:prstGeom>
          <a:solidFill>
            <a:srgbClr val="FFFFFF"/>
          </a:solidFill>
          <a:ln>
            <a:solidFill>
              <a:srgbClr val="000000"/>
            </a:solidFill>
            <a:miter lim="800000"/>
            <a:headEnd/>
            <a:tailEnd/>
          </a:ln>
        </p:spPr>
      </p:sp>
      <p:sp>
        <p:nvSpPr>
          <p:cNvPr id="562179" name="Rectangle 3"/>
          <p:cNvSpPr>
            <a:spLocks noChangeArrowheads="1"/>
          </p:cNvSpPr>
          <p:nvPr>
            <p:ph type="body" idx="1"/>
          </p:nvPr>
        </p:nvSpPr>
        <p:spPr bwMode="auto">
          <a:xfrm>
            <a:off x="885825" y="4643438"/>
            <a:ext cx="4873625" cy="4398962"/>
          </a:xfrm>
          <a:prstGeom prst="rect">
            <a:avLst/>
          </a:prstGeom>
          <a:solidFill>
            <a:srgbClr val="FFFFFF"/>
          </a:solidFill>
          <a:ln>
            <a:solidFill>
              <a:srgbClr val="000000"/>
            </a:solidFill>
            <a:miter lim="800000"/>
            <a:headEnd/>
            <a:tailEnd/>
          </a:ln>
        </p:spPr>
        <p:txBody>
          <a:bodyPr lIns="90434" tIns="45217" rIns="90434" bIns="45217"/>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A6D22A-18D7-4DA5-A535-BE56BE46D399}" type="slidenum">
              <a:rPr lang="en-US" altLang="ja-JP"/>
              <a:pPr/>
              <a:t>4</a:t>
            </a:fld>
            <a:endParaRPr lang="en-US" altLang="ja-JP"/>
          </a:p>
        </p:txBody>
      </p:sp>
      <p:sp>
        <p:nvSpPr>
          <p:cNvPr id="543746" name="Rectangle 2"/>
          <p:cNvSpPr>
            <a:spLocks noChangeArrowheads="1" noTextEdit="1"/>
          </p:cNvSpPr>
          <p:nvPr>
            <p:ph type="sldImg"/>
          </p:nvPr>
        </p:nvSpPr>
        <p:spPr bwMode="auto">
          <a:xfrm>
            <a:off x="682625" y="733425"/>
            <a:ext cx="5294313" cy="3665538"/>
          </a:xfrm>
          <a:prstGeom prst="rect">
            <a:avLst/>
          </a:prstGeom>
          <a:solidFill>
            <a:srgbClr val="FFFFFF"/>
          </a:solidFill>
          <a:ln>
            <a:solidFill>
              <a:srgbClr val="000000"/>
            </a:solidFill>
            <a:miter lim="800000"/>
            <a:headEnd/>
            <a:tailEnd/>
          </a:ln>
        </p:spPr>
      </p:sp>
      <p:sp>
        <p:nvSpPr>
          <p:cNvPr id="543747" name="Rectangle 3"/>
          <p:cNvSpPr>
            <a:spLocks noChangeArrowheads="1"/>
          </p:cNvSpPr>
          <p:nvPr>
            <p:ph type="body" idx="1"/>
          </p:nvPr>
        </p:nvSpPr>
        <p:spPr bwMode="auto">
          <a:xfrm>
            <a:off x="885825" y="4643438"/>
            <a:ext cx="4873625" cy="4398962"/>
          </a:xfrm>
          <a:prstGeom prst="rect">
            <a:avLst/>
          </a:prstGeom>
          <a:solidFill>
            <a:srgbClr val="FFFFFF"/>
          </a:solidFill>
          <a:ln>
            <a:solidFill>
              <a:srgbClr val="000000"/>
            </a:solidFill>
            <a:miter lim="800000"/>
            <a:headEnd/>
            <a:tailEnd/>
          </a:ln>
        </p:spPr>
        <p:txBody>
          <a:bodyPr lIns="90434" tIns="45217" rIns="90434" bIns="45217"/>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240053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100986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742950" y="609600"/>
            <a:ext cx="6162675"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303514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47708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81318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14813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24029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07184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0695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626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165188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81" tIns="47891" rIns="95781" bIns="47891" numCol="1" anchor="ctr" anchorCtr="0" compatLnSpc="1">
            <a:prstTxWarp prst="textNoShape">
              <a:avLst/>
            </a:prstTxWarp>
          </a:bodyPr>
          <a:lstStyle/>
          <a:p>
            <a:pPr lvl="0"/>
            <a:r>
              <a:rPr lang="ja-JP" altLang="en-US" smtClean="0"/>
              <a:t>マスター タイトルの書式設定</a:t>
            </a:r>
          </a:p>
        </p:txBody>
      </p:sp>
      <p:sp>
        <p:nvSpPr>
          <p:cNvPr id="1027" name="Rectangle 3"/>
          <p:cNvSpPr>
            <a:spLocks noGrp="1" noChangeArrowheads="1"/>
          </p:cNvSpPr>
          <p:nvPr>
            <p:ph type="body" idx="1"/>
          </p:nvPr>
        </p:nvSpPr>
        <p:spPr bwMode="auto">
          <a:xfrm>
            <a:off x="742950" y="1981200"/>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781" tIns="47891" rIns="95781" bIns="47891"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7263" rtl="0" fontAlgn="base">
        <a:spcBef>
          <a:spcPct val="0"/>
        </a:spcBef>
        <a:spcAft>
          <a:spcPct val="0"/>
        </a:spcAft>
        <a:defRPr kumimoji="1" sz="4600">
          <a:solidFill>
            <a:schemeClr val="tx2"/>
          </a:solidFill>
          <a:latin typeface="+mj-lt"/>
          <a:ea typeface="+mj-ea"/>
          <a:cs typeface="+mj-cs"/>
        </a:defRPr>
      </a:lvl1pPr>
      <a:lvl2pPr algn="ctr" defTabSz="957263" rtl="0" fontAlgn="base">
        <a:spcBef>
          <a:spcPct val="0"/>
        </a:spcBef>
        <a:spcAft>
          <a:spcPct val="0"/>
        </a:spcAft>
        <a:defRPr kumimoji="1" sz="4600">
          <a:solidFill>
            <a:schemeClr val="tx2"/>
          </a:solidFill>
          <a:latin typeface="Times New Roman" pitchFamily="18" charset="0"/>
          <a:ea typeface="ＭＳ Ｐゴシック" charset="-128"/>
        </a:defRPr>
      </a:lvl2pPr>
      <a:lvl3pPr algn="ctr" defTabSz="957263" rtl="0" fontAlgn="base">
        <a:spcBef>
          <a:spcPct val="0"/>
        </a:spcBef>
        <a:spcAft>
          <a:spcPct val="0"/>
        </a:spcAft>
        <a:defRPr kumimoji="1" sz="4600">
          <a:solidFill>
            <a:schemeClr val="tx2"/>
          </a:solidFill>
          <a:latin typeface="Times New Roman" pitchFamily="18" charset="0"/>
          <a:ea typeface="ＭＳ Ｐゴシック" charset="-128"/>
        </a:defRPr>
      </a:lvl3pPr>
      <a:lvl4pPr algn="ctr" defTabSz="957263" rtl="0" fontAlgn="base">
        <a:spcBef>
          <a:spcPct val="0"/>
        </a:spcBef>
        <a:spcAft>
          <a:spcPct val="0"/>
        </a:spcAft>
        <a:defRPr kumimoji="1" sz="4600">
          <a:solidFill>
            <a:schemeClr val="tx2"/>
          </a:solidFill>
          <a:latin typeface="Times New Roman" pitchFamily="18" charset="0"/>
          <a:ea typeface="ＭＳ Ｐゴシック" charset="-128"/>
        </a:defRPr>
      </a:lvl4pPr>
      <a:lvl5pPr algn="ctr" defTabSz="957263" rtl="0" fontAlgn="base">
        <a:spcBef>
          <a:spcPct val="0"/>
        </a:spcBef>
        <a:spcAft>
          <a:spcPct val="0"/>
        </a:spcAft>
        <a:defRPr kumimoji="1" sz="4600">
          <a:solidFill>
            <a:schemeClr val="tx2"/>
          </a:solidFill>
          <a:latin typeface="Times New Roman" pitchFamily="18" charset="0"/>
          <a:ea typeface="ＭＳ Ｐゴシック" charset="-128"/>
        </a:defRPr>
      </a:lvl5pPr>
      <a:lvl6pPr marL="457200" algn="ctr" defTabSz="957263" rtl="0" fontAlgn="base">
        <a:spcBef>
          <a:spcPct val="0"/>
        </a:spcBef>
        <a:spcAft>
          <a:spcPct val="0"/>
        </a:spcAft>
        <a:defRPr kumimoji="1" sz="4600">
          <a:solidFill>
            <a:schemeClr val="tx2"/>
          </a:solidFill>
          <a:latin typeface="Times New Roman" pitchFamily="18" charset="0"/>
          <a:ea typeface="ＭＳ Ｐゴシック" charset="-128"/>
        </a:defRPr>
      </a:lvl6pPr>
      <a:lvl7pPr marL="914400" algn="ctr" defTabSz="957263" rtl="0" fontAlgn="base">
        <a:spcBef>
          <a:spcPct val="0"/>
        </a:spcBef>
        <a:spcAft>
          <a:spcPct val="0"/>
        </a:spcAft>
        <a:defRPr kumimoji="1" sz="4600">
          <a:solidFill>
            <a:schemeClr val="tx2"/>
          </a:solidFill>
          <a:latin typeface="Times New Roman" pitchFamily="18" charset="0"/>
          <a:ea typeface="ＭＳ Ｐゴシック" charset="-128"/>
        </a:defRPr>
      </a:lvl7pPr>
      <a:lvl8pPr marL="1371600" algn="ctr" defTabSz="957263" rtl="0" fontAlgn="base">
        <a:spcBef>
          <a:spcPct val="0"/>
        </a:spcBef>
        <a:spcAft>
          <a:spcPct val="0"/>
        </a:spcAft>
        <a:defRPr kumimoji="1" sz="4600">
          <a:solidFill>
            <a:schemeClr val="tx2"/>
          </a:solidFill>
          <a:latin typeface="Times New Roman" pitchFamily="18" charset="0"/>
          <a:ea typeface="ＭＳ Ｐゴシック" charset="-128"/>
        </a:defRPr>
      </a:lvl8pPr>
      <a:lvl9pPr marL="1828800" algn="ctr" defTabSz="957263" rtl="0" fontAlgn="base">
        <a:spcBef>
          <a:spcPct val="0"/>
        </a:spcBef>
        <a:spcAft>
          <a:spcPct val="0"/>
        </a:spcAft>
        <a:defRPr kumimoji="1" sz="4600">
          <a:solidFill>
            <a:schemeClr val="tx2"/>
          </a:solidFill>
          <a:latin typeface="Times New Roman" pitchFamily="18" charset="0"/>
          <a:ea typeface="ＭＳ Ｐゴシック" charset="-128"/>
        </a:defRPr>
      </a:lvl9pPr>
    </p:titleStyle>
    <p:bodyStyle>
      <a:lvl1pPr marL="358775" indent="-358775" algn="l" defTabSz="957263" rtl="0" fontAlgn="base">
        <a:spcBef>
          <a:spcPct val="20000"/>
        </a:spcBef>
        <a:spcAft>
          <a:spcPct val="0"/>
        </a:spcAft>
        <a:buChar char="•"/>
        <a:defRPr kumimoji="1" sz="3400">
          <a:solidFill>
            <a:schemeClr val="tx1"/>
          </a:solidFill>
          <a:latin typeface="+mn-lt"/>
          <a:ea typeface="+mn-ea"/>
          <a:cs typeface="+mn-cs"/>
        </a:defRPr>
      </a:lvl1pPr>
      <a:lvl2pPr marL="777875" indent="-298450" algn="l" defTabSz="957263" rtl="0" fontAlgn="base">
        <a:spcBef>
          <a:spcPct val="20000"/>
        </a:spcBef>
        <a:spcAft>
          <a:spcPct val="0"/>
        </a:spcAft>
        <a:buChar char="–"/>
        <a:defRPr kumimoji="1" sz="2900">
          <a:solidFill>
            <a:schemeClr val="tx1"/>
          </a:solidFill>
          <a:latin typeface="+mn-lt"/>
          <a:ea typeface="+mn-ea"/>
        </a:defRPr>
      </a:lvl2pPr>
      <a:lvl3pPr marL="1196975" indent="-239713" algn="l" defTabSz="957263" rtl="0" fontAlgn="base">
        <a:spcBef>
          <a:spcPct val="20000"/>
        </a:spcBef>
        <a:spcAft>
          <a:spcPct val="0"/>
        </a:spcAft>
        <a:buChar char="•"/>
        <a:defRPr kumimoji="1" sz="2500">
          <a:solidFill>
            <a:schemeClr val="tx1"/>
          </a:solidFill>
          <a:latin typeface="+mn-lt"/>
          <a:ea typeface="+mn-ea"/>
        </a:defRPr>
      </a:lvl3pPr>
      <a:lvl4pPr marL="1676400" indent="-239713" algn="l" defTabSz="957263" rtl="0" fontAlgn="base">
        <a:spcBef>
          <a:spcPct val="20000"/>
        </a:spcBef>
        <a:spcAft>
          <a:spcPct val="0"/>
        </a:spcAft>
        <a:buChar char="–"/>
        <a:defRPr kumimoji="1" sz="2100">
          <a:solidFill>
            <a:schemeClr val="tx1"/>
          </a:solidFill>
          <a:latin typeface="+mn-lt"/>
          <a:ea typeface="+mn-ea"/>
        </a:defRPr>
      </a:lvl4pPr>
      <a:lvl5pPr marL="2154238" indent="-238125" algn="l" defTabSz="957263" rtl="0" fontAlgn="base">
        <a:spcBef>
          <a:spcPct val="20000"/>
        </a:spcBef>
        <a:spcAft>
          <a:spcPct val="0"/>
        </a:spcAft>
        <a:buChar char="»"/>
        <a:defRPr kumimoji="1" sz="2100">
          <a:solidFill>
            <a:schemeClr val="tx1"/>
          </a:solidFill>
          <a:latin typeface="+mn-lt"/>
          <a:ea typeface="+mn-ea"/>
        </a:defRPr>
      </a:lvl5pPr>
      <a:lvl6pPr marL="2611438" indent="-238125" algn="l" defTabSz="957263" rtl="0" fontAlgn="base">
        <a:spcBef>
          <a:spcPct val="20000"/>
        </a:spcBef>
        <a:spcAft>
          <a:spcPct val="0"/>
        </a:spcAft>
        <a:buChar char="»"/>
        <a:defRPr kumimoji="1" sz="2100">
          <a:solidFill>
            <a:schemeClr val="tx1"/>
          </a:solidFill>
          <a:latin typeface="+mn-lt"/>
          <a:ea typeface="+mn-ea"/>
        </a:defRPr>
      </a:lvl6pPr>
      <a:lvl7pPr marL="3068638" indent="-238125" algn="l" defTabSz="957263" rtl="0" fontAlgn="base">
        <a:spcBef>
          <a:spcPct val="20000"/>
        </a:spcBef>
        <a:spcAft>
          <a:spcPct val="0"/>
        </a:spcAft>
        <a:buChar char="»"/>
        <a:defRPr kumimoji="1" sz="2100">
          <a:solidFill>
            <a:schemeClr val="tx1"/>
          </a:solidFill>
          <a:latin typeface="+mn-lt"/>
          <a:ea typeface="+mn-ea"/>
        </a:defRPr>
      </a:lvl7pPr>
      <a:lvl8pPr marL="3525838" indent="-238125" algn="l" defTabSz="957263" rtl="0" fontAlgn="base">
        <a:spcBef>
          <a:spcPct val="20000"/>
        </a:spcBef>
        <a:spcAft>
          <a:spcPct val="0"/>
        </a:spcAft>
        <a:buChar char="»"/>
        <a:defRPr kumimoji="1" sz="2100">
          <a:solidFill>
            <a:schemeClr val="tx1"/>
          </a:solidFill>
          <a:latin typeface="+mn-lt"/>
          <a:ea typeface="+mn-ea"/>
        </a:defRPr>
      </a:lvl8pPr>
      <a:lvl9pPr marL="3983038" indent="-238125" algn="l" defTabSz="957263" rtl="0" fontAlgn="base">
        <a:spcBef>
          <a:spcPct val="20000"/>
        </a:spcBef>
        <a:spcAft>
          <a:spcPct val="0"/>
        </a:spcAft>
        <a:buChar char="»"/>
        <a:defRPr kumimoji="1" sz="21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ChangeArrowheads="1"/>
          </p:cNvSpPr>
          <p:nvPr/>
        </p:nvSpPr>
        <p:spPr bwMode="auto">
          <a:xfrm>
            <a:off x="685800" y="609600"/>
            <a:ext cx="44196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p>
        </p:txBody>
      </p:sp>
      <p:sp>
        <p:nvSpPr>
          <p:cNvPr id="553987" name="Rectangle 3"/>
          <p:cNvSpPr>
            <a:spLocks noChangeArrowheads="1"/>
          </p:cNvSpPr>
          <p:nvPr/>
        </p:nvSpPr>
        <p:spPr bwMode="auto">
          <a:xfrm>
            <a:off x="5105400" y="609600"/>
            <a:ext cx="42672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光アンバンドル業務支援システム</a:t>
            </a:r>
          </a:p>
        </p:txBody>
      </p:sp>
      <p:sp>
        <p:nvSpPr>
          <p:cNvPr id="553988" name="Text Box 4"/>
          <p:cNvSpPr txBox="1">
            <a:spLocks noChangeArrowheads="1"/>
          </p:cNvSpPr>
          <p:nvPr/>
        </p:nvSpPr>
        <p:spPr bwMode="auto">
          <a:xfrm>
            <a:off x="838200" y="10382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６月１日</a:t>
            </a:r>
          </a:p>
        </p:txBody>
      </p:sp>
      <p:sp>
        <p:nvSpPr>
          <p:cNvPr id="553990" name="Text Box 6"/>
          <p:cNvSpPr txBox="1">
            <a:spLocks noChangeArrowheads="1"/>
          </p:cNvSpPr>
          <p:nvPr/>
        </p:nvSpPr>
        <p:spPr bwMode="auto">
          <a:xfrm>
            <a:off x="838200" y="38735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６月４日</a:t>
            </a:r>
          </a:p>
        </p:txBody>
      </p:sp>
      <p:sp>
        <p:nvSpPr>
          <p:cNvPr id="553991" name="Rectangle 7"/>
          <p:cNvSpPr>
            <a:spLocks noChangeArrowheads="1"/>
          </p:cNvSpPr>
          <p:nvPr/>
        </p:nvSpPr>
        <p:spPr bwMode="auto">
          <a:xfrm>
            <a:off x="685800" y="962025"/>
            <a:ext cx="8686800" cy="85725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3993" name="Rectangle 9"/>
          <p:cNvSpPr>
            <a:spLocks noChangeArrowheads="1"/>
          </p:cNvSpPr>
          <p:nvPr/>
        </p:nvSpPr>
        <p:spPr bwMode="auto">
          <a:xfrm>
            <a:off x="685800" y="3724275"/>
            <a:ext cx="8686800" cy="23622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1" name="Line 17"/>
          <p:cNvSpPr>
            <a:spLocks noChangeShapeType="1"/>
          </p:cNvSpPr>
          <p:nvPr/>
        </p:nvSpPr>
        <p:spPr bwMode="auto">
          <a:xfrm>
            <a:off x="2895600" y="40290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2" name="Line 18"/>
          <p:cNvSpPr>
            <a:spLocks noChangeShapeType="1"/>
          </p:cNvSpPr>
          <p:nvPr/>
        </p:nvSpPr>
        <p:spPr bwMode="auto">
          <a:xfrm>
            <a:off x="2895600" y="43338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3" name="AutoShape 19"/>
          <p:cNvSpPr>
            <a:spLocks noChangeArrowheads="1"/>
          </p:cNvSpPr>
          <p:nvPr/>
        </p:nvSpPr>
        <p:spPr bwMode="auto">
          <a:xfrm>
            <a:off x="7924800" y="39528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4004" name="AutoShape 20"/>
          <p:cNvSpPr>
            <a:spLocks noChangeArrowheads="1"/>
          </p:cNvSpPr>
          <p:nvPr/>
        </p:nvSpPr>
        <p:spPr bwMode="auto">
          <a:xfrm>
            <a:off x="7924800" y="42576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4005" name="Line 21"/>
          <p:cNvSpPr>
            <a:spLocks noChangeShapeType="1"/>
          </p:cNvSpPr>
          <p:nvPr/>
        </p:nvSpPr>
        <p:spPr bwMode="auto">
          <a:xfrm>
            <a:off x="2362200" y="412432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6" name="Line 22"/>
          <p:cNvSpPr>
            <a:spLocks noChangeShapeType="1"/>
          </p:cNvSpPr>
          <p:nvPr/>
        </p:nvSpPr>
        <p:spPr bwMode="auto">
          <a:xfrm>
            <a:off x="8458200" y="41814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7" name="Line 23"/>
          <p:cNvSpPr>
            <a:spLocks noChangeShapeType="1"/>
          </p:cNvSpPr>
          <p:nvPr/>
        </p:nvSpPr>
        <p:spPr bwMode="auto">
          <a:xfrm>
            <a:off x="2895600" y="46386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08" name="AutoShape 24"/>
          <p:cNvSpPr>
            <a:spLocks noChangeArrowheads="1"/>
          </p:cNvSpPr>
          <p:nvPr/>
        </p:nvSpPr>
        <p:spPr bwMode="auto">
          <a:xfrm>
            <a:off x="7924800" y="45624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4009" name="Line 25"/>
          <p:cNvSpPr>
            <a:spLocks noChangeShapeType="1"/>
          </p:cNvSpPr>
          <p:nvPr/>
        </p:nvSpPr>
        <p:spPr bwMode="auto">
          <a:xfrm>
            <a:off x="2362200" y="44577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10" name="Line 26"/>
          <p:cNvSpPr>
            <a:spLocks noChangeShapeType="1"/>
          </p:cNvSpPr>
          <p:nvPr/>
        </p:nvSpPr>
        <p:spPr bwMode="auto">
          <a:xfrm>
            <a:off x="8458200" y="44862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11" name="AutoShape 27"/>
          <p:cNvSpPr>
            <a:spLocks noChangeArrowheads="1"/>
          </p:cNvSpPr>
          <p:nvPr/>
        </p:nvSpPr>
        <p:spPr bwMode="auto">
          <a:xfrm>
            <a:off x="7924800" y="49434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4012" name="AutoShape 28"/>
          <p:cNvSpPr>
            <a:spLocks noChangeArrowheads="1"/>
          </p:cNvSpPr>
          <p:nvPr/>
        </p:nvSpPr>
        <p:spPr bwMode="auto">
          <a:xfrm>
            <a:off x="7924800" y="52482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4013" name="Line 29"/>
          <p:cNvSpPr>
            <a:spLocks noChangeShapeType="1"/>
          </p:cNvSpPr>
          <p:nvPr/>
        </p:nvSpPr>
        <p:spPr bwMode="auto">
          <a:xfrm>
            <a:off x="8458200" y="4791075"/>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14" name="Line 30"/>
          <p:cNvSpPr>
            <a:spLocks noChangeShapeType="1"/>
          </p:cNvSpPr>
          <p:nvPr/>
        </p:nvSpPr>
        <p:spPr bwMode="auto">
          <a:xfrm>
            <a:off x="8458200" y="51720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15" name="AutoShape 31"/>
          <p:cNvSpPr>
            <a:spLocks noChangeArrowheads="1"/>
          </p:cNvSpPr>
          <p:nvPr/>
        </p:nvSpPr>
        <p:spPr bwMode="auto">
          <a:xfrm>
            <a:off x="7924800" y="55530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4016" name="Line 32"/>
          <p:cNvSpPr>
            <a:spLocks noChangeShapeType="1"/>
          </p:cNvSpPr>
          <p:nvPr/>
        </p:nvSpPr>
        <p:spPr bwMode="auto">
          <a:xfrm>
            <a:off x="8458200" y="54768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17" name="Text Box 33"/>
          <p:cNvSpPr txBox="1">
            <a:spLocks noChangeArrowheads="1"/>
          </p:cNvSpPr>
          <p:nvPr/>
        </p:nvSpPr>
        <p:spPr bwMode="auto">
          <a:xfrm>
            <a:off x="4572000" y="38766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4018" name="Text Box 34"/>
          <p:cNvSpPr txBox="1">
            <a:spLocks noChangeArrowheads="1"/>
          </p:cNvSpPr>
          <p:nvPr/>
        </p:nvSpPr>
        <p:spPr bwMode="auto">
          <a:xfrm>
            <a:off x="4572000" y="41814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4019" name="Text Box 35"/>
          <p:cNvSpPr txBox="1">
            <a:spLocks noChangeArrowheads="1"/>
          </p:cNvSpPr>
          <p:nvPr/>
        </p:nvSpPr>
        <p:spPr bwMode="auto">
          <a:xfrm>
            <a:off x="4572000" y="44862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4020" name="AutoShape 36"/>
          <p:cNvSpPr>
            <a:spLocks noChangeArrowheads="1"/>
          </p:cNvSpPr>
          <p:nvPr/>
        </p:nvSpPr>
        <p:spPr bwMode="auto">
          <a:xfrm>
            <a:off x="1676400" y="38766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4021" name="AutoShape 37"/>
          <p:cNvSpPr>
            <a:spLocks noChangeArrowheads="1"/>
          </p:cNvSpPr>
          <p:nvPr/>
        </p:nvSpPr>
        <p:spPr bwMode="auto">
          <a:xfrm>
            <a:off x="1676400" y="42005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4022" name="AutoShape 38"/>
          <p:cNvSpPr>
            <a:spLocks noChangeArrowheads="1"/>
          </p:cNvSpPr>
          <p:nvPr/>
        </p:nvSpPr>
        <p:spPr bwMode="auto">
          <a:xfrm>
            <a:off x="1676400" y="4543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 </a:t>
            </a:r>
          </a:p>
        </p:txBody>
      </p:sp>
      <p:sp>
        <p:nvSpPr>
          <p:cNvPr id="554024" name="Line 40"/>
          <p:cNvSpPr>
            <a:spLocks noChangeShapeType="1"/>
          </p:cNvSpPr>
          <p:nvPr/>
        </p:nvSpPr>
        <p:spPr bwMode="auto">
          <a:xfrm>
            <a:off x="2895600" y="12096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25" name="AutoShape 41"/>
          <p:cNvSpPr>
            <a:spLocks noChangeArrowheads="1"/>
          </p:cNvSpPr>
          <p:nvPr/>
        </p:nvSpPr>
        <p:spPr bwMode="auto">
          <a:xfrm>
            <a:off x="7924800" y="11049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4026" name="Text Box 42"/>
          <p:cNvSpPr txBox="1">
            <a:spLocks noChangeArrowheads="1"/>
          </p:cNvSpPr>
          <p:nvPr/>
        </p:nvSpPr>
        <p:spPr bwMode="auto">
          <a:xfrm>
            <a:off x="4572000" y="10572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4027" name="AutoShape 43"/>
          <p:cNvSpPr>
            <a:spLocks noChangeArrowheads="1"/>
          </p:cNvSpPr>
          <p:nvPr/>
        </p:nvSpPr>
        <p:spPr bwMode="auto">
          <a:xfrm>
            <a:off x="1676400" y="10382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4028" name="AutoShape 44"/>
          <p:cNvSpPr>
            <a:spLocks noChangeArrowheads="1"/>
          </p:cNvSpPr>
          <p:nvPr/>
        </p:nvSpPr>
        <p:spPr bwMode="auto">
          <a:xfrm>
            <a:off x="7924800" y="15144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4029" name="Line 45"/>
          <p:cNvSpPr>
            <a:spLocks noChangeShapeType="1"/>
          </p:cNvSpPr>
          <p:nvPr/>
        </p:nvSpPr>
        <p:spPr bwMode="auto">
          <a:xfrm>
            <a:off x="8534400" y="1362075"/>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31" name="Line 47"/>
          <p:cNvSpPr>
            <a:spLocks noChangeShapeType="1"/>
          </p:cNvSpPr>
          <p:nvPr/>
        </p:nvSpPr>
        <p:spPr bwMode="auto">
          <a:xfrm>
            <a:off x="2895600" y="197167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32" name="Line 48"/>
          <p:cNvSpPr>
            <a:spLocks noChangeShapeType="1"/>
          </p:cNvSpPr>
          <p:nvPr/>
        </p:nvSpPr>
        <p:spPr bwMode="auto">
          <a:xfrm>
            <a:off x="5410200" y="18192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4033" name="Line 49"/>
          <p:cNvSpPr>
            <a:spLocks noChangeShapeType="1"/>
          </p:cNvSpPr>
          <p:nvPr/>
        </p:nvSpPr>
        <p:spPr bwMode="auto">
          <a:xfrm flipV="1">
            <a:off x="5410200" y="18192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4035" name="Line 51"/>
          <p:cNvSpPr>
            <a:spLocks noChangeShapeType="1"/>
          </p:cNvSpPr>
          <p:nvPr/>
        </p:nvSpPr>
        <p:spPr bwMode="auto">
          <a:xfrm>
            <a:off x="2895600" y="250507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36" name="Line 52"/>
          <p:cNvSpPr>
            <a:spLocks noChangeShapeType="1"/>
          </p:cNvSpPr>
          <p:nvPr/>
        </p:nvSpPr>
        <p:spPr bwMode="auto">
          <a:xfrm>
            <a:off x="5410200" y="23526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4037" name="Line 53"/>
          <p:cNvSpPr>
            <a:spLocks noChangeShapeType="1"/>
          </p:cNvSpPr>
          <p:nvPr/>
        </p:nvSpPr>
        <p:spPr bwMode="auto">
          <a:xfrm flipV="1">
            <a:off x="5410200" y="23526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4040" name="Text Box 56"/>
          <p:cNvSpPr txBox="1">
            <a:spLocks noChangeArrowheads="1"/>
          </p:cNvSpPr>
          <p:nvPr/>
        </p:nvSpPr>
        <p:spPr bwMode="auto">
          <a:xfrm>
            <a:off x="838200" y="189547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６月２日</a:t>
            </a:r>
          </a:p>
        </p:txBody>
      </p:sp>
      <p:sp>
        <p:nvSpPr>
          <p:cNvPr id="554041" name="Text Box 57"/>
          <p:cNvSpPr txBox="1">
            <a:spLocks noChangeArrowheads="1"/>
          </p:cNvSpPr>
          <p:nvPr/>
        </p:nvSpPr>
        <p:spPr bwMode="auto">
          <a:xfrm>
            <a:off x="838200" y="242887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６月３日</a:t>
            </a:r>
          </a:p>
        </p:txBody>
      </p:sp>
      <p:sp>
        <p:nvSpPr>
          <p:cNvPr id="554042" name="Rectangle 58"/>
          <p:cNvSpPr>
            <a:spLocks noChangeArrowheads="1"/>
          </p:cNvSpPr>
          <p:nvPr/>
        </p:nvSpPr>
        <p:spPr bwMode="auto">
          <a:xfrm>
            <a:off x="685800" y="1819275"/>
            <a:ext cx="8686800" cy="533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43" name="Rectangle 59"/>
          <p:cNvSpPr>
            <a:spLocks noChangeArrowheads="1"/>
          </p:cNvSpPr>
          <p:nvPr/>
        </p:nvSpPr>
        <p:spPr bwMode="auto">
          <a:xfrm>
            <a:off x="685800" y="2352675"/>
            <a:ext cx="8686800" cy="13716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4051" name="Text Box 67"/>
          <p:cNvSpPr txBox="1">
            <a:spLocks noChangeArrowheads="1"/>
          </p:cNvSpPr>
          <p:nvPr/>
        </p:nvSpPr>
        <p:spPr bwMode="auto">
          <a:xfrm>
            <a:off x="1857375" y="6165850"/>
            <a:ext cx="6477000" cy="1524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1000" b="0">
                <a:latin typeface="ＭＳ Ｐゴシック" charset="-128"/>
              </a:rPr>
              <a:t>図１．１３－１　ＮＷもしくは光アンバンドル業務支援システムがトラブルの場合（トラブル期間が３日以内の場合）</a:t>
            </a:r>
          </a:p>
        </p:txBody>
      </p:sp>
      <p:sp>
        <p:nvSpPr>
          <p:cNvPr id="554052" name="AutoShape 68"/>
          <p:cNvSpPr>
            <a:spLocks noChangeArrowheads="1"/>
          </p:cNvSpPr>
          <p:nvPr/>
        </p:nvSpPr>
        <p:spPr bwMode="auto">
          <a:xfrm>
            <a:off x="1676400" y="18954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4053" name="AutoShape 69"/>
          <p:cNvSpPr>
            <a:spLocks noChangeArrowheads="1"/>
          </p:cNvSpPr>
          <p:nvPr/>
        </p:nvSpPr>
        <p:spPr bwMode="auto">
          <a:xfrm>
            <a:off x="1676400" y="24288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4054" name="AutoShape 70"/>
          <p:cNvSpPr>
            <a:spLocks noChangeArrowheads="1"/>
          </p:cNvSpPr>
          <p:nvPr/>
        </p:nvSpPr>
        <p:spPr bwMode="auto">
          <a:xfrm>
            <a:off x="1676400" y="26955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4055" name="Oval 71"/>
          <p:cNvSpPr>
            <a:spLocks noChangeArrowheads="1"/>
          </p:cNvSpPr>
          <p:nvPr/>
        </p:nvSpPr>
        <p:spPr bwMode="auto">
          <a:xfrm>
            <a:off x="3810000" y="3048000"/>
            <a:ext cx="2514600" cy="457200"/>
          </a:xfrm>
          <a:prstGeom prst="ellipse">
            <a:avLst/>
          </a:prstGeom>
          <a:solidFill>
            <a:srgbClr val="99CCFF"/>
          </a:solidFill>
          <a:ln w="12700">
            <a:solidFill>
              <a:schemeClr val="tx1"/>
            </a:solidFill>
            <a:prstDash val="sysDot"/>
            <a:round/>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ＮＷもしくは光アンバンドル業務支援システム回復</a:t>
            </a:r>
          </a:p>
        </p:txBody>
      </p:sp>
      <p:sp>
        <p:nvSpPr>
          <p:cNvPr id="554056" name="AutoShape 72"/>
          <p:cNvSpPr>
            <a:spLocks noChangeArrowheads="1"/>
          </p:cNvSpPr>
          <p:nvPr/>
        </p:nvSpPr>
        <p:spPr bwMode="auto">
          <a:xfrm>
            <a:off x="3224213" y="1285875"/>
            <a:ext cx="3762375" cy="457200"/>
          </a:xfrm>
          <a:prstGeom prst="star16">
            <a:avLst>
              <a:gd name="adj" fmla="val 37500"/>
            </a:avLst>
          </a:prstGeom>
          <a:solidFill>
            <a:srgbClr val="FF99CC"/>
          </a:solidFill>
          <a:ln w="12700">
            <a:solidFill>
              <a:schemeClr val="tx1"/>
            </a:solidFill>
            <a:prstDash val="sysDot"/>
            <a:miter lim="800000"/>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ＮＷもしくは光アンバンドル業務支援システムﾄﾗﾌﾞﾙ発生</a:t>
            </a:r>
          </a:p>
        </p:txBody>
      </p:sp>
      <p:sp>
        <p:nvSpPr>
          <p:cNvPr id="554059" name="Text Box 75"/>
          <p:cNvSpPr txBox="1">
            <a:spLocks noChangeArrowheads="1"/>
          </p:cNvSpPr>
          <p:nvPr/>
        </p:nvSpPr>
        <p:spPr bwMode="auto">
          <a:xfrm>
            <a:off x="4376738" y="6381750"/>
            <a:ext cx="736600" cy="244475"/>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ltLang="ja-JP" sz="1000" b="0">
                <a:latin typeface="ＭＳ Ｐゴシック" charset="-128"/>
              </a:rPr>
              <a:t>1.13-1</a:t>
            </a:r>
          </a:p>
        </p:txBody>
      </p:sp>
      <p:sp>
        <p:nvSpPr>
          <p:cNvPr id="554060" name="Text Box 76"/>
          <p:cNvSpPr txBox="1">
            <a:spLocks noChangeArrowheads="1"/>
          </p:cNvSpPr>
          <p:nvPr/>
        </p:nvSpPr>
        <p:spPr bwMode="auto">
          <a:xfrm>
            <a:off x="488950" y="260350"/>
            <a:ext cx="1657350" cy="18256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en-US" altLang="ja-JP" sz="1200" b="0">
                <a:latin typeface="ＭＳ Ｐゴシック" charset="-128"/>
              </a:rPr>
              <a:t>1.13 </a:t>
            </a:r>
            <a:r>
              <a:rPr lang="ja-JP" altLang="en-US" sz="1200" b="0">
                <a:latin typeface="ＭＳ Ｐゴシック" charset="-128"/>
              </a:rPr>
              <a:t>図</a:t>
            </a:r>
            <a:r>
              <a:rPr lang="en-US" altLang="ja-JP" sz="1200" b="0">
                <a:latin typeface="ＭＳ Ｐゴシック" charset="-128"/>
              </a:rPr>
              <a:t>1.13-1</a:t>
            </a:r>
            <a:r>
              <a:rPr lang="ja-JP" altLang="en-US" sz="1200" b="0">
                <a:latin typeface="ＭＳ Ｐゴシック" charset="-128"/>
              </a:rPr>
              <a:t>～図</a:t>
            </a:r>
            <a:r>
              <a:rPr lang="en-US" altLang="ja-JP" sz="1200" b="0">
                <a:latin typeface="ＭＳ Ｐゴシック" charset="-128"/>
              </a:rPr>
              <a:t>1.13-4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1026"/>
          <p:cNvSpPr>
            <a:spLocks noChangeArrowheads="1"/>
          </p:cNvSpPr>
          <p:nvPr/>
        </p:nvSpPr>
        <p:spPr bwMode="auto">
          <a:xfrm>
            <a:off x="685800" y="304800"/>
            <a:ext cx="44196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p>
        </p:txBody>
      </p:sp>
      <p:sp>
        <p:nvSpPr>
          <p:cNvPr id="557059" name="Rectangle 1027"/>
          <p:cNvSpPr>
            <a:spLocks noChangeArrowheads="1"/>
          </p:cNvSpPr>
          <p:nvPr/>
        </p:nvSpPr>
        <p:spPr bwMode="auto">
          <a:xfrm>
            <a:off x="5105400" y="304800"/>
            <a:ext cx="42672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光アンバンドル業務支援システム</a:t>
            </a:r>
          </a:p>
        </p:txBody>
      </p:sp>
      <p:sp>
        <p:nvSpPr>
          <p:cNvPr id="557060" name="Text Box 1028"/>
          <p:cNvSpPr txBox="1">
            <a:spLocks noChangeArrowheads="1"/>
          </p:cNvSpPr>
          <p:nvPr/>
        </p:nvSpPr>
        <p:spPr bwMode="auto">
          <a:xfrm>
            <a:off x="838200" y="7334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６月１日</a:t>
            </a:r>
          </a:p>
        </p:txBody>
      </p:sp>
      <p:sp>
        <p:nvSpPr>
          <p:cNvPr id="557061" name="Text Box 1029"/>
          <p:cNvSpPr txBox="1">
            <a:spLocks noChangeArrowheads="1"/>
          </p:cNvSpPr>
          <p:nvPr/>
        </p:nvSpPr>
        <p:spPr bwMode="auto">
          <a:xfrm>
            <a:off x="838200" y="46482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６月５日</a:t>
            </a:r>
          </a:p>
        </p:txBody>
      </p:sp>
      <p:sp>
        <p:nvSpPr>
          <p:cNvPr id="557062" name="Rectangle 1030"/>
          <p:cNvSpPr>
            <a:spLocks noChangeArrowheads="1"/>
          </p:cNvSpPr>
          <p:nvPr/>
        </p:nvSpPr>
        <p:spPr bwMode="auto">
          <a:xfrm>
            <a:off x="685800" y="657225"/>
            <a:ext cx="8686800" cy="85725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63" name="Rectangle 1031"/>
          <p:cNvSpPr>
            <a:spLocks noChangeArrowheads="1"/>
          </p:cNvSpPr>
          <p:nvPr/>
        </p:nvSpPr>
        <p:spPr bwMode="auto">
          <a:xfrm>
            <a:off x="685800" y="4572000"/>
            <a:ext cx="8686800" cy="1952625"/>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65" name="Line 1033"/>
          <p:cNvSpPr>
            <a:spLocks noChangeShapeType="1"/>
          </p:cNvSpPr>
          <p:nvPr/>
        </p:nvSpPr>
        <p:spPr bwMode="auto">
          <a:xfrm>
            <a:off x="2895600" y="48037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81" name="Text Box 1049"/>
          <p:cNvSpPr txBox="1">
            <a:spLocks noChangeArrowheads="1"/>
          </p:cNvSpPr>
          <p:nvPr/>
        </p:nvSpPr>
        <p:spPr bwMode="auto">
          <a:xfrm>
            <a:off x="4572000" y="46513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7084" name="AutoShape 1052"/>
          <p:cNvSpPr>
            <a:spLocks noChangeArrowheads="1"/>
          </p:cNvSpPr>
          <p:nvPr/>
        </p:nvSpPr>
        <p:spPr bwMode="auto">
          <a:xfrm>
            <a:off x="1676400" y="46513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57088" name="Line 1056"/>
          <p:cNvSpPr>
            <a:spLocks noChangeShapeType="1"/>
          </p:cNvSpPr>
          <p:nvPr/>
        </p:nvSpPr>
        <p:spPr bwMode="auto">
          <a:xfrm>
            <a:off x="2895600" y="9048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89" name="AutoShape 1057"/>
          <p:cNvSpPr>
            <a:spLocks noChangeArrowheads="1"/>
          </p:cNvSpPr>
          <p:nvPr/>
        </p:nvSpPr>
        <p:spPr bwMode="auto">
          <a:xfrm>
            <a:off x="7924800" y="8001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7090" name="Text Box 1058"/>
          <p:cNvSpPr txBox="1">
            <a:spLocks noChangeArrowheads="1"/>
          </p:cNvSpPr>
          <p:nvPr/>
        </p:nvSpPr>
        <p:spPr bwMode="auto">
          <a:xfrm>
            <a:off x="4572000" y="7524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7091" name="AutoShape 1059"/>
          <p:cNvSpPr>
            <a:spLocks noChangeArrowheads="1"/>
          </p:cNvSpPr>
          <p:nvPr/>
        </p:nvSpPr>
        <p:spPr bwMode="auto">
          <a:xfrm>
            <a:off x="1676400" y="733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7092" name="AutoShape 1060"/>
          <p:cNvSpPr>
            <a:spLocks noChangeArrowheads="1"/>
          </p:cNvSpPr>
          <p:nvPr/>
        </p:nvSpPr>
        <p:spPr bwMode="auto">
          <a:xfrm>
            <a:off x="7924800" y="12096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7093" name="Line 1061"/>
          <p:cNvSpPr>
            <a:spLocks noChangeShapeType="1"/>
          </p:cNvSpPr>
          <p:nvPr/>
        </p:nvSpPr>
        <p:spPr bwMode="auto">
          <a:xfrm>
            <a:off x="8534400" y="1057275"/>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94" name="Line 1062"/>
          <p:cNvSpPr>
            <a:spLocks noChangeShapeType="1"/>
          </p:cNvSpPr>
          <p:nvPr/>
        </p:nvSpPr>
        <p:spPr bwMode="auto">
          <a:xfrm>
            <a:off x="2895600" y="166687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95" name="Line 1063"/>
          <p:cNvSpPr>
            <a:spLocks noChangeShapeType="1"/>
          </p:cNvSpPr>
          <p:nvPr/>
        </p:nvSpPr>
        <p:spPr bwMode="auto">
          <a:xfrm>
            <a:off x="5410200" y="15144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096" name="Line 1064"/>
          <p:cNvSpPr>
            <a:spLocks noChangeShapeType="1"/>
          </p:cNvSpPr>
          <p:nvPr/>
        </p:nvSpPr>
        <p:spPr bwMode="auto">
          <a:xfrm flipV="1">
            <a:off x="5410200" y="15144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097" name="Line 1065"/>
          <p:cNvSpPr>
            <a:spLocks noChangeShapeType="1"/>
          </p:cNvSpPr>
          <p:nvPr/>
        </p:nvSpPr>
        <p:spPr bwMode="auto">
          <a:xfrm>
            <a:off x="2895600" y="206692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098" name="Line 1066"/>
          <p:cNvSpPr>
            <a:spLocks noChangeShapeType="1"/>
          </p:cNvSpPr>
          <p:nvPr/>
        </p:nvSpPr>
        <p:spPr bwMode="auto">
          <a:xfrm>
            <a:off x="5410200" y="19145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099" name="Line 1067"/>
          <p:cNvSpPr>
            <a:spLocks noChangeShapeType="1"/>
          </p:cNvSpPr>
          <p:nvPr/>
        </p:nvSpPr>
        <p:spPr bwMode="auto">
          <a:xfrm flipV="1">
            <a:off x="5410200" y="19145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100" name="Text Box 1068"/>
          <p:cNvSpPr txBox="1">
            <a:spLocks noChangeArrowheads="1"/>
          </p:cNvSpPr>
          <p:nvPr/>
        </p:nvSpPr>
        <p:spPr bwMode="auto">
          <a:xfrm>
            <a:off x="838200" y="159067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６月２日</a:t>
            </a:r>
          </a:p>
        </p:txBody>
      </p:sp>
      <p:sp>
        <p:nvSpPr>
          <p:cNvPr id="557101" name="Text Box 1069"/>
          <p:cNvSpPr txBox="1">
            <a:spLocks noChangeArrowheads="1"/>
          </p:cNvSpPr>
          <p:nvPr/>
        </p:nvSpPr>
        <p:spPr bwMode="auto">
          <a:xfrm>
            <a:off x="838200" y="19907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６月３日</a:t>
            </a:r>
          </a:p>
        </p:txBody>
      </p:sp>
      <p:sp>
        <p:nvSpPr>
          <p:cNvPr id="557102" name="Rectangle 1070"/>
          <p:cNvSpPr>
            <a:spLocks noChangeArrowheads="1"/>
          </p:cNvSpPr>
          <p:nvPr/>
        </p:nvSpPr>
        <p:spPr bwMode="auto">
          <a:xfrm>
            <a:off x="685800" y="1514475"/>
            <a:ext cx="8686800" cy="390525"/>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03" name="Rectangle 1071"/>
          <p:cNvSpPr>
            <a:spLocks noChangeArrowheads="1"/>
          </p:cNvSpPr>
          <p:nvPr/>
        </p:nvSpPr>
        <p:spPr bwMode="auto">
          <a:xfrm>
            <a:off x="685800" y="1905000"/>
            <a:ext cx="8686800" cy="6858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05" name="AutoShape 1073"/>
          <p:cNvSpPr>
            <a:spLocks noChangeArrowheads="1"/>
          </p:cNvSpPr>
          <p:nvPr/>
        </p:nvSpPr>
        <p:spPr bwMode="auto">
          <a:xfrm>
            <a:off x="1676400" y="15906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7106" name="AutoShape 1074"/>
          <p:cNvSpPr>
            <a:spLocks noChangeArrowheads="1"/>
          </p:cNvSpPr>
          <p:nvPr/>
        </p:nvSpPr>
        <p:spPr bwMode="auto">
          <a:xfrm>
            <a:off x="1676400" y="19907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7107" name="AutoShape 1075"/>
          <p:cNvSpPr>
            <a:spLocks noChangeArrowheads="1"/>
          </p:cNvSpPr>
          <p:nvPr/>
        </p:nvSpPr>
        <p:spPr bwMode="auto">
          <a:xfrm>
            <a:off x="1676400" y="22669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7110" name="Line 1078"/>
          <p:cNvSpPr>
            <a:spLocks noChangeShapeType="1"/>
          </p:cNvSpPr>
          <p:nvPr/>
        </p:nvSpPr>
        <p:spPr bwMode="auto">
          <a:xfrm>
            <a:off x="2895600" y="2743200"/>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11" name="Line 1079"/>
          <p:cNvSpPr>
            <a:spLocks noChangeShapeType="1"/>
          </p:cNvSpPr>
          <p:nvPr/>
        </p:nvSpPr>
        <p:spPr bwMode="auto">
          <a:xfrm>
            <a:off x="5410200" y="25908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112" name="Line 1080"/>
          <p:cNvSpPr>
            <a:spLocks noChangeShapeType="1"/>
          </p:cNvSpPr>
          <p:nvPr/>
        </p:nvSpPr>
        <p:spPr bwMode="auto">
          <a:xfrm flipV="1">
            <a:off x="5410200" y="25908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7115" name="Text Box 1083"/>
          <p:cNvSpPr txBox="1">
            <a:spLocks noChangeArrowheads="1"/>
          </p:cNvSpPr>
          <p:nvPr/>
        </p:nvSpPr>
        <p:spPr bwMode="auto">
          <a:xfrm>
            <a:off x="838200" y="26670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６月４日</a:t>
            </a:r>
          </a:p>
        </p:txBody>
      </p:sp>
      <p:sp>
        <p:nvSpPr>
          <p:cNvPr id="557123" name="Rectangle 1091"/>
          <p:cNvSpPr>
            <a:spLocks noChangeArrowheads="1"/>
          </p:cNvSpPr>
          <p:nvPr/>
        </p:nvSpPr>
        <p:spPr bwMode="auto">
          <a:xfrm>
            <a:off x="685800" y="2590800"/>
            <a:ext cx="8686800" cy="19812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32" name="AutoShape 1100"/>
          <p:cNvSpPr>
            <a:spLocks noChangeArrowheads="1"/>
          </p:cNvSpPr>
          <p:nvPr/>
        </p:nvSpPr>
        <p:spPr bwMode="auto">
          <a:xfrm>
            <a:off x="1676400" y="2638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7133" name="AutoShape 1101"/>
          <p:cNvSpPr>
            <a:spLocks noChangeArrowheads="1"/>
          </p:cNvSpPr>
          <p:nvPr/>
        </p:nvSpPr>
        <p:spPr bwMode="auto">
          <a:xfrm>
            <a:off x="1676400" y="29051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7134" name="AutoShape 1102"/>
          <p:cNvSpPr>
            <a:spLocks noChangeArrowheads="1"/>
          </p:cNvSpPr>
          <p:nvPr/>
        </p:nvSpPr>
        <p:spPr bwMode="auto">
          <a:xfrm>
            <a:off x="1676400" y="31813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7135" name="AutoShape 1103"/>
          <p:cNvSpPr>
            <a:spLocks noChangeArrowheads="1"/>
          </p:cNvSpPr>
          <p:nvPr/>
        </p:nvSpPr>
        <p:spPr bwMode="auto">
          <a:xfrm>
            <a:off x="1704975" y="3762375"/>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抽出</a:t>
            </a:r>
            <a:r>
              <a:rPr lang="ja-JP" altLang="en-US" b="0" dirty="0">
                <a:ea typeface="MS UI Gothic" pitchFamily="50" charset="-128"/>
              </a:rPr>
              <a:t>作業</a:t>
            </a:r>
          </a:p>
        </p:txBody>
      </p:sp>
      <p:sp>
        <p:nvSpPr>
          <p:cNvPr id="557136" name="AutoShape 1104"/>
          <p:cNvSpPr>
            <a:spLocks noChangeArrowheads="1"/>
          </p:cNvSpPr>
          <p:nvPr/>
        </p:nvSpPr>
        <p:spPr bwMode="auto">
          <a:xfrm>
            <a:off x="2819400" y="3762375"/>
            <a:ext cx="685800" cy="228600"/>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b="0">
                <a:ea typeface="MS UI Gothic" pitchFamily="50" charset="-128"/>
              </a:rPr>
              <a:t>３日分</a:t>
            </a:r>
          </a:p>
          <a:p>
            <a:r>
              <a:rPr lang="ja-JP" altLang="en-US" b="0">
                <a:ea typeface="MS UI Gothic" pitchFamily="50" charset="-128"/>
              </a:rPr>
              <a:t>繰り返し</a:t>
            </a:r>
          </a:p>
        </p:txBody>
      </p:sp>
      <p:sp>
        <p:nvSpPr>
          <p:cNvPr id="557137" name="AutoShape 1105"/>
          <p:cNvSpPr>
            <a:spLocks noChangeArrowheads="1"/>
          </p:cNvSpPr>
          <p:nvPr/>
        </p:nvSpPr>
        <p:spPr bwMode="auto">
          <a:xfrm>
            <a:off x="1704975" y="4191000"/>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送付</a:t>
            </a:r>
            <a:endParaRPr lang="ja-JP" altLang="en-US" b="0" dirty="0">
              <a:ea typeface="MS UI Gothic" pitchFamily="50" charset="-128"/>
            </a:endParaRPr>
          </a:p>
        </p:txBody>
      </p:sp>
      <p:sp>
        <p:nvSpPr>
          <p:cNvPr id="557138" name="Line 1106"/>
          <p:cNvSpPr>
            <a:spLocks noChangeShapeType="1"/>
          </p:cNvSpPr>
          <p:nvPr/>
        </p:nvSpPr>
        <p:spPr bwMode="auto">
          <a:xfrm>
            <a:off x="2390775" y="4010025"/>
            <a:ext cx="0" cy="180975"/>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39" name="Text Box 1107"/>
          <p:cNvSpPr txBox="1">
            <a:spLocks noChangeArrowheads="1"/>
          </p:cNvSpPr>
          <p:nvPr/>
        </p:nvSpPr>
        <p:spPr bwMode="auto">
          <a:xfrm>
            <a:off x="1809750" y="3543300"/>
            <a:ext cx="1447800" cy="228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＜アクセス</a:t>
            </a:r>
            <a:r>
              <a:rPr lang="en-US" altLang="ja-JP"/>
              <a:t>PF</a:t>
            </a:r>
            <a:r>
              <a:rPr lang="ja-JP" altLang="en-US"/>
              <a:t>保守者＞</a:t>
            </a:r>
          </a:p>
        </p:txBody>
      </p:sp>
      <p:sp>
        <p:nvSpPr>
          <p:cNvPr id="557140" name="Rectangle 1108"/>
          <p:cNvSpPr>
            <a:spLocks noChangeArrowheads="1"/>
          </p:cNvSpPr>
          <p:nvPr/>
        </p:nvSpPr>
        <p:spPr bwMode="auto">
          <a:xfrm>
            <a:off x="1371600" y="3505200"/>
            <a:ext cx="2085975" cy="990600"/>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57141" name="Line 1109"/>
          <p:cNvSpPr>
            <a:spLocks noChangeShapeType="1"/>
          </p:cNvSpPr>
          <p:nvPr/>
        </p:nvSpPr>
        <p:spPr bwMode="auto">
          <a:xfrm>
            <a:off x="3048000" y="4343400"/>
            <a:ext cx="37338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grpSp>
        <p:nvGrpSpPr>
          <p:cNvPr id="557142" name="Group 1110"/>
          <p:cNvGrpSpPr>
            <a:grpSpLocks/>
          </p:cNvGrpSpPr>
          <p:nvPr/>
        </p:nvGrpSpPr>
        <p:grpSpPr bwMode="auto">
          <a:xfrm>
            <a:off x="5334000" y="3962400"/>
            <a:ext cx="1600200" cy="336550"/>
            <a:chOff x="3360" y="2178"/>
            <a:chExt cx="1008" cy="212"/>
          </a:xfrm>
        </p:grpSpPr>
        <p:sp>
          <p:nvSpPr>
            <p:cNvPr id="557143" name="Rectangle 1111"/>
            <p:cNvSpPr>
              <a:spLocks noChangeArrowheads="1"/>
            </p:cNvSpPr>
            <p:nvPr/>
          </p:nvSpPr>
          <p:spPr bwMode="auto">
            <a:xfrm>
              <a:off x="3360"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4" name="Rectangle 1112"/>
            <p:cNvSpPr>
              <a:spLocks noChangeArrowheads="1"/>
            </p:cNvSpPr>
            <p:nvPr/>
          </p:nvSpPr>
          <p:spPr bwMode="auto">
            <a:xfrm>
              <a:off x="3504"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5" name="Rectangle 1113"/>
            <p:cNvSpPr>
              <a:spLocks noChangeArrowheads="1"/>
            </p:cNvSpPr>
            <p:nvPr/>
          </p:nvSpPr>
          <p:spPr bwMode="auto">
            <a:xfrm>
              <a:off x="3648"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6" name="Rectangle 1114"/>
            <p:cNvSpPr>
              <a:spLocks noChangeArrowheads="1"/>
            </p:cNvSpPr>
            <p:nvPr/>
          </p:nvSpPr>
          <p:spPr bwMode="auto">
            <a:xfrm>
              <a:off x="3360"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7" name="Rectangle 1115"/>
            <p:cNvSpPr>
              <a:spLocks noChangeArrowheads="1"/>
            </p:cNvSpPr>
            <p:nvPr/>
          </p:nvSpPr>
          <p:spPr bwMode="auto">
            <a:xfrm>
              <a:off x="3504"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8" name="Rectangle 1116"/>
            <p:cNvSpPr>
              <a:spLocks noChangeArrowheads="1"/>
            </p:cNvSpPr>
            <p:nvPr/>
          </p:nvSpPr>
          <p:spPr bwMode="auto">
            <a:xfrm>
              <a:off x="3648"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7149" name="Text Box 1117"/>
            <p:cNvSpPr txBox="1">
              <a:spLocks noChangeArrowheads="1"/>
            </p:cNvSpPr>
            <p:nvPr/>
          </p:nvSpPr>
          <p:spPr bwMode="auto">
            <a:xfrm>
              <a:off x="3744" y="2178"/>
              <a:ext cx="624" cy="212"/>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sz="800" b="0" dirty="0"/>
                <a:t>外部</a:t>
              </a:r>
              <a:r>
                <a:rPr lang="ja-JP" altLang="en-US" sz="800" b="0" dirty="0" smtClean="0"/>
                <a:t>媒体</a:t>
              </a:r>
              <a:r>
                <a:rPr lang="ja-JP" altLang="en-US" sz="800" b="0" dirty="0"/>
                <a:t>（</a:t>
              </a:r>
              <a:r>
                <a:rPr lang="en-US" altLang="ja-JP" sz="800" b="0" dirty="0"/>
                <a:t>3</a:t>
              </a:r>
              <a:r>
                <a:rPr lang="ja-JP" altLang="en-US" sz="800" b="0" dirty="0"/>
                <a:t>日分）正副で</a:t>
              </a:r>
              <a:r>
                <a:rPr lang="en-US" altLang="ja-JP" sz="800" b="0" dirty="0"/>
                <a:t>3</a:t>
              </a:r>
              <a:r>
                <a:rPr lang="ja-JP" altLang="en-US" sz="800" b="0" dirty="0"/>
                <a:t>組</a:t>
              </a:r>
            </a:p>
          </p:txBody>
        </p:sp>
      </p:grpSp>
      <p:sp>
        <p:nvSpPr>
          <p:cNvPr id="557150" name="Line 1118"/>
          <p:cNvSpPr>
            <a:spLocks noChangeShapeType="1"/>
          </p:cNvSpPr>
          <p:nvPr/>
        </p:nvSpPr>
        <p:spPr bwMode="auto">
          <a:xfrm rot="5400000">
            <a:off x="6374606" y="4745832"/>
            <a:ext cx="814387" cy="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66" name="AutoShape 1134"/>
          <p:cNvSpPr>
            <a:spLocks noChangeArrowheads="1"/>
          </p:cNvSpPr>
          <p:nvPr/>
        </p:nvSpPr>
        <p:spPr bwMode="auto">
          <a:xfrm>
            <a:off x="6324600" y="513715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受領</a:t>
            </a:r>
            <a:endParaRPr lang="ja-JP" altLang="en-US" b="0" dirty="0">
              <a:ea typeface="MS UI Gothic" pitchFamily="50" charset="-128"/>
            </a:endParaRPr>
          </a:p>
        </p:txBody>
      </p:sp>
      <p:sp>
        <p:nvSpPr>
          <p:cNvPr id="557167" name="Line 1135"/>
          <p:cNvSpPr>
            <a:spLocks noChangeShapeType="1"/>
          </p:cNvSpPr>
          <p:nvPr/>
        </p:nvSpPr>
        <p:spPr bwMode="auto">
          <a:xfrm>
            <a:off x="6781800" y="5365750"/>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68" name="AutoShape 1136"/>
          <p:cNvSpPr>
            <a:spLocks noChangeArrowheads="1"/>
          </p:cNvSpPr>
          <p:nvPr/>
        </p:nvSpPr>
        <p:spPr bwMode="auto">
          <a:xfrm>
            <a:off x="7924800" y="467042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57169" name="Text Box 1137"/>
          <p:cNvSpPr txBox="1">
            <a:spLocks noChangeArrowheads="1"/>
          </p:cNvSpPr>
          <p:nvPr/>
        </p:nvSpPr>
        <p:spPr bwMode="auto">
          <a:xfrm>
            <a:off x="7696200" y="4975225"/>
            <a:ext cx="1676400" cy="2730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ファイルの順序性を認識し、順序性に異常があれば格納しない</a:t>
            </a:r>
          </a:p>
        </p:txBody>
      </p:sp>
      <p:sp>
        <p:nvSpPr>
          <p:cNvPr id="557170" name="AutoShape 1138"/>
          <p:cNvSpPr>
            <a:spLocks noChangeArrowheads="1"/>
          </p:cNvSpPr>
          <p:nvPr/>
        </p:nvSpPr>
        <p:spPr bwMode="auto">
          <a:xfrm>
            <a:off x="6324600" y="555625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格納処理起動</a:t>
            </a:r>
          </a:p>
        </p:txBody>
      </p:sp>
      <p:sp>
        <p:nvSpPr>
          <p:cNvPr id="557171" name="AutoShape 1139"/>
          <p:cNvSpPr>
            <a:spLocks noChangeArrowheads="1"/>
          </p:cNvSpPr>
          <p:nvPr/>
        </p:nvSpPr>
        <p:spPr bwMode="auto">
          <a:xfrm>
            <a:off x="7924800" y="53371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7172" name="AutoShape 1140"/>
          <p:cNvSpPr>
            <a:spLocks noChangeArrowheads="1"/>
          </p:cNvSpPr>
          <p:nvPr/>
        </p:nvSpPr>
        <p:spPr bwMode="auto">
          <a:xfrm>
            <a:off x="7924800" y="56419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7173" name="AutoShape 1141"/>
          <p:cNvSpPr>
            <a:spLocks noChangeArrowheads="1"/>
          </p:cNvSpPr>
          <p:nvPr/>
        </p:nvSpPr>
        <p:spPr bwMode="auto">
          <a:xfrm>
            <a:off x="7924800" y="59467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7174" name="Line 1142"/>
          <p:cNvSpPr>
            <a:spLocks noChangeShapeType="1"/>
          </p:cNvSpPr>
          <p:nvPr/>
        </p:nvSpPr>
        <p:spPr bwMode="auto">
          <a:xfrm flipV="1">
            <a:off x="7239000" y="5565775"/>
            <a:ext cx="685800" cy="13335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75" name="AutoShape 1143"/>
          <p:cNvSpPr>
            <a:spLocks noChangeArrowheads="1"/>
          </p:cNvSpPr>
          <p:nvPr/>
        </p:nvSpPr>
        <p:spPr bwMode="auto">
          <a:xfrm>
            <a:off x="7924800" y="62515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57176" name="Line 1144"/>
          <p:cNvSpPr>
            <a:spLocks noChangeShapeType="1"/>
          </p:cNvSpPr>
          <p:nvPr/>
        </p:nvSpPr>
        <p:spPr bwMode="auto">
          <a:xfrm>
            <a:off x="8534400" y="55657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77" name="Line 1145"/>
          <p:cNvSpPr>
            <a:spLocks noChangeShapeType="1"/>
          </p:cNvSpPr>
          <p:nvPr/>
        </p:nvSpPr>
        <p:spPr bwMode="auto">
          <a:xfrm>
            <a:off x="8534400" y="58705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78" name="Line 1146"/>
          <p:cNvSpPr>
            <a:spLocks noChangeShapeType="1"/>
          </p:cNvSpPr>
          <p:nvPr/>
        </p:nvSpPr>
        <p:spPr bwMode="auto">
          <a:xfrm>
            <a:off x="8534400" y="617537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7179" name="Rectangle 1147"/>
          <p:cNvSpPr>
            <a:spLocks noChangeArrowheads="1"/>
          </p:cNvSpPr>
          <p:nvPr/>
        </p:nvSpPr>
        <p:spPr bwMode="auto">
          <a:xfrm>
            <a:off x="5867400" y="5013325"/>
            <a:ext cx="1600200" cy="1371600"/>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57180" name="Text Box 1148"/>
          <p:cNvSpPr txBox="1">
            <a:spLocks noChangeArrowheads="1"/>
          </p:cNvSpPr>
          <p:nvPr/>
        </p:nvSpPr>
        <p:spPr bwMode="auto">
          <a:xfrm>
            <a:off x="5867400" y="6156325"/>
            <a:ext cx="1600200" cy="228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＜ﾌﾟﾛｾｽ分析保守者＞</a:t>
            </a:r>
          </a:p>
        </p:txBody>
      </p:sp>
      <p:sp>
        <p:nvSpPr>
          <p:cNvPr id="557182" name="Text Box 1150"/>
          <p:cNvSpPr txBox="1">
            <a:spLocks noChangeArrowheads="1"/>
          </p:cNvSpPr>
          <p:nvPr/>
        </p:nvSpPr>
        <p:spPr bwMode="auto">
          <a:xfrm>
            <a:off x="1857375" y="6524625"/>
            <a:ext cx="7620000" cy="1524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1000" b="0">
                <a:latin typeface="ＭＳ Ｐゴシック" charset="-128"/>
              </a:rPr>
              <a:t>図１．１３－２　ＮＷもしくは光アンバンドル業務支援システムがトラブルの場合（トラブル期間が４日の場合）</a:t>
            </a:r>
          </a:p>
        </p:txBody>
      </p:sp>
      <p:sp>
        <p:nvSpPr>
          <p:cNvPr id="557183" name="AutoShape 1151"/>
          <p:cNvSpPr>
            <a:spLocks noChangeArrowheads="1"/>
          </p:cNvSpPr>
          <p:nvPr/>
        </p:nvSpPr>
        <p:spPr bwMode="auto">
          <a:xfrm>
            <a:off x="3224213" y="990600"/>
            <a:ext cx="3762375" cy="457200"/>
          </a:xfrm>
          <a:prstGeom prst="star16">
            <a:avLst>
              <a:gd name="adj" fmla="val 37500"/>
            </a:avLst>
          </a:prstGeom>
          <a:solidFill>
            <a:srgbClr val="FF99CC"/>
          </a:solidFill>
          <a:ln w="12700">
            <a:solidFill>
              <a:schemeClr val="tx1"/>
            </a:solidFill>
            <a:prstDash val="sysDot"/>
            <a:miter lim="800000"/>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ＮＷもしくは光アンバンドル業務支援システムﾄﾗﾌﾞﾙ発生</a:t>
            </a:r>
          </a:p>
        </p:txBody>
      </p:sp>
      <p:sp>
        <p:nvSpPr>
          <p:cNvPr id="557184" name="Oval 1152"/>
          <p:cNvSpPr>
            <a:spLocks noChangeArrowheads="1"/>
          </p:cNvSpPr>
          <p:nvPr/>
        </p:nvSpPr>
        <p:spPr bwMode="auto">
          <a:xfrm>
            <a:off x="3962400" y="3429000"/>
            <a:ext cx="2514600" cy="457200"/>
          </a:xfrm>
          <a:prstGeom prst="ellipse">
            <a:avLst/>
          </a:prstGeom>
          <a:solidFill>
            <a:srgbClr val="99CCFF"/>
          </a:solidFill>
          <a:ln w="12700">
            <a:solidFill>
              <a:schemeClr val="tx1"/>
            </a:solidFill>
            <a:prstDash val="sysDot"/>
            <a:round/>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ＮＷもしくは光アンバンドル業務支援システム回復</a:t>
            </a:r>
          </a:p>
        </p:txBody>
      </p:sp>
      <p:sp>
        <p:nvSpPr>
          <p:cNvPr id="557185" name="Text Box 1153"/>
          <p:cNvSpPr txBox="1">
            <a:spLocks noChangeArrowheads="1"/>
          </p:cNvSpPr>
          <p:nvPr/>
        </p:nvSpPr>
        <p:spPr bwMode="auto">
          <a:xfrm>
            <a:off x="4881563" y="6613525"/>
            <a:ext cx="609600" cy="244475"/>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ltLang="ja-JP" sz="1000" b="0">
                <a:latin typeface="ＭＳ Ｐゴシック" charset="-128"/>
              </a:rPr>
              <a:t>1.13-2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ChangeArrowheads="1"/>
          </p:cNvSpPr>
          <p:nvPr/>
        </p:nvSpPr>
        <p:spPr bwMode="auto">
          <a:xfrm>
            <a:off x="685800" y="304800"/>
            <a:ext cx="44196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p>
        </p:txBody>
      </p:sp>
      <p:sp>
        <p:nvSpPr>
          <p:cNvPr id="559107" name="Rectangle 3"/>
          <p:cNvSpPr>
            <a:spLocks noChangeArrowheads="1"/>
          </p:cNvSpPr>
          <p:nvPr/>
        </p:nvSpPr>
        <p:spPr bwMode="auto">
          <a:xfrm>
            <a:off x="5105400" y="304800"/>
            <a:ext cx="42672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光アンバンドル業務支援システム</a:t>
            </a:r>
          </a:p>
        </p:txBody>
      </p:sp>
      <p:sp>
        <p:nvSpPr>
          <p:cNvPr id="559108" name="Text Box 4"/>
          <p:cNvSpPr txBox="1">
            <a:spLocks noChangeArrowheads="1"/>
          </p:cNvSpPr>
          <p:nvPr/>
        </p:nvSpPr>
        <p:spPr bwMode="auto">
          <a:xfrm>
            <a:off x="838200" y="7334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６月１日</a:t>
            </a:r>
          </a:p>
        </p:txBody>
      </p:sp>
      <p:sp>
        <p:nvSpPr>
          <p:cNvPr id="559109" name="Text Box 5"/>
          <p:cNvSpPr txBox="1">
            <a:spLocks noChangeArrowheads="1"/>
          </p:cNvSpPr>
          <p:nvPr/>
        </p:nvSpPr>
        <p:spPr bwMode="auto">
          <a:xfrm>
            <a:off x="838200" y="46482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６月５日</a:t>
            </a:r>
          </a:p>
        </p:txBody>
      </p:sp>
      <p:sp>
        <p:nvSpPr>
          <p:cNvPr id="559110" name="Rectangle 6"/>
          <p:cNvSpPr>
            <a:spLocks noChangeArrowheads="1"/>
          </p:cNvSpPr>
          <p:nvPr/>
        </p:nvSpPr>
        <p:spPr bwMode="auto">
          <a:xfrm>
            <a:off x="685800" y="657225"/>
            <a:ext cx="8686800" cy="85725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11" name="Rectangle 7"/>
          <p:cNvSpPr>
            <a:spLocks noChangeArrowheads="1"/>
          </p:cNvSpPr>
          <p:nvPr/>
        </p:nvSpPr>
        <p:spPr bwMode="auto">
          <a:xfrm>
            <a:off x="685800" y="4572000"/>
            <a:ext cx="8686800" cy="14478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13" name="Line 9"/>
          <p:cNvSpPr>
            <a:spLocks noChangeShapeType="1"/>
          </p:cNvSpPr>
          <p:nvPr/>
        </p:nvSpPr>
        <p:spPr bwMode="auto">
          <a:xfrm>
            <a:off x="2895600" y="4803775"/>
            <a:ext cx="28194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15" name="AutoShape 11"/>
          <p:cNvSpPr>
            <a:spLocks noChangeArrowheads="1"/>
          </p:cNvSpPr>
          <p:nvPr/>
        </p:nvSpPr>
        <p:spPr bwMode="auto">
          <a:xfrm>
            <a:off x="1676400" y="46513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59116" name="Line 12"/>
          <p:cNvSpPr>
            <a:spLocks noChangeShapeType="1"/>
          </p:cNvSpPr>
          <p:nvPr/>
        </p:nvSpPr>
        <p:spPr bwMode="auto">
          <a:xfrm>
            <a:off x="2895600" y="9048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17" name="AutoShape 13"/>
          <p:cNvSpPr>
            <a:spLocks noChangeArrowheads="1"/>
          </p:cNvSpPr>
          <p:nvPr/>
        </p:nvSpPr>
        <p:spPr bwMode="auto">
          <a:xfrm>
            <a:off x="7924800" y="8001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9118" name="Text Box 14"/>
          <p:cNvSpPr txBox="1">
            <a:spLocks noChangeArrowheads="1"/>
          </p:cNvSpPr>
          <p:nvPr/>
        </p:nvSpPr>
        <p:spPr bwMode="auto">
          <a:xfrm>
            <a:off x="4572000" y="752475"/>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59119" name="AutoShape 15"/>
          <p:cNvSpPr>
            <a:spLocks noChangeArrowheads="1"/>
          </p:cNvSpPr>
          <p:nvPr/>
        </p:nvSpPr>
        <p:spPr bwMode="auto">
          <a:xfrm>
            <a:off x="1676400" y="733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9120" name="AutoShape 16"/>
          <p:cNvSpPr>
            <a:spLocks noChangeArrowheads="1"/>
          </p:cNvSpPr>
          <p:nvPr/>
        </p:nvSpPr>
        <p:spPr bwMode="auto">
          <a:xfrm>
            <a:off x="7924800" y="12096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59121" name="Line 17"/>
          <p:cNvSpPr>
            <a:spLocks noChangeShapeType="1"/>
          </p:cNvSpPr>
          <p:nvPr/>
        </p:nvSpPr>
        <p:spPr bwMode="auto">
          <a:xfrm>
            <a:off x="8534400" y="1057275"/>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22" name="Line 18"/>
          <p:cNvSpPr>
            <a:spLocks noChangeShapeType="1"/>
          </p:cNvSpPr>
          <p:nvPr/>
        </p:nvSpPr>
        <p:spPr bwMode="auto">
          <a:xfrm>
            <a:off x="2895600" y="166687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23" name="Line 19"/>
          <p:cNvSpPr>
            <a:spLocks noChangeShapeType="1"/>
          </p:cNvSpPr>
          <p:nvPr/>
        </p:nvSpPr>
        <p:spPr bwMode="auto">
          <a:xfrm>
            <a:off x="5410200" y="15144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24" name="Line 20"/>
          <p:cNvSpPr>
            <a:spLocks noChangeShapeType="1"/>
          </p:cNvSpPr>
          <p:nvPr/>
        </p:nvSpPr>
        <p:spPr bwMode="auto">
          <a:xfrm flipV="1">
            <a:off x="5410200" y="151447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25" name="Line 21"/>
          <p:cNvSpPr>
            <a:spLocks noChangeShapeType="1"/>
          </p:cNvSpPr>
          <p:nvPr/>
        </p:nvSpPr>
        <p:spPr bwMode="auto">
          <a:xfrm>
            <a:off x="2895600" y="206692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26" name="Line 22"/>
          <p:cNvSpPr>
            <a:spLocks noChangeShapeType="1"/>
          </p:cNvSpPr>
          <p:nvPr/>
        </p:nvSpPr>
        <p:spPr bwMode="auto">
          <a:xfrm>
            <a:off x="5410200" y="19145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27" name="Line 23"/>
          <p:cNvSpPr>
            <a:spLocks noChangeShapeType="1"/>
          </p:cNvSpPr>
          <p:nvPr/>
        </p:nvSpPr>
        <p:spPr bwMode="auto">
          <a:xfrm flipV="1">
            <a:off x="5410200" y="19145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28" name="Text Box 24"/>
          <p:cNvSpPr txBox="1">
            <a:spLocks noChangeArrowheads="1"/>
          </p:cNvSpPr>
          <p:nvPr/>
        </p:nvSpPr>
        <p:spPr bwMode="auto">
          <a:xfrm>
            <a:off x="838200" y="159067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６月２日</a:t>
            </a:r>
          </a:p>
        </p:txBody>
      </p:sp>
      <p:sp>
        <p:nvSpPr>
          <p:cNvPr id="559129" name="Text Box 25"/>
          <p:cNvSpPr txBox="1">
            <a:spLocks noChangeArrowheads="1"/>
          </p:cNvSpPr>
          <p:nvPr/>
        </p:nvSpPr>
        <p:spPr bwMode="auto">
          <a:xfrm>
            <a:off x="838200" y="19907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６月３日</a:t>
            </a:r>
          </a:p>
        </p:txBody>
      </p:sp>
      <p:sp>
        <p:nvSpPr>
          <p:cNvPr id="559130" name="Rectangle 26"/>
          <p:cNvSpPr>
            <a:spLocks noChangeArrowheads="1"/>
          </p:cNvSpPr>
          <p:nvPr/>
        </p:nvSpPr>
        <p:spPr bwMode="auto">
          <a:xfrm>
            <a:off x="685800" y="1514475"/>
            <a:ext cx="8686800" cy="390525"/>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31" name="Rectangle 27"/>
          <p:cNvSpPr>
            <a:spLocks noChangeArrowheads="1"/>
          </p:cNvSpPr>
          <p:nvPr/>
        </p:nvSpPr>
        <p:spPr bwMode="auto">
          <a:xfrm>
            <a:off x="685800" y="1905000"/>
            <a:ext cx="8686800" cy="6858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33" name="AutoShape 29"/>
          <p:cNvSpPr>
            <a:spLocks noChangeArrowheads="1"/>
          </p:cNvSpPr>
          <p:nvPr/>
        </p:nvSpPr>
        <p:spPr bwMode="auto">
          <a:xfrm>
            <a:off x="1676400" y="15906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9134" name="AutoShape 30"/>
          <p:cNvSpPr>
            <a:spLocks noChangeArrowheads="1"/>
          </p:cNvSpPr>
          <p:nvPr/>
        </p:nvSpPr>
        <p:spPr bwMode="auto">
          <a:xfrm>
            <a:off x="1676400" y="19907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9135" name="AutoShape 31"/>
          <p:cNvSpPr>
            <a:spLocks noChangeArrowheads="1"/>
          </p:cNvSpPr>
          <p:nvPr/>
        </p:nvSpPr>
        <p:spPr bwMode="auto">
          <a:xfrm>
            <a:off x="1676400" y="2257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9137" name="Line 33"/>
          <p:cNvSpPr>
            <a:spLocks noChangeShapeType="1"/>
          </p:cNvSpPr>
          <p:nvPr/>
        </p:nvSpPr>
        <p:spPr bwMode="auto">
          <a:xfrm>
            <a:off x="2895600" y="2743200"/>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38" name="Line 34"/>
          <p:cNvSpPr>
            <a:spLocks noChangeShapeType="1"/>
          </p:cNvSpPr>
          <p:nvPr/>
        </p:nvSpPr>
        <p:spPr bwMode="auto">
          <a:xfrm>
            <a:off x="5410200" y="25908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39" name="Line 35"/>
          <p:cNvSpPr>
            <a:spLocks noChangeShapeType="1"/>
          </p:cNvSpPr>
          <p:nvPr/>
        </p:nvSpPr>
        <p:spPr bwMode="auto">
          <a:xfrm flipV="1">
            <a:off x="5410200" y="25908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40" name="Text Box 36"/>
          <p:cNvSpPr txBox="1">
            <a:spLocks noChangeArrowheads="1"/>
          </p:cNvSpPr>
          <p:nvPr/>
        </p:nvSpPr>
        <p:spPr bwMode="auto">
          <a:xfrm>
            <a:off x="838200" y="26670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６月４日</a:t>
            </a:r>
          </a:p>
        </p:txBody>
      </p:sp>
      <p:sp>
        <p:nvSpPr>
          <p:cNvPr id="559141" name="Rectangle 37"/>
          <p:cNvSpPr>
            <a:spLocks noChangeArrowheads="1"/>
          </p:cNvSpPr>
          <p:nvPr/>
        </p:nvSpPr>
        <p:spPr bwMode="auto">
          <a:xfrm>
            <a:off x="685800" y="2590800"/>
            <a:ext cx="8686800" cy="19812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42" name="AutoShape 38"/>
          <p:cNvSpPr>
            <a:spLocks noChangeArrowheads="1"/>
          </p:cNvSpPr>
          <p:nvPr/>
        </p:nvSpPr>
        <p:spPr bwMode="auto">
          <a:xfrm>
            <a:off x="1676400" y="26384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9143" name="AutoShape 39"/>
          <p:cNvSpPr>
            <a:spLocks noChangeArrowheads="1"/>
          </p:cNvSpPr>
          <p:nvPr/>
        </p:nvSpPr>
        <p:spPr bwMode="auto">
          <a:xfrm>
            <a:off x="1676400" y="29051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9144" name="AutoShape 40"/>
          <p:cNvSpPr>
            <a:spLocks noChangeArrowheads="1"/>
          </p:cNvSpPr>
          <p:nvPr/>
        </p:nvSpPr>
        <p:spPr bwMode="auto">
          <a:xfrm>
            <a:off x="1676400" y="31813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9145" name="AutoShape 41"/>
          <p:cNvSpPr>
            <a:spLocks noChangeArrowheads="1"/>
          </p:cNvSpPr>
          <p:nvPr/>
        </p:nvSpPr>
        <p:spPr bwMode="auto">
          <a:xfrm>
            <a:off x="1704975" y="3762375"/>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抽出</a:t>
            </a:r>
            <a:r>
              <a:rPr lang="ja-JP" altLang="en-US" b="0" dirty="0">
                <a:ea typeface="MS UI Gothic" pitchFamily="50" charset="-128"/>
              </a:rPr>
              <a:t>作業</a:t>
            </a:r>
          </a:p>
        </p:txBody>
      </p:sp>
      <p:sp>
        <p:nvSpPr>
          <p:cNvPr id="559146" name="AutoShape 42"/>
          <p:cNvSpPr>
            <a:spLocks noChangeArrowheads="1"/>
          </p:cNvSpPr>
          <p:nvPr/>
        </p:nvSpPr>
        <p:spPr bwMode="auto">
          <a:xfrm>
            <a:off x="2819400" y="3762375"/>
            <a:ext cx="685800" cy="228600"/>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b="0">
                <a:ea typeface="MS UI Gothic" pitchFamily="50" charset="-128"/>
              </a:rPr>
              <a:t>３日分</a:t>
            </a:r>
          </a:p>
          <a:p>
            <a:r>
              <a:rPr lang="ja-JP" altLang="en-US" b="0">
                <a:ea typeface="MS UI Gothic" pitchFamily="50" charset="-128"/>
              </a:rPr>
              <a:t>繰り返し</a:t>
            </a:r>
          </a:p>
        </p:txBody>
      </p:sp>
      <p:sp>
        <p:nvSpPr>
          <p:cNvPr id="559147" name="AutoShape 43"/>
          <p:cNvSpPr>
            <a:spLocks noChangeArrowheads="1"/>
          </p:cNvSpPr>
          <p:nvPr/>
        </p:nvSpPr>
        <p:spPr bwMode="auto">
          <a:xfrm>
            <a:off x="1704975" y="4191000"/>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送付</a:t>
            </a:r>
            <a:endParaRPr lang="ja-JP" altLang="en-US" b="0" dirty="0">
              <a:ea typeface="MS UI Gothic" pitchFamily="50" charset="-128"/>
            </a:endParaRPr>
          </a:p>
        </p:txBody>
      </p:sp>
      <p:sp>
        <p:nvSpPr>
          <p:cNvPr id="559148" name="Line 44"/>
          <p:cNvSpPr>
            <a:spLocks noChangeShapeType="1"/>
          </p:cNvSpPr>
          <p:nvPr/>
        </p:nvSpPr>
        <p:spPr bwMode="auto">
          <a:xfrm>
            <a:off x="2390775" y="4010025"/>
            <a:ext cx="0" cy="180975"/>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49" name="Text Box 45"/>
          <p:cNvSpPr txBox="1">
            <a:spLocks noChangeArrowheads="1"/>
          </p:cNvSpPr>
          <p:nvPr/>
        </p:nvSpPr>
        <p:spPr bwMode="auto">
          <a:xfrm>
            <a:off x="1809750" y="3543300"/>
            <a:ext cx="1447800" cy="228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＜アクセス</a:t>
            </a:r>
            <a:r>
              <a:rPr lang="en-US" altLang="ja-JP"/>
              <a:t>PF</a:t>
            </a:r>
            <a:r>
              <a:rPr lang="ja-JP" altLang="en-US"/>
              <a:t>保守者＞</a:t>
            </a:r>
          </a:p>
        </p:txBody>
      </p:sp>
      <p:sp>
        <p:nvSpPr>
          <p:cNvPr id="559150" name="Rectangle 46"/>
          <p:cNvSpPr>
            <a:spLocks noChangeArrowheads="1"/>
          </p:cNvSpPr>
          <p:nvPr/>
        </p:nvSpPr>
        <p:spPr bwMode="auto">
          <a:xfrm>
            <a:off x="1371600" y="3505200"/>
            <a:ext cx="2085975" cy="990600"/>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59151" name="Line 47"/>
          <p:cNvSpPr>
            <a:spLocks noChangeShapeType="1"/>
          </p:cNvSpPr>
          <p:nvPr/>
        </p:nvSpPr>
        <p:spPr bwMode="auto">
          <a:xfrm>
            <a:off x="3048000" y="4343400"/>
            <a:ext cx="37338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grpSp>
        <p:nvGrpSpPr>
          <p:cNvPr id="559152" name="Group 48"/>
          <p:cNvGrpSpPr>
            <a:grpSpLocks/>
          </p:cNvGrpSpPr>
          <p:nvPr/>
        </p:nvGrpSpPr>
        <p:grpSpPr bwMode="auto">
          <a:xfrm>
            <a:off x="5334000" y="3962400"/>
            <a:ext cx="1600200" cy="336550"/>
            <a:chOff x="3360" y="2178"/>
            <a:chExt cx="1008" cy="212"/>
          </a:xfrm>
        </p:grpSpPr>
        <p:sp>
          <p:nvSpPr>
            <p:cNvPr id="559153" name="Rectangle 49"/>
            <p:cNvSpPr>
              <a:spLocks noChangeArrowheads="1"/>
            </p:cNvSpPr>
            <p:nvPr/>
          </p:nvSpPr>
          <p:spPr bwMode="auto">
            <a:xfrm>
              <a:off x="3360"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4" name="Rectangle 50"/>
            <p:cNvSpPr>
              <a:spLocks noChangeArrowheads="1"/>
            </p:cNvSpPr>
            <p:nvPr/>
          </p:nvSpPr>
          <p:spPr bwMode="auto">
            <a:xfrm>
              <a:off x="3504"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5" name="Rectangle 51"/>
            <p:cNvSpPr>
              <a:spLocks noChangeArrowheads="1"/>
            </p:cNvSpPr>
            <p:nvPr/>
          </p:nvSpPr>
          <p:spPr bwMode="auto">
            <a:xfrm>
              <a:off x="3648"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6" name="Rectangle 52"/>
            <p:cNvSpPr>
              <a:spLocks noChangeArrowheads="1"/>
            </p:cNvSpPr>
            <p:nvPr/>
          </p:nvSpPr>
          <p:spPr bwMode="auto">
            <a:xfrm>
              <a:off x="3360"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7" name="Rectangle 53"/>
            <p:cNvSpPr>
              <a:spLocks noChangeArrowheads="1"/>
            </p:cNvSpPr>
            <p:nvPr/>
          </p:nvSpPr>
          <p:spPr bwMode="auto">
            <a:xfrm>
              <a:off x="3504"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8" name="Rectangle 54"/>
            <p:cNvSpPr>
              <a:spLocks noChangeArrowheads="1"/>
            </p:cNvSpPr>
            <p:nvPr/>
          </p:nvSpPr>
          <p:spPr bwMode="auto">
            <a:xfrm>
              <a:off x="3648"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59159" name="Text Box 55"/>
            <p:cNvSpPr txBox="1">
              <a:spLocks noChangeArrowheads="1"/>
            </p:cNvSpPr>
            <p:nvPr/>
          </p:nvSpPr>
          <p:spPr bwMode="auto">
            <a:xfrm>
              <a:off x="3744" y="2178"/>
              <a:ext cx="624" cy="212"/>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sz="800" b="0" dirty="0" smtClean="0"/>
                <a:t>外部媒体</a:t>
              </a:r>
              <a:r>
                <a:rPr lang="ja-JP" altLang="en-US" sz="800" b="0" dirty="0" smtClean="0"/>
                <a:t>（</a:t>
              </a:r>
              <a:r>
                <a:rPr lang="en-US" altLang="ja-JP" sz="800" b="0" dirty="0"/>
                <a:t>3</a:t>
              </a:r>
              <a:r>
                <a:rPr lang="ja-JP" altLang="en-US" sz="800" b="0" dirty="0"/>
                <a:t>日分）正副で</a:t>
              </a:r>
              <a:r>
                <a:rPr lang="en-US" altLang="ja-JP" sz="800" b="0" dirty="0"/>
                <a:t>3</a:t>
              </a:r>
              <a:r>
                <a:rPr lang="ja-JP" altLang="en-US" sz="800" b="0" dirty="0"/>
                <a:t>組</a:t>
              </a:r>
            </a:p>
          </p:txBody>
        </p:sp>
      </p:grpSp>
      <p:sp>
        <p:nvSpPr>
          <p:cNvPr id="559161" name="AutoShape 57"/>
          <p:cNvSpPr>
            <a:spLocks noChangeArrowheads="1"/>
          </p:cNvSpPr>
          <p:nvPr/>
        </p:nvSpPr>
        <p:spPr bwMode="auto">
          <a:xfrm>
            <a:off x="6324600" y="476250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受領</a:t>
            </a:r>
            <a:endParaRPr lang="ja-JP" altLang="en-US" b="0" dirty="0">
              <a:ea typeface="MS UI Gothic" pitchFamily="50" charset="-128"/>
            </a:endParaRPr>
          </a:p>
        </p:txBody>
      </p:sp>
      <p:sp>
        <p:nvSpPr>
          <p:cNvPr id="559162" name="Line 58"/>
          <p:cNvSpPr>
            <a:spLocks noChangeShapeType="1"/>
          </p:cNvSpPr>
          <p:nvPr/>
        </p:nvSpPr>
        <p:spPr bwMode="auto">
          <a:xfrm>
            <a:off x="6781800" y="4991100"/>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65" name="AutoShape 61"/>
          <p:cNvSpPr>
            <a:spLocks noChangeArrowheads="1"/>
          </p:cNvSpPr>
          <p:nvPr/>
        </p:nvSpPr>
        <p:spPr bwMode="auto">
          <a:xfrm>
            <a:off x="6324600" y="518160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格納処理起動</a:t>
            </a:r>
          </a:p>
        </p:txBody>
      </p:sp>
      <p:sp>
        <p:nvSpPr>
          <p:cNvPr id="559166" name="AutoShape 62"/>
          <p:cNvSpPr>
            <a:spLocks noChangeArrowheads="1"/>
          </p:cNvSpPr>
          <p:nvPr/>
        </p:nvSpPr>
        <p:spPr bwMode="auto">
          <a:xfrm>
            <a:off x="7924800" y="51054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59167" name="AutoShape 63"/>
          <p:cNvSpPr>
            <a:spLocks noChangeArrowheads="1"/>
          </p:cNvSpPr>
          <p:nvPr/>
        </p:nvSpPr>
        <p:spPr bwMode="auto">
          <a:xfrm>
            <a:off x="7924800" y="54102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59168" name="AutoShape 64"/>
          <p:cNvSpPr>
            <a:spLocks noChangeArrowheads="1"/>
          </p:cNvSpPr>
          <p:nvPr/>
        </p:nvSpPr>
        <p:spPr bwMode="auto">
          <a:xfrm>
            <a:off x="7924800" y="57150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59171" name="Line 67"/>
          <p:cNvSpPr>
            <a:spLocks noChangeShapeType="1"/>
          </p:cNvSpPr>
          <p:nvPr/>
        </p:nvSpPr>
        <p:spPr bwMode="auto">
          <a:xfrm>
            <a:off x="8534400" y="53340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72" name="Line 68"/>
          <p:cNvSpPr>
            <a:spLocks noChangeShapeType="1"/>
          </p:cNvSpPr>
          <p:nvPr/>
        </p:nvSpPr>
        <p:spPr bwMode="auto">
          <a:xfrm>
            <a:off x="8534400" y="56388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74" name="Rectangle 70"/>
          <p:cNvSpPr>
            <a:spLocks noChangeArrowheads="1"/>
          </p:cNvSpPr>
          <p:nvPr/>
        </p:nvSpPr>
        <p:spPr bwMode="auto">
          <a:xfrm>
            <a:off x="6019800" y="4648200"/>
            <a:ext cx="1447800" cy="1285875"/>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59175" name="Text Box 71"/>
          <p:cNvSpPr txBox="1">
            <a:spLocks noChangeArrowheads="1"/>
          </p:cNvSpPr>
          <p:nvPr/>
        </p:nvSpPr>
        <p:spPr bwMode="auto">
          <a:xfrm>
            <a:off x="6019800" y="5705475"/>
            <a:ext cx="1600200" cy="228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＜ﾌﾟﾛｾｽ分析保守者＞</a:t>
            </a:r>
          </a:p>
        </p:txBody>
      </p:sp>
      <p:sp>
        <p:nvSpPr>
          <p:cNvPr id="559176" name="Text Box 72"/>
          <p:cNvSpPr txBox="1">
            <a:spLocks noChangeArrowheads="1"/>
          </p:cNvSpPr>
          <p:nvPr/>
        </p:nvSpPr>
        <p:spPr bwMode="auto">
          <a:xfrm>
            <a:off x="1219200" y="6515100"/>
            <a:ext cx="8229600" cy="1524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1000" b="0">
                <a:latin typeface="ＭＳ Ｐゴシック" charset="-128"/>
              </a:rPr>
              <a:t>図１．１３－３　ＮＷもしくは光アンバンドル業務支援システムがトラブルの場合（トラブル期間が５日以上の場合 ）　（１／２）</a:t>
            </a:r>
          </a:p>
        </p:txBody>
      </p:sp>
      <p:sp>
        <p:nvSpPr>
          <p:cNvPr id="559177" name="Line 73"/>
          <p:cNvSpPr>
            <a:spLocks noChangeShapeType="1"/>
          </p:cNvSpPr>
          <p:nvPr/>
        </p:nvSpPr>
        <p:spPr bwMode="auto">
          <a:xfrm rot="5400000">
            <a:off x="6553200" y="4572000"/>
            <a:ext cx="457200" cy="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78" name="Line 74"/>
          <p:cNvSpPr>
            <a:spLocks noChangeShapeType="1"/>
          </p:cNvSpPr>
          <p:nvPr/>
        </p:nvSpPr>
        <p:spPr bwMode="auto">
          <a:xfrm>
            <a:off x="7239000" y="5257800"/>
            <a:ext cx="685800" cy="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59179" name="Line 75"/>
          <p:cNvSpPr>
            <a:spLocks noChangeShapeType="1"/>
          </p:cNvSpPr>
          <p:nvPr/>
        </p:nvSpPr>
        <p:spPr bwMode="auto">
          <a:xfrm>
            <a:off x="5410200" y="46482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180" name="Line 76"/>
          <p:cNvSpPr>
            <a:spLocks noChangeShapeType="1"/>
          </p:cNvSpPr>
          <p:nvPr/>
        </p:nvSpPr>
        <p:spPr bwMode="auto">
          <a:xfrm flipV="1">
            <a:off x="5410200" y="46482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59200" name="AutoShape 96"/>
          <p:cNvSpPr>
            <a:spLocks noChangeArrowheads="1"/>
          </p:cNvSpPr>
          <p:nvPr/>
        </p:nvSpPr>
        <p:spPr bwMode="auto">
          <a:xfrm>
            <a:off x="3857625" y="6115050"/>
            <a:ext cx="2514600" cy="228600"/>
          </a:xfrm>
          <a:prstGeom prst="roundRect">
            <a:avLst>
              <a:gd name="adj" fmla="val 16667"/>
            </a:avLst>
          </a:prstGeom>
          <a:solidFill>
            <a:srgbClr val="FFFF99"/>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ja-JP" altLang="en-US" sz="1100" b="0"/>
              <a:t>次頁に続く</a:t>
            </a:r>
          </a:p>
        </p:txBody>
      </p:sp>
      <p:sp>
        <p:nvSpPr>
          <p:cNvPr id="559204" name="AutoShape 100"/>
          <p:cNvSpPr>
            <a:spLocks noChangeArrowheads="1"/>
          </p:cNvSpPr>
          <p:nvPr/>
        </p:nvSpPr>
        <p:spPr bwMode="auto">
          <a:xfrm>
            <a:off x="3152775" y="990600"/>
            <a:ext cx="3976688" cy="457200"/>
          </a:xfrm>
          <a:prstGeom prst="star16">
            <a:avLst>
              <a:gd name="adj" fmla="val 37500"/>
            </a:avLst>
          </a:prstGeom>
          <a:solidFill>
            <a:srgbClr val="FF99CC"/>
          </a:solidFill>
          <a:ln w="12700">
            <a:solidFill>
              <a:schemeClr val="tx1"/>
            </a:solidFill>
            <a:prstDash val="sysDot"/>
            <a:miter lim="800000"/>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ＮＷもしくは光アンバンドル業務支援システムﾄﾗﾌﾞﾙ発生</a:t>
            </a:r>
          </a:p>
        </p:txBody>
      </p:sp>
      <p:sp>
        <p:nvSpPr>
          <p:cNvPr id="559205" name="Text Box 101"/>
          <p:cNvSpPr txBox="1">
            <a:spLocks noChangeArrowheads="1"/>
          </p:cNvSpPr>
          <p:nvPr/>
        </p:nvSpPr>
        <p:spPr bwMode="auto">
          <a:xfrm>
            <a:off x="4881563" y="6613525"/>
            <a:ext cx="609600" cy="244475"/>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ltLang="ja-JP" sz="1000" b="0">
                <a:latin typeface="ＭＳ Ｐゴシック" charset="-128"/>
              </a:rPr>
              <a:t>1.13-3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ChangeArrowheads="1"/>
          </p:cNvSpPr>
          <p:nvPr/>
        </p:nvSpPr>
        <p:spPr bwMode="auto">
          <a:xfrm>
            <a:off x="685800" y="304800"/>
            <a:ext cx="44196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p>
        </p:txBody>
      </p:sp>
      <p:sp>
        <p:nvSpPr>
          <p:cNvPr id="561155" name="Rectangle 3"/>
          <p:cNvSpPr>
            <a:spLocks noChangeArrowheads="1"/>
          </p:cNvSpPr>
          <p:nvPr/>
        </p:nvSpPr>
        <p:spPr bwMode="auto">
          <a:xfrm>
            <a:off x="5105400" y="304800"/>
            <a:ext cx="42672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光アンバンドル業務支援システム</a:t>
            </a:r>
          </a:p>
        </p:txBody>
      </p:sp>
      <p:sp>
        <p:nvSpPr>
          <p:cNvPr id="561275" name="Text Box 123"/>
          <p:cNvSpPr txBox="1">
            <a:spLocks noChangeArrowheads="1"/>
          </p:cNvSpPr>
          <p:nvPr/>
        </p:nvSpPr>
        <p:spPr bwMode="auto">
          <a:xfrm>
            <a:off x="838200" y="41910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６月８日</a:t>
            </a:r>
          </a:p>
        </p:txBody>
      </p:sp>
      <p:sp>
        <p:nvSpPr>
          <p:cNvPr id="561276" name="Rectangle 124"/>
          <p:cNvSpPr>
            <a:spLocks noChangeArrowheads="1"/>
          </p:cNvSpPr>
          <p:nvPr/>
        </p:nvSpPr>
        <p:spPr bwMode="auto">
          <a:xfrm>
            <a:off x="685800" y="4038600"/>
            <a:ext cx="8686800" cy="22098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77" name="Line 125"/>
          <p:cNvSpPr>
            <a:spLocks noChangeShapeType="1"/>
          </p:cNvSpPr>
          <p:nvPr/>
        </p:nvSpPr>
        <p:spPr bwMode="auto">
          <a:xfrm>
            <a:off x="2895600" y="4346575"/>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78" name="AutoShape 126"/>
          <p:cNvSpPr>
            <a:spLocks noChangeArrowheads="1"/>
          </p:cNvSpPr>
          <p:nvPr/>
        </p:nvSpPr>
        <p:spPr bwMode="auto">
          <a:xfrm>
            <a:off x="1676400" y="419417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7</a:t>
            </a:r>
            <a:r>
              <a:rPr lang="ja-JP" altLang="en-US" b="0">
                <a:ea typeface="MS UI Gothic" pitchFamily="50" charset="-128"/>
              </a:rPr>
              <a:t>日分）</a:t>
            </a:r>
          </a:p>
        </p:txBody>
      </p:sp>
      <p:sp>
        <p:nvSpPr>
          <p:cNvPr id="561282" name="Line 130"/>
          <p:cNvSpPr>
            <a:spLocks noChangeShapeType="1"/>
          </p:cNvSpPr>
          <p:nvPr/>
        </p:nvSpPr>
        <p:spPr bwMode="auto">
          <a:xfrm>
            <a:off x="2895600" y="847725"/>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83" name="Line 131"/>
          <p:cNvSpPr>
            <a:spLocks noChangeShapeType="1"/>
          </p:cNvSpPr>
          <p:nvPr/>
        </p:nvSpPr>
        <p:spPr bwMode="auto">
          <a:xfrm>
            <a:off x="5410200" y="6953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61284" name="Line 132"/>
          <p:cNvSpPr>
            <a:spLocks noChangeShapeType="1"/>
          </p:cNvSpPr>
          <p:nvPr/>
        </p:nvSpPr>
        <p:spPr bwMode="auto">
          <a:xfrm flipV="1">
            <a:off x="5410200" y="695325"/>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61286" name="Text Box 134"/>
          <p:cNvSpPr txBox="1">
            <a:spLocks noChangeArrowheads="1"/>
          </p:cNvSpPr>
          <p:nvPr/>
        </p:nvSpPr>
        <p:spPr bwMode="auto">
          <a:xfrm>
            <a:off x="838200" y="7715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６月６日</a:t>
            </a:r>
          </a:p>
        </p:txBody>
      </p:sp>
      <p:sp>
        <p:nvSpPr>
          <p:cNvPr id="561288" name="Rectangle 136"/>
          <p:cNvSpPr>
            <a:spLocks noChangeArrowheads="1"/>
          </p:cNvSpPr>
          <p:nvPr/>
        </p:nvSpPr>
        <p:spPr bwMode="auto">
          <a:xfrm>
            <a:off x="685800" y="685800"/>
            <a:ext cx="8686800" cy="6858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90" name="AutoShape 138"/>
          <p:cNvSpPr>
            <a:spLocks noChangeArrowheads="1"/>
          </p:cNvSpPr>
          <p:nvPr/>
        </p:nvSpPr>
        <p:spPr bwMode="auto">
          <a:xfrm>
            <a:off x="1676400" y="7715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61291" name="AutoShape 139"/>
          <p:cNvSpPr>
            <a:spLocks noChangeArrowheads="1"/>
          </p:cNvSpPr>
          <p:nvPr/>
        </p:nvSpPr>
        <p:spPr bwMode="auto">
          <a:xfrm>
            <a:off x="1676400" y="10382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5</a:t>
            </a:r>
            <a:r>
              <a:rPr lang="ja-JP" altLang="en-US" b="0">
                <a:ea typeface="MS UI Gothic" pitchFamily="50" charset="-128"/>
              </a:rPr>
              <a:t>日分）</a:t>
            </a:r>
          </a:p>
        </p:txBody>
      </p:sp>
      <p:sp>
        <p:nvSpPr>
          <p:cNvPr id="561293" name="Line 141"/>
          <p:cNvSpPr>
            <a:spLocks noChangeShapeType="1"/>
          </p:cNvSpPr>
          <p:nvPr/>
        </p:nvSpPr>
        <p:spPr bwMode="auto">
          <a:xfrm>
            <a:off x="2895600" y="1524000"/>
            <a:ext cx="2743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94" name="Line 142"/>
          <p:cNvSpPr>
            <a:spLocks noChangeShapeType="1"/>
          </p:cNvSpPr>
          <p:nvPr/>
        </p:nvSpPr>
        <p:spPr bwMode="auto">
          <a:xfrm>
            <a:off x="5410200" y="13716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61295" name="Line 143"/>
          <p:cNvSpPr>
            <a:spLocks noChangeShapeType="1"/>
          </p:cNvSpPr>
          <p:nvPr/>
        </p:nvSpPr>
        <p:spPr bwMode="auto">
          <a:xfrm flipV="1">
            <a:off x="5410200" y="1371600"/>
            <a:ext cx="152400" cy="3048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endParaRPr lang="ja-JP" altLang="en-US"/>
          </a:p>
        </p:txBody>
      </p:sp>
      <p:sp>
        <p:nvSpPr>
          <p:cNvPr id="561296" name="Text Box 144"/>
          <p:cNvSpPr txBox="1">
            <a:spLocks noChangeArrowheads="1"/>
          </p:cNvSpPr>
          <p:nvPr/>
        </p:nvSpPr>
        <p:spPr bwMode="auto">
          <a:xfrm>
            <a:off x="838200" y="14478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６月７日</a:t>
            </a:r>
          </a:p>
        </p:txBody>
      </p:sp>
      <p:sp>
        <p:nvSpPr>
          <p:cNvPr id="561297" name="Rectangle 145"/>
          <p:cNvSpPr>
            <a:spLocks noChangeArrowheads="1"/>
          </p:cNvSpPr>
          <p:nvPr/>
        </p:nvSpPr>
        <p:spPr bwMode="auto">
          <a:xfrm>
            <a:off x="685800" y="1371600"/>
            <a:ext cx="8686800" cy="2667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298" name="AutoShape 146"/>
          <p:cNvSpPr>
            <a:spLocks noChangeArrowheads="1"/>
          </p:cNvSpPr>
          <p:nvPr/>
        </p:nvSpPr>
        <p:spPr bwMode="auto">
          <a:xfrm>
            <a:off x="1676400" y="14192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61299" name="AutoShape 147"/>
          <p:cNvSpPr>
            <a:spLocks noChangeArrowheads="1"/>
          </p:cNvSpPr>
          <p:nvPr/>
        </p:nvSpPr>
        <p:spPr bwMode="auto">
          <a:xfrm>
            <a:off x="1676400" y="16859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5</a:t>
            </a:r>
            <a:r>
              <a:rPr lang="ja-JP" altLang="en-US" b="0">
                <a:ea typeface="MS UI Gothic" pitchFamily="50" charset="-128"/>
              </a:rPr>
              <a:t>日分）</a:t>
            </a:r>
          </a:p>
        </p:txBody>
      </p:sp>
      <p:sp>
        <p:nvSpPr>
          <p:cNvPr id="561300" name="AutoShape 148"/>
          <p:cNvSpPr>
            <a:spLocks noChangeArrowheads="1"/>
          </p:cNvSpPr>
          <p:nvPr/>
        </p:nvSpPr>
        <p:spPr bwMode="auto">
          <a:xfrm>
            <a:off x="1676400" y="19621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6</a:t>
            </a:r>
            <a:r>
              <a:rPr lang="ja-JP" altLang="en-US" b="0">
                <a:ea typeface="MS UI Gothic" pitchFamily="50" charset="-128"/>
              </a:rPr>
              <a:t>日分）</a:t>
            </a:r>
          </a:p>
        </p:txBody>
      </p:sp>
      <p:sp>
        <p:nvSpPr>
          <p:cNvPr id="561301" name="AutoShape 149"/>
          <p:cNvSpPr>
            <a:spLocks noChangeArrowheads="1"/>
          </p:cNvSpPr>
          <p:nvPr/>
        </p:nvSpPr>
        <p:spPr bwMode="auto">
          <a:xfrm>
            <a:off x="1704975" y="2543175"/>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抽出</a:t>
            </a:r>
            <a:r>
              <a:rPr lang="ja-JP" altLang="en-US" b="0" dirty="0">
                <a:ea typeface="MS UI Gothic" pitchFamily="50" charset="-128"/>
              </a:rPr>
              <a:t>作業</a:t>
            </a:r>
          </a:p>
        </p:txBody>
      </p:sp>
      <p:sp>
        <p:nvSpPr>
          <p:cNvPr id="561302" name="AutoShape 150"/>
          <p:cNvSpPr>
            <a:spLocks noChangeArrowheads="1"/>
          </p:cNvSpPr>
          <p:nvPr/>
        </p:nvSpPr>
        <p:spPr bwMode="auto">
          <a:xfrm>
            <a:off x="2819400" y="2543175"/>
            <a:ext cx="685800" cy="228600"/>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b="0">
                <a:ea typeface="MS UI Gothic" pitchFamily="50" charset="-128"/>
              </a:rPr>
              <a:t>３日分</a:t>
            </a:r>
          </a:p>
          <a:p>
            <a:r>
              <a:rPr lang="ja-JP" altLang="en-US" b="0">
                <a:ea typeface="MS UI Gothic" pitchFamily="50" charset="-128"/>
              </a:rPr>
              <a:t>繰り返し</a:t>
            </a:r>
          </a:p>
        </p:txBody>
      </p:sp>
      <p:sp>
        <p:nvSpPr>
          <p:cNvPr id="561303" name="AutoShape 151"/>
          <p:cNvSpPr>
            <a:spLocks noChangeArrowheads="1"/>
          </p:cNvSpPr>
          <p:nvPr/>
        </p:nvSpPr>
        <p:spPr bwMode="auto">
          <a:xfrm>
            <a:off x="1704975" y="2971800"/>
            <a:ext cx="12192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送付</a:t>
            </a:r>
            <a:endParaRPr lang="ja-JP" altLang="en-US" b="0" dirty="0">
              <a:ea typeface="MS UI Gothic" pitchFamily="50" charset="-128"/>
            </a:endParaRPr>
          </a:p>
        </p:txBody>
      </p:sp>
      <p:sp>
        <p:nvSpPr>
          <p:cNvPr id="561304" name="Line 152"/>
          <p:cNvSpPr>
            <a:spLocks noChangeShapeType="1"/>
          </p:cNvSpPr>
          <p:nvPr/>
        </p:nvSpPr>
        <p:spPr bwMode="auto">
          <a:xfrm>
            <a:off x="2390775" y="2790825"/>
            <a:ext cx="0" cy="180975"/>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05" name="Text Box 153"/>
          <p:cNvSpPr txBox="1">
            <a:spLocks noChangeArrowheads="1"/>
          </p:cNvSpPr>
          <p:nvPr/>
        </p:nvSpPr>
        <p:spPr bwMode="auto">
          <a:xfrm>
            <a:off x="1809750" y="2324100"/>
            <a:ext cx="1447800" cy="2286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＜アクセス</a:t>
            </a:r>
            <a:r>
              <a:rPr lang="en-US" altLang="ja-JP"/>
              <a:t>PF</a:t>
            </a:r>
            <a:r>
              <a:rPr lang="ja-JP" altLang="en-US"/>
              <a:t>保守者＞</a:t>
            </a:r>
          </a:p>
        </p:txBody>
      </p:sp>
      <p:sp>
        <p:nvSpPr>
          <p:cNvPr id="561306" name="Rectangle 154"/>
          <p:cNvSpPr>
            <a:spLocks noChangeArrowheads="1"/>
          </p:cNvSpPr>
          <p:nvPr/>
        </p:nvSpPr>
        <p:spPr bwMode="auto">
          <a:xfrm>
            <a:off x="1371600" y="2286000"/>
            <a:ext cx="2085975" cy="990600"/>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61307" name="Line 155"/>
          <p:cNvSpPr>
            <a:spLocks noChangeShapeType="1"/>
          </p:cNvSpPr>
          <p:nvPr/>
        </p:nvSpPr>
        <p:spPr bwMode="auto">
          <a:xfrm>
            <a:off x="3048000" y="3124200"/>
            <a:ext cx="3733800"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grpSp>
        <p:nvGrpSpPr>
          <p:cNvPr id="561308" name="Group 156"/>
          <p:cNvGrpSpPr>
            <a:grpSpLocks/>
          </p:cNvGrpSpPr>
          <p:nvPr/>
        </p:nvGrpSpPr>
        <p:grpSpPr bwMode="auto">
          <a:xfrm>
            <a:off x="5334000" y="2743200"/>
            <a:ext cx="1600200" cy="336550"/>
            <a:chOff x="3360" y="2178"/>
            <a:chExt cx="1008" cy="212"/>
          </a:xfrm>
        </p:grpSpPr>
        <p:sp>
          <p:nvSpPr>
            <p:cNvPr id="561309" name="Rectangle 157"/>
            <p:cNvSpPr>
              <a:spLocks noChangeArrowheads="1"/>
            </p:cNvSpPr>
            <p:nvPr/>
          </p:nvSpPr>
          <p:spPr bwMode="auto">
            <a:xfrm>
              <a:off x="3360"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0" name="Rectangle 158"/>
            <p:cNvSpPr>
              <a:spLocks noChangeArrowheads="1"/>
            </p:cNvSpPr>
            <p:nvPr/>
          </p:nvSpPr>
          <p:spPr bwMode="auto">
            <a:xfrm>
              <a:off x="3504"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1" name="Rectangle 159"/>
            <p:cNvSpPr>
              <a:spLocks noChangeArrowheads="1"/>
            </p:cNvSpPr>
            <p:nvPr/>
          </p:nvSpPr>
          <p:spPr bwMode="auto">
            <a:xfrm>
              <a:off x="3648" y="2226"/>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2" name="Rectangle 160"/>
            <p:cNvSpPr>
              <a:spLocks noChangeArrowheads="1"/>
            </p:cNvSpPr>
            <p:nvPr/>
          </p:nvSpPr>
          <p:spPr bwMode="auto">
            <a:xfrm>
              <a:off x="3360"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3" name="Rectangle 161"/>
            <p:cNvSpPr>
              <a:spLocks noChangeArrowheads="1"/>
            </p:cNvSpPr>
            <p:nvPr/>
          </p:nvSpPr>
          <p:spPr bwMode="auto">
            <a:xfrm>
              <a:off x="3504"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4" name="Rectangle 162"/>
            <p:cNvSpPr>
              <a:spLocks noChangeArrowheads="1"/>
            </p:cNvSpPr>
            <p:nvPr/>
          </p:nvSpPr>
          <p:spPr bwMode="auto">
            <a:xfrm>
              <a:off x="3648" y="2322"/>
              <a:ext cx="96" cy="48"/>
            </a:xfrm>
            <a:prstGeom prst="rect">
              <a:avLst/>
            </a:prstGeom>
            <a:solidFill>
              <a:srgbClr val="00FF00"/>
            </a:solidFill>
            <a:ln w="9525">
              <a:solidFill>
                <a:schemeClr val="tx1"/>
              </a:solidFill>
              <a:miter lim="800000"/>
              <a:headEnd/>
              <a:tailEnd/>
            </a:ln>
            <a:effectLst>
              <a:outerShdw dist="35921" dir="2700000" algn="ctr" rotWithShape="0">
                <a:srgbClr val="808080"/>
              </a:outerShdw>
            </a:effectLst>
          </p:spPr>
          <p:txBody>
            <a:bodyPr wrap="none" lIns="54000" tIns="46798" rIns="54000" bIns="46798" anchor="ctr"/>
            <a:lstStyle/>
            <a:p>
              <a:endParaRPr lang="ja-JP" altLang="en-US"/>
            </a:p>
          </p:txBody>
        </p:sp>
        <p:sp>
          <p:nvSpPr>
            <p:cNvPr id="561315" name="Text Box 163"/>
            <p:cNvSpPr txBox="1">
              <a:spLocks noChangeArrowheads="1"/>
            </p:cNvSpPr>
            <p:nvPr/>
          </p:nvSpPr>
          <p:spPr bwMode="auto">
            <a:xfrm>
              <a:off x="3744" y="2178"/>
              <a:ext cx="624" cy="212"/>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sz="800" b="0" dirty="0" smtClean="0"/>
                <a:t>外部媒体</a:t>
              </a:r>
              <a:r>
                <a:rPr lang="ja-JP" altLang="en-US" sz="800" b="0" dirty="0" smtClean="0"/>
                <a:t>（</a:t>
              </a:r>
              <a:r>
                <a:rPr lang="en-US" altLang="ja-JP" sz="800" b="0" dirty="0"/>
                <a:t>3</a:t>
              </a:r>
              <a:r>
                <a:rPr lang="ja-JP" altLang="en-US" sz="800" b="0" dirty="0"/>
                <a:t>日分）正副で</a:t>
              </a:r>
              <a:r>
                <a:rPr lang="en-US" altLang="ja-JP" sz="800" b="0" dirty="0"/>
                <a:t>3</a:t>
              </a:r>
              <a:r>
                <a:rPr lang="ja-JP" altLang="en-US" sz="800" b="0" dirty="0"/>
                <a:t>組</a:t>
              </a:r>
            </a:p>
          </p:txBody>
        </p:sp>
      </p:grpSp>
      <p:sp>
        <p:nvSpPr>
          <p:cNvPr id="561316" name="AutoShape 164"/>
          <p:cNvSpPr>
            <a:spLocks noChangeArrowheads="1"/>
          </p:cNvSpPr>
          <p:nvPr/>
        </p:nvSpPr>
        <p:spPr bwMode="auto">
          <a:xfrm>
            <a:off x="6324600" y="461010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dirty="0" smtClean="0"/>
              <a:t>外部媒体</a:t>
            </a:r>
            <a:r>
              <a:rPr lang="ja-JP" altLang="en-US" b="0" dirty="0" smtClean="0">
                <a:ea typeface="MS UI Gothic" pitchFamily="50" charset="-128"/>
              </a:rPr>
              <a:t>受領</a:t>
            </a:r>
            <a:endParaRPr lang="ja-JP" altLang="en-US" b="0" dirty="0">
              <a:ea typeface="MS UI Gothic" pitchFamily="50" charset="-128"/>
            </a:endParaRPr>
          </a:p>
        </p:txBody>
      </p:sp>
      <p:sp>
        <p:nvSpPr>
          <p:cNvPr id="561317" name="Line 165"/>
          <p:cNvSpPr>
            <a:spLocks noChangeShapeType="1"/>
          </p:cNvSpPr>
          <p:nvPr/>
        </p:nvSpPr>
        <p:spPr bwMode="auto">
          <a:xfrm>
            <a:off x="6781800" y="4838700"/>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18" name="AutoShape 166"/>
          <p:cNvSpPr>
            <a:spLocks noChangeArrowheads="1"/>
          </p:cNvSpPr>
          <p:nvPr/>
        </p:nvSpPr>
        <p:spPr bwMode="auto">
          <a:xfrm>
            <a:off x="6324600" y="5029200"/>
            <a:ext cx="914400" cy="228600"/>
          </a:xfrm>
          <a:prstGeom prst="roundRect">
            <a:avLst>
              <a:gd name="adj" fmla="val 50000"/>
            </a:avLst>
          </a:prstGeom>
          <a:solidFill>
            <a:srgbClr val="FFFF99"/>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格納処理起動</a:t>
            </a:r>
          </a:p>
        </p:txBody>
      </p:sp>
      <p:sp>
        <p:nvSpPr>
          <p:cNvPr id="561319" name="AutoShape 167"/>
          <p:cNvSpPr>
            <a:spLocks noChangeArrowheads="1"/>
          </p:cNvSpPr>
          <p:nvPr/>
        </p:nvSpPr>
        <p:spPr bwMode="auto">
          <a:xfrm>
            <a:off x="7924800" y="49530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4</a:t>
            </a:r>
            <a:r>
              <a:rPr lang="ja-JP" altLang="en-US" b="0">
                <a:ea typeface="MS UI Gothic" pitchFamily="50" charset="-128"/>
              </a:rPr>
              <a:t>日分）</a:t>
            </a:r>
          </a:p>
        </p:txBody>
      </p:sp>
      <p:sp>
        <p:nvSpPr>
          <p:cNvPr id="561320" name="AutoShape 168"/>
          <p:cNvSpPr>
            <a:spLocks noChangeArrowheads="1"/>
          </p:cNvSpPr>
          <p:nvPr/>
        </p:nvSpPr>
        <p:spPr bwMode="auto">
          <a:xfrm>
            <a:off x="7924800" y="52578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5</a:t>
            </a:r>
            <a:r>
              <a:rPr lang="ja-JP" altLang="en-US" b="0">
                <a:ea typeface="MS UI Gothic" pitchFamily="50" charset="-128"/>
              </a:rPr>
              <a:t>日分）</a:t>
            </a:r>
          </a:p>
        </p:txBody>
      </p:sp>
      <p:sp>
        <p:nvSpPr>
          <p:cNvPr id="561321" name="AutoShape 169"/>
          <p:cNvSpPr>
            <a:spLocks noChangeArrowheads="1"/>
          </p:cNvSpPr>
          <p:nvPr/>
        </p:nvSpPr>
        <p:spPr bwMode="auto">
          <a:xfrm>
            <a:off x="7924800" y="55626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6</a:t>
            </a:r>
            <a:r>
              <a:rPr lang="ja-JP" altLang="en-US" b="0">
                <a:ea typeface="MS UI Gothic" pitchFamily="50" charset="-128"/>
              </a:rPr>
              <a:t>日分）</a:t>
            </a:r>
          </a:p>
        </p:txBody>
      </p:sp>
      <p:sp>
        <p:nvSpPr>
          <p:cNvPr id="561322" name="Line 170"/>
          <p:cNvSpPr>
            <a:spLocks noChangeShapeType="1"/>
          </p:cNvSpPr>
          <p:nvPr/>
        </p:nvSpPr>
        <p:spPr bwMode="auto">
          <a:xfrm>
            <a:off x="8534400" y="51816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23" name="Line 171"/>
          <p:cNvSpPr>
            <a:spLocks noChangeShapeType="1"/>
          </p:cNvSpPr>
          <p:nvPr/>
        </p:nvSpPr>
        <p:spPr bwMode="auto">
          <a:xfrm>
            <a:off x="8534400" y="54864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24" name="Rectangle 172"/>
          <p:cNvSpPr>
            <a:spLocks noChangeArrowheads="1"/>
          </p:cNvSpPr>
          <p:nvPr/>
        </p:nvSpPr>
        <p:spPr bwMode="auto">
          <a:xfrm>
            <a:off x="6019800" y="4495800"/>
            <a:ext cx="1447800" cy="1285875"/>
          </a:xfrm>
          <a:prstGeom prst="rect">
            <a:avLst/>
          </a:prstGeom>
          <a:noFill/>
          <a:ln w="12700">
            <a:solidFill>
              <a:srgbClr val="000000"/>
            </a:solidFill>
            <a:prstDash val="dash"/>
            <a:miter lim="800000"/>
            <a:headEnd/>
            <a:tailEnd/>
          </a:ln>
          <a:effectLst/>
          <a:extLst>
            <a:ext uri="{909E8E84-426E-40DD-AFC4-6F175D3DCCD1}">
              <a14:hiddenFill xmlns:a14="http://schemas.microsoft.com/office/drawing/2010/main">
                <a:solidFill>
                  <a:srgbClr val="C0C0C0">
                    <a:alpha val="50000"/>
                  </a:srgbClr>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561325" name="Text Box 173"/>
          <p:cNvSpPr txBox="1">
            <a:spLocks noChangeArrowheads="1"/>
          </p:cNvSpPr>
          <p:nvPr/>
        </p:nvSpPr>
        <p:spPr bwMode="auto">
          <a:xfrm>
            <a:off x="6019800" y="5553075"/>
            <a:ext cx="1600200" cy="228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ja-JP" altLang="en-US"/>
              <a:t>＜ﾌﾟﾛｾｽ分析保守者＞</a:t>
            </a:r>
          </a:p>
        </p:txBody>
      </p:sp>
      <p:sp>
        <p:nvSpPr>
          <p:cNvPr id="561326" name="Line 174"/>
          <p:cNvSpPr>
            <a:spLocks noChangeShapeType="1"/>
          </p:cNvSpPr>
          <p:nvPr/>
        </p:nvSpPr>
        <p:spPr bwMode="auto">
          <a:xfrm rot="5400000">
            <a:off x="6057900" y="3848100"/>
            <a:ext cx="1447800" cy="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27" name="Line 175"/>
          <p:cNvSpPr>
            <a:spLocks noChangeShapeType="1"/>
          </p:cNvSpPr>
          <p:nvPr/>
        </p:nvSpPr>
        <p:spPr bwMode="auto">
          <a:xfrm>
            <a:off x="7239000" y="5105400"/>
            <a:ext cx="685800" cy="0"/>
          </a:xfrm>
          <a:prstGeom prst="line">
            <a:avLst/>
          </a:prstGeom>
          <a:noFill/>
          <a:ln w="9525">
            <a:solidFill>
              <a:schemeClr val="tx1"/>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31" name="AutoShape 179"/>
          <p:cNvSpPr>
            <a:spLocks noChangeArrowheads="1"/>
          </p:cNvSpPr>
          <p:nvPr/>
        </p:nvSpPr>
        <p:spPr bwMode="auto">
          <a:xfrm>
            <a:off x="7924800" y="421957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7</a:t>
            </a:r>
            <a:r>
              <a:rPr lang="ja-JP" altLang="en-US" b="0">
                <a:ea typeface="MS UI Gothic" pitchFamily="50" charset="-128"/>
              </a:rPr>
              <a:t>日分）</a:t>
            </a:r>
          </a:p>
        </p:txBody>
      </p:sp>
      <p:sp>
        <p:nvSpPr>
          <p:cNvPr id="561332" name="Text Box 180"/>
          <p:cNvSpPr txBox="1">
            <a:spLocks noChangeArrowheads="1"/>
          </p:cNvSpPr>
          <p:nvPr/>
        </p:nvSpPr>
        <p:spPr bwMode="auto">
          <a:xfrm>
            <a:off x="7705725" y="4486275"/>
            <a:ext cx="1676400" cy="2730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ファイルの順序性を認識し、順序性に異常があれば格納しない</a:t>
            </a:r>
          </a:p>
        </p:txBody>
      </p:sp>
      <p:sp>
        <p:nvSpPr>
          <p:cNvPr id="561333" name="Text Box 181"/>
          <p:cNvSpPr txBox="1">
            <a:spLocks noChangeArrowheads="1"/>
          </p:cNvSpPr>
          <p:nvPr/>
        </p:nvSpPr>
        <p:spPr bwMode="auto">
          <a:xfrm>
            <a:off x="3962400" y="4191000"/>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61334" name="AutoShape 182"/>
          <p:cNvSpPr>
            <a:spLocks noChangeArrowheads="1"/>
          </p:cNvSpPr>
          <p:nvPr/>
        </p:nvSpPr>
        <p:spPr bwMode="auto">
          <a:xfrm>
            <a:off x="7924800" y="58674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7</a:t>
            </a:r>
            <a:r>
              <a:rPr lang="ja-JP" altLang="en-US" b="0">
                <a:ea typeface="MS UI Gothic" pitchFamily="50" charset="-128"/>
              </a:rPr>
              <a:t>日分）</a:t>
            </a:r>
          </a:p>
        </p:txBody>
      </p:sp>
      <p:sp>
        <p:nvSpPr>
          <p:cNvPr id="561335" name="Line 183"/>
          <p:cNvSpPr>
            <a:spLocks noChangeShapeType="1"/>
          </p:cNvSpPr>
          <p:nvPr/>
        </p:nvSpPr>
        <p:spPr bwMode="auto">
          <a:xfrm>
            <a:off x="8534400" y="57912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61336" name="Text Box 184"/>
          <p:cNvSpPr txBox="1">
            <a:spLocks noChangeArrowheads="1"/>
          </p:cNvSpPr>
          <p:nvPr/>
        </p:nvSpPr>
        <p:spPr bwMode="auto">
          <a:xfrm>
            <a:off x="914400" y="5638800"/>
            <a:ext cx="40386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t>・　本図は、トラブル期間が７日の場合。８日以上の場合も、同様の繰り返しを行う。</a:t>
            </a:r>
          </a:p>
        </p:txBody>
      </p:sp>
      <p:sp>
        <p:nvSpPr>
          <p:cNvPr id="561337" name="Oval 185"/>
          <p:cNvSpPr>
            <a:spLocks noChangeArrowheads="1"/>
          </p:cNvSpPr>
          <p:nvPr/>
        </p:nvSpPr>
        <p:spPr bwMode="auto">
          <a:xfrm>
            <a:off x="3962400" y="3429000"/>
            <a:ext cx="2514600" cy="457200"/>
          </a:xfrm>
          <a:prstGeom prst="ellipse">
            <a:avLst/>
          </a:prstGeom>
          <a:solidFill>
            <a:srgbClr val="99CCFF"/>
          </a:solidFill>
          <a:ln w="12700">
            <a:solidFill>
              <a:schemeClr val="tx1"/>
            </a:solidFill>
            <a:prstDash val="sysDot"/>
            <a:round/>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ＮＷもしくは光アンバンドル業務支援システム回復</a:t>
            </a:r>
          </a:p>
        </p:txBody>
      </p:sp>
      <p:sp>
        <p:nvSpPr>
          <p:cNvPr id="561338" name="Text Box 186"/>
          <p:cNvSpPr txBox="1">
            <a:spLocks noChangeArrowheads="1"/>
          </p:cNvSpPr>
          <p:nvPr/>
        </p:nvSpPr>
        <p:spPr bwMode="auto">
          <a:xfrm>
            <a:off x="1219200" y="6515100"/>
            <a:ext cx="8229600" cy="1524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1000" b="0">
                <a:latin typeface="ＭＳ Ｐゴシック" charset="-128"/>
              </a:rPr>
              <a:t>図１．１３－３　ＮＷもしくは光アンバンドル業務支援システムがトラブルの場合（トラブル期間が５日以上の場合 ）　（２／２）</a:t>
            </a:r>
          </a:p>
        </p:txBody>
      </p:sp>
      <p:sp>
        <p:nvSpPr>
          <p:cNvPr id="561339" name="Text Box 187"/>
          <p:cNvSpPr txBox="1">
            <a:spLocks noChangeArrowheads="1"/>
          </p:cNvSpPr>
          <p:nvPr/>
        </p:nvSpPr>
        <p:spPr bwMode="auto">
          <a:xfrm>
            <a:off x="4881563" y="6613525"/>
            <a:ext cx="609600" cy="244475"/>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ltLang="ja-JP" sz="1000" b="0">
                <a:latin typeface="ＭＳ Ｐゴシック" charset="-128"/>
              </a:rPr>
              <a:t>1.13-4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24" name="AutoShape 104"/>
          <p:cNvSpPr>
            <a:spLocks noChangeArrowheads="1"/>
          </p:cNvSpPr>
          <p:nvPr/>
        </p:nvSpPr>
        <p:spPr bwMode="auto">
          <a:xfrm>
            <a:off x="1685925" y="270510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42722" name="Rectangle 2"/>
          <p:cNvSpPr>
            <a:spLocks noChangeArrowheads="1"/>
          </p:cNvSpPr>
          <p:nvPr/>
        </p:nvSpPr>
        <p:spPr bwMode="auto">
          <a:xfrm>
            <a:off x="685800" y="771525"/>
            <a:ext cx="44196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p>
        </p:txBody>
      </p:sp>
      <p:sp>
        <p:nvSpPr>
          <p:cNvPr id="542723" name="Rectangle 3"/>
          <p:cNvSpPr>
            <a:spLocks noChangeArrowheads="1"/>
          </p:cNvSpPr>
          <p:nvPr/>
        </p:nvSpPr>
        <p:spPr bwMode="auto">
          <a:xfrm>
            <a:off x="5105400" y="771525"/>
            <a:ext cx="4267200" cy="304800"/>
          </a:xfrm>
          <a:prstGeom prst="rect">
            <a:avLst/>
          </a:prstGeom>
          <a:solidFill>
            <a:srgbClr val="FFFF99"/>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latin typeface="ＭＳ Ｐゴシック" charset="-128"/>
              </a:rPr>
              <a:t>光アンバンドル業務支援システム</a:t>
            </a:r>
          </a:p>
        </p:txBody>
      </p:sp>
      <p:sp>
        <p:nvSpPr>
          <p:cNvPr id="542726" name="Text Box 6"/>
          <p:cNvSpPr txBox="1">
            <a:spLocks noChangeArrowheads="1"/>
          </p:cNvSpPr>
          <p:nvPr/>
        </p:nvSpPr>
        <p:spPr bwMode="auto">
          <a:xfrm>
            <a:off x="838200" y="120015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６月１日</a:t>
            </a:r>
          </a:p>
        </p:txBody>
      </p:sp>
      <p:sp>
        <p:nvSpPr>
          <p:cNvPr id="542727" name="Text Box 7"/>
          <p:cNvSpPr txBox="1">
            <a:spLocks noChangeArrowheads="1"/>
          </p:cNvSpPr>
          <p:nvPr/>
        </p:nvSpPr>
        <p:spPr bwMode="auto">
          <a:xfrm>
            <a:off x="838200" y="20193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６月２日</a:t>
            </a:r>
          </a:p>
        </p:txBody>
      </p:sp>
      <p:sp>
        <p:nvSpPr>
          <p:cNvPr id="542728" name="Text Box 8"/>
          <p:cNvSpPr txBox="1">
            <a:spLocks noChangeArrowheads="1"/>
          </p:cNvSpPr>
          <p:nvPr/>
        </p:nvSpPr>
        <p:spPr bwMode="auto">
          <a:xfrm>
            <a:off x="838200" y="3806825"/>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６月４日</a:t>
            </a:r>
          </a:p>
        </p:txBody>
      </p:sp>
      <p:sp>
        <p:nvSpPr>
          <p:cNvPr id="542743" name="Rectangle 23"/>
          <p:cNvSpPr>
            <a:spLocks noChangeArrowheads="1"/>
          </p:cNvSpPr>
          <p:nvPr/>
        </p:nvSpPr>
        <p:spPr bwMode="auto">
          <a:xfrm>
            <a:off x="685800" y="1123950"/>
            <a:ext cx="8686800" cy="85725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44" name="Rectangle 24"/>
          <p:cNvSpPr>
            <a:spLocks noChangeArrowheads="1"/>
          </p:cNvSpPr>
          <p:nvPr/>
        </p:nvSpPr>
        <p:spPr bwMode="auto">
          <a:xfrm>
            <a:off x="685800" y="1981200"/>
            <a:ext cx="8686800" cy="381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45" name="Rectangle 25"/>
          <p:cNvSpPr>
            <a:spLocks noChangeArrowheads="1"/>
          </p:cNvSpPr>
          <p:nvPr/>
        </p:nvSpPr>
        <p:spPr bwMode="auto">
          <a:xfrm>
            <a:off x="685800" y="3657600"/>
            <a:ext cx="8686800" cy="23622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78" name="Text Box 58"/>
          <p:cNvSpPr txBox="1">
            <a:spLocks noChangeArrowheads="1"/>
          </p:cNvSpPr>
          <p:nvPr/>
        </p:nvSpPr>
        <p:spPr bwMode="auto">
          <a:xfrm>
            <a:off x="2286000" y="6248400"/>
            <a:ext cx="5867400" cy="1524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1000" b="0">
                <a:latin typeface="ＭＳ Ｐゴシック" charset="-128"/>
              </a:rPr>
              <a:t>図１．１３－４　</a:t>
            </a:r>
            <a:r>
              <a:rPr lang="ja-JP" altLang="en-US" sz="900" b="0"/>
              <a:t>アクセス</a:t>
            </a:r>
            <a:r>
              <a:rPr lang="en-US" altLang="ja-JP" sz="900" b="0"/>
              <a:t>PF</a:t>
            </a:r>
            <a:r>
              <a:rPr lang="ja-JP" altLang="en-US" sz="1000" b="0">
                <a:latin typeface="ＭＳ Ｐゴシック" charset="-128"/>
              </a:rPr>
              <a:t>がトラブルの場合</a:t>
            </a:r>
          </a:p>
        </p:txBody>
      </p:sp>
      <p:sp>
        <p:nvSpPr>
          <p:cNvPr id="542779" name="AutoShape 59"/>
          <p:cNvSpPr>
            <a:spLocks noChangeArrowheads="1"/>
          </p:cNvSpPr>
          <p:nvPr/>
        </p:nvSpPr>
        <p:spPr bwMode="auto">
          <a:xfrm>
            <a:off x="2609850" y="1504950"/>
            <a:ext cx="2514600" cy="457200"/>
          </a:xfrm>
          <a:prstGeom prst="star16">
            <a:avLst>
              <a:gd name="adj" fmla="val 37500"/>
            </a:avLst>
          </a:prstGeom>
          <a:solidFill>
            <a:srgbClr val="FF99CC"/>
          </a:solidFill>
          <a:ln w="12700">
            <a:solidFill>
              <a:schemeClr val="tx1"/>
            </a:solidFill>
            <a:prstDash val="sysDot"/>
            <a:miter lim="800000"/>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r>
              <a:rPr lang="ja-JP" altLang="en-US" sz="900" b="0">
                <a:latin typeface="ＭＳ Ｐゴシック" charset="-128"/>
              </a:rPr>
              <a:t>トラブル発生</a:t>
            </a:r>
          </a:p>
        </p:txBody>
      </p:sp>
      <p:sp>
        <p:nvSpPr>
          <p:cNvPr id="542780" name="Oval 60"/>
          <p:cNvSpPr>
            <a:spLocks noChangeArrowheads="1"/>
          </p:cNvSpPr>
          <p:nvPr/>
        </p:nvSpPr>
        <p:spPr bwMode="auto">
          <a:xfrm>
            <a:off x="2667000" y="3048000"/>
            <a:ext cx="2514600" cy="457200"/>
          </a:xfrm>
          <a:prstGeom prst="ellipse">
            <a:avLst/>
          </a:prstGeom>
          <a:solidFill>
            <a:srgbClr val="99CCFF"/>
          </a:solidFill>
          <a:ln w="12700">
            <a:solidFill>
              <a:schemeClr val="tx1"/>
            </a:solidFill>
            <a:prstDash val="sysDot"/>
            <a:round/>
            <a:headEnd/>
            <a:tailEnd/>
          </a:ln>
          <a:effectLst>
            <a:outerShdw dist="35921" dir="2700000" algn="ctr" rotWithShape="0">
              <a:srgbClr val="808080"/>
            </a:outerShdw>
          </a:effectLst>
        </p:spPr>
        <p:txBody>
          <a:bodyPr wrap="none" lIns="89996" tIns="46798" rIns="89996" bIns="46798" anchor="ct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r>
              <a:rPr lang="ja-JP" altLang="en-US" sz="900" b="0"/>
              <a:t>アクセス</a:t>
            </a:r>
            <a:r>
              <a:rPr lang="en-US" altLang="ja-JP" sz="900" b="0"/>
              <a:t>PF</a:t>
            </a:r>
            <a:r>
              <a:rPr lang="ja-JP" altLang="en-US" sz="900" b="0">
                <a:latin typeface="ＭＳ Ｐゴシック" charset="-128"/>
              </a:rPr>
              <a:t>回復</a:t>
            </a:r>
          </a:p>
        </p:txBody>
      </p:sp>
      <p:sp>
        <p:nvSpPr>
          <p:cNvPr id="542783" name="AutoShape 63"/>
          <p:cNvSpPr>
            <a:spLocks noChangeArrowheads="1"/>
          </p:cNvSpPr>
          <p:nvPr/>
        </p:nvSpPr>
        <p:spPr bwMode="auto">
          <a:xfrm>
            <a:off x="1676400" y="20288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42784" name="Text Box 64"/>
          <p:cNvSpPr txBox="1">
            <a:spLocks noChangeArrowheads="1"/>
          </p:cNvSpPr>
          <p:nvPr/>
        </p:nvSpPr>
        <p:spPr bwMode="auto">
          <a:xfrm>
            <a:off x="838200" y="2400300"/>
            <a:ext cx="609600" cy="241300"/>
          </a:xfrm>
          <a:prstGeom prst="rect">
            <a:avLst/>
          </a:prstGeom>
          <a:solidFill>
            <a:schemeClr val="bg1"/>
          </a:solidFill>
          <a:ln w="12700">
            <a:solidFill>
              <a:srgbClr val="000000"/>
            </a:solidFill>
            <a:miter lim="800000"/>
            <a:headEnd/>
            <a:tailEnd/>
          </a:ln>
          <a:effectLst>
            <a:outerShdw dist="35921" dir="2700000" algn="ctr" rotWithShape="0">
              <a:srgbClr val="808080"/>
            </a:outerShdw>
          </a:effectLst>
        </p:spPr>
        <p:txBody>
          <a:bodyPr lIns="89996" tIns="46798" rIns="89996" bIns="46798">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eaLnBrk="0" hangingPunct="0">
              <a:spcBef>
                <a:spcPct val="50000"/>
              </a:spcBef>
            </a:pPr>
            <a:r>
              <a:rPr lang="ja-JP" altLang="en-US" sz="900" b="0">
                <a:latin typeface="ＭＳ Ｐゴシック" charset="-128"/>
              </a:rPr>
              <a:t>６月３日</a:t>
            </a:r>
          </a:p>
        </p:txBody>
      </p:sp>
      <p:sp>
        <p:nvSpPr>
          <p:cNvPr id="542785" name="Rectangle 65"/>
          <p:cNvSpPr>
            <a:spLocks noChangeArrowheads="1"/>
          </p:cNvSpPr>
          <p:nvPr/>
        </p:nvSpPr>
        <p:spPr bwMode="auto">
          <a:xfrm>
            <a:off x="685800" y="2362200"/>
            <a:ext cx="8686800" cy="1295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86" name="AutoShape 66"/>
          <p:cNvSpPr>
            <a:spLocks noChangeArrowheads="1"/>
          </p:cNvSpPr>
          <p:nvPr/>
        </p:nvSpPr>
        <p:spPr bwMode="auto">
          <a:xfrm>
            <a:off x="1676400" y="2409825"/>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ファイル未送信（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42789" name="Line 69"/>
          <p:cNvSpPr>
            <a:spLocks noChangeShapeType="1"/>
          </p:cNvSpPr>
          <p:nvPr/>
        </p:nvSpPr>
        <p:spPr bwMode="auto">
          <a:xfrm>
            <a:off x="2895600" y="3962400"/>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91" name="Line 71"/>
          <p:cNvSpPr>
            <a:spLocks noChangeShapeType="1"/>
          </p:cNvSpPr>
          <p:nvPr/>
        </p:nvSpPr>
        <p:spPr bwMode="auto">
          <a:xfrm>
            <a:off x="2895600" y="4267200"/>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92" name="AutoShape 72"/>
          <p:cNvSpPr>
            <a:spLocks noChangeArrowheads="1"/>
          </p:cNvSpPr>
          <p:nvPr/>
        </p:nvSpPr>
        <p:spPr bwMode="auto">
          <a:xfrm>
            <a:off x="7924800" y="38862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42793" name="AutoShape 73"/>
          <p:cNvSpPr>
            <a:spLocks noChangeArrowheads="1"/>
          </p:cNvSpPr>
          <p:nvPr/>
        </p:nvSpPr>
        <p:spPr bwMode="auto">
          <a:xfrm>
            <a:off x="7924800" y="41910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42794" name="Line 74"/>
          <p:cNvSpPr>
            <a:spLocks noChangeShapeType="1"/>
          </p:cNvSpPr>
          <p:nvPr/>
        </p:nvSpPr>
        <p:spPr bwMode="auto">
          <a:xfrm>
            <a:off x="2362200" y="405765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95" name="Line 75"/>
          <p:cNvSpPr>
            <a:spLocks noChangeShapeType="1"/>
          </p:cNvSpPr>
          <p:nvPr/>
        </p:nvSpPr>
        <p:spPr bwMode="auto">
          <a:xfrm>
            <a:off x="8458200" y="41148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97" name="Line 77"/>
          <p:cNvSpPr>
            <a:spLocks noChangeShapeType="1"/>
          </p:cNvSpPr>
          <p:nvPr/>
        </p:nvSpPr>
        <p:spPr bwMode="auto">
          <a:xfrm>
            <a:off x="2895600" y="4572000"/>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798" name="AutoShape 78"/>
          <p:cNvSpPr>
            <a:spLocks noChangeArrowheads="1"/>
          </p:cNvSpPr>
          <p:nvPr/>
        </p:nvSpPr>
        <p:spPr bwMode="auto">
          <a:xfrm>
            <a:off x="7924800" y="44958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42799" name="Line 79"/>
          <p:cNvSpPr>
            <a:spLocks noChangeShapeType="1"/>
          </p:cNvSpPr>
          <p:nvPr/>
        </p:nvSpPr>
        <p:spPr bwMode="auto">
          <a:xfrm>
            <a:off x="2362200" y="4391025"/>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00" name="Line 80"/>
          <p:cNvSpPr>
            <a:spLocks noChangeShapeType="1"/>
          </p:cNvSpPr>
          <p:nvPr/>
        </p:nvSpPr>
        <p:spPr bwMode="auto">
          <a:xfrm>
            <a:off x="8458200" y="44196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01" name="AutoShape 81"/>
          <p:cNvSpPr>
            <a:spLocks noChangeArrowheads="1"/>
          </p:cNvSpPr>
          <p:nvPr/>
        </p:nvSpPr>
        <p:spPr bwMode="auto">
          <a:xfrm>
            <a:off x="7924800" y="48768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p>
        </p:txBody>
      </p:sp>
      <p:sp>
        <p:nvSpPr>
          <p:cNvPr id="542802" name="AutoShape 82"/>
          <p:cNvSpPr>
            <a:spLocks noChangeArrowheads="1"/>
          </p:cNvSpPr>
          <p:nvPr/>
        </p:nvSpPr>
        <p:spPr bwMode="auto">
          <a:xfrm>
            <a:off x="7924800" y="51816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p>
        </p:txBody>
      </p:sp>
      <p:sp>
        <p:nvSpPr>
          <p:cNvPr id="542803" name="Line 83"/>
          <p:cNvSpPr>
            <a:spLocks noChangeShapeType="1"/>
          </p:cNvSpPr>
          <p:nvPr/>
        </p:nvSpPr>
        <p:spPr bwMode="auto">
          <a:xfrm>
            <a:off x="8458200" y="4724400"/>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04" name="Line 84"/>
          <p:cNvSpPr>
            <a:spLocks noChangeShapeType="1"/>
          </p:cNvSpPr>
          <p:nvPr/>
        </p:nvSpPr>
        <p:spPr bwMode="auto">
          <a:xfrm>
            <a:off x="8458200" y="51054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05" name="AutoShape 85"/>
          <p:cNvSpPr>
            <a:spLocks noChangeArrowheads="1"/>
          </p:cNvSpPr>
          <p:nvPr/>
        </p:nvSpPr>
        <p:spPr bwMode="auto">
          <a:xfrm>
            <a:off x="7924800" y="54864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a:t>
            </a:r>
          </a:p>
        </p:txBody>
      </p:sp>
      <p:sp>
        <p:nvSpPr>
          <p:cNvPr id="542806" name="Line 86"/>
          <p:cNvSpPr>
            <a:spLocks noChangeShapeType="1"/>
          </p:cNvSpPr>
          <p:nvPr/>
        </p:nvSpPr>
        <p:spPr bwMode="auto">
          <a:xfrm>
            <a:off x="8458200" y="5410200"/>
            <a:ext cx="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07" name="Text Box 87"/>
          <p:cNvSpPr txBox="1">
            <a:spLocks noChangeArrowheads="1"/>
          </p:cNvSpPr>
          <p:nvPr/>
        </p:nvSpPr>
        <p:spPr bwMode="auto">
          <a:xfrm>
            <a:off x="4572000" y="3810000"/>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42808" name="Text Box 88"/>
          <p:cNvSpPr txBox="1">
            <a:spLocks noChangeArrowheads="1"/>
          </p:cNvSpPr>
          <p:nvPr/>
        </p:nvSpPr>
        <p:spPr bwMode="auto">
          <a:xfrm>
            <a:off x="4572000" y="4114800"/>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42809" name="Text Box 89"/>
          <p:cNvSpPr txBox="1">
            <a:spLocks noChangeArrowheads="1"/>
          </p:cNvSpPr>
          <p:nvPr/>
        </p:nvSpPr>
        <p:spPr bwMode="auto">
          <a:xfrm>
            <a:off x="4572000" y="4419600"/>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42815" name="AutoShape 95"/>
          <p:cNvSpPr>
            <a:spLocks noChangeArrowheads="1"/>
          </p:cNvSpPr>
          <p:nvPr/>
        </p:nvSpPr>
        <p:spPr bwMode="auto">
          <a:xfrm>
            <a:off x="1676400" y="381000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1</a:t>
            </a:r>
            <a:r>
              <a:rPr lang="ja-JP" altLang="en-US" b="0">
                <a:ea typeface="MS UI Gothic" pitchFamily="50" charset="-128"/>
              </a:rPr>
              <a:t>日分）*</a:t>
            </a:r>
            <a:r>
              <a:rPr lang="en-US" altLang="ja-JP" b="0">
                <a:ea typeface="MS UI Gothic" pitchFamily="50" charset="-128"/>
              </a:rPr>
              <a:t>1</a:t>
            </a:r>
          </a:p>
        </p:txBody>
      </p:sp>
      <p:sp>
        <p:nvSpPr>
          <p:cNvPr id="542816" name="AutoShape 96"/>
          <p:cNvSpPr>
            <a:spLocks noChangeArrowheads="1"/>
          </p:cNvSpPr>
          <p:nvPr/>
        </p:nvSpPr>
        <p:spPr bwMode="auto">
          <a:xfrm>
            <a:off x="1676400" y="41338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2</a:t>
            </a:r>
            <a:r>
              <a:rPr lang="ja-JP" altLang="en-US" b="0">
                <a:ea typeface="MS UI Gothic" pitchFamily="50" charset="-128"/>
              </a:rPr>
              <a:t>日分）*</a:t>
            </a:r>
            <a:r>
              <a:rPr lang="en-US" altLang="ja-JP" b="0">
                <a:ea typeface="MS UI Gothic" pitchFamily="50" charset="-128"/>
              </a:rPr>
              <a:t>2</a:t>
            </a:r>
          </a:p>
        </p:txBody>
      </p:sp>
      <p:sp>
        <p:nvSpPr>
          <p:cNvPr id="542817" name="AutoShape 97"/>
          <p:cNvSpPr>
            <a:spLocks noChangeArrowheads="1"/>
          </p:cNvSpPr>
          <p:nvPr/>
        </p:nvSpPr>
        <p:spPr bwMode="auto">
          <a:xfrm>
            <a:off x="1676400" y="44767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6</a:t>
            </a:r>
            <a:r>
              <a:rPr lang="ja-JP" altLang="en-US" b="0">
                <a:ea typeface="MS UI Gothic" pitchFamily="50" charset="-128"/>
              </a:rPr>
              <a:t>月</a:t>
            </a:r>
            <a:r>
              <a:rPr lang="en-US" altLang="ja-JP" b="0">
                <a:ea typeface="MS UI Gothic" pitchFamily="50" charset="-128"/>
              </a:rPr>
              <a:t>3</a:t>
            </a:r>
            <a:r>
              <a:rPr lang="ja-JP" altLang="en-US" b="0">
                <a:ea typeface="MS UI Gothic" pitchFamily="50" charset="-128"/>
              </a:rPr>
              <a:t>日分） *</a:t>
            </a:r>
            <a:r>
              <a:rPr lang="en-US" altLang="ja-JP" b="0">
                <a:ea typeface="MS UI Gothic" pitchFamily="50" charset="-128"/>
              </a:rPr>
              <a:t>3</a:t>
            </a:r>
          </a:p>
        </p:txBody>
      </p:sp>
      <p:sp>
        <p:nvSpPr>
          <p:cNvPr id="542818" name="Text Box 98"/>
          <p:cNvSpPr txBox="1">
            <a:spLocks noChangeArrowheads="1"/>
          </p:cNvSpPr>
          <p:nvPr/>
        </p:nvSpPr>
        <p:spPr bwMode="auto">
          <a:xfrm>
            <a:off x="838200" y="4970463"/>
            <a:ext cx="6781800" cy="979487"/>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en-US" altLang="ja-JP" b="0"/>
              <a:t>*1</a:t>
            </a:r>
            <a:r>
              <a:rPr lang="ja-JP" altLang="en-US" b="0"/>
              <a:t>：</a:t>
            </a:r>
            <a:r>
              <a:rPr lang="en-US" altLang="ja-JP" b="0"/>
              <a:t>6</a:t>
            </a:r>
            <a:r>
              <a:rPr lang="ja-JP" altLang="en-US" b="0"/>
              <a:t>月</a:t>
            </a:r>
            <a:r>
              <a:rPr lang="en-US" altLang="ja-JP" b="0"/>
              <a:t>1</a:t>
            </a:r>
            <a:r>
              <a:rPr lang="ja-JP" altLang="en-US" b="0"/>
              <a:t>日のシステムトラブル発生前までの工事情報が格納されたファイルを送信する。</a:t>
            </a:r>
          </a:p>
          <a:p>
            <a:pPr algn="l">
              <a:spcBef>
                <a:spcPct val="50000"/>
              </a:spcBef>
            </a:pPr>
            <a:r>
              <a:rPr lang="ja-JP" altLang="en-US" b="0"/>
              <a:t>*</a:t>
            </a:r>
            <a:r>
              <a:rPr lang="en-US" altLang="ja-JP" b="0"/>
              <a:t>2</a:t>
            </a:r>
            <a:r>
              <a:rPr lang="ja-JP" altLang="en-US" b="0"/>
              <a:t>：</a:t>
            </a:r>
            <a:r>
              <a:rPr lang="en-US" altLang="ja-JP" b="0"/>
              <a:t>6</a:t>
            </a:r>
            <a:r>
              <a:rPr lang="ja-JP" altLang="en-US" b="0"/>
              <a:t>月</a:t>
            </a:r>
            <a:r>
              <a:rPr lang="en-US" altLang="ja-JP" b="0"/>
              <a:t>2</a:t>
            </a:r>
            <a:r>
              <a:rPr lang="ja-JP" altLang="en-US" b="0"/>
              <a:t>日はシステムトラブルのため、工事情報が格納されていないファイルを送信する。（設定内容の詳細は、「</a:t>
            </a:r>
            <a:r>
              <a:rPr lang="en-US" altLang="zh-TW" b="0"/>
              <a:t>1.6 </a:t>
            </a:r>
            <a:r>
              <a:rPr lang="zh-TW" altLang="en-US" b="0"/>
              <a:t>流通項目</a:t>
            </a:r>
            <a:r>
              <a:rPr lang="en-US" altLang="zh-TW" b="0"/>
              <a:t>_</a:t>
            </a:r>
            <a:r>
              <a:rPr lang="zh-TW" altLang="en-US" b="0"/>
              <a:t>表</a:t>
            </a:r>
            <a:r>
              <a:rPr lang="en-US" altLang="zh-TW" b="0"/>
              <a:t>1.6-1.xls</a:t>
            </a:r>
            <a:r>
              <a:rPr lang="ja-JP" altLang="en-US" b="0"/>
              <a:t>」参照）</a:t>
            </a:r>
          </a:p>
          <a:p>
            <a:pPr algn="l">
              <a:spcBef>
                <a:spcPct val="50000"/>
              </a:spcBef>
            </a:pPr>
            <a:r>
              <a:rPr lang="ja-JP" altLang="en-US" b="0"/>
              <a:t>*</a:t>
            </a:r>
            <a:r>
              <a:rPr lang="en-US" altLang="ja-JP" b="0"/>
              <a:t>3</a:t>
            </a:r>
            <a:r>
              <a:rPr lang="ja-JP" altLang="en-US" b="0"/>
              <a:t>：</a:t>
            </a:r>
            <a:r>
              <a:rPr lang="en-US" altLang="ja-JP" b="0"/>
              <a:t>6</a:t>
            </a:r>
            <a:r>
              <a:rPr lang="ja-JP" altLang="en-US" b="0"/>
              <a:t>月</a:t>
            </a:r>
            <a:r>
              <a:rPr lang="en-US" altLang="ja-JP" b="0"/>
              <a:t>3</a:t>
            </a:r>
            <a:r>
              <a:rPr lang="ja-JP" altLang="en-US" b="0"/>
              <a:t>日のシステム回復後の工事情報が格納されたファイルを送信する。</a:t>
            </a:r>
          </a:p>
          <a:p>
            <a:pPr algn="l">
              <a:spcBef>
                <a:spcPct val="50000"/>
              </a:spcBef>
            </a:pPr>
            <a:r>
              <a:rPr lang="ja-JP" altLang="en-US" b="0"/>
              <a:t>本図は、トラブル期間が３日の場合。トラブル期間が４日以上の場合も同様に該当期間のファイルを送信する。</a:t>
            </a:r>
          </a:p>
        </p:txBody>
      </p:sp>
      <p:sp>
        <p:nvSpPr>
          <p:cNvPr id="542819" name="Line 99"/>
          <p:cNvSpPr>
            <a:spLocks noChangeShapeType="1"/>
          </p:cNvSpPr>
          <p:nvPr/>
        </p:nvSpPr>
        <p:spPr bwMode="auto">
          <a:xfrm>
            <a:off x="2895600" y="1371600"/>
            <a:ext cx="50292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20" name="AutoShape 100"/>
          <p:cNvSpPr>
            <a:spLocks noChangeArrowheads="1"/>
          </p:cNvSpPr>
          <p:nvPr/>
        </p:nvSpPr>
        <p:spPr bwMode="auto">
          <a:xfrm>
            <a:off x="7924800" y="1266825"/>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ファイル受信（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42821" name="Text Box 101"/>
          <p:cNvSpPr txBox="1">
            <a:spLocks noChangeArrowheads="1"/>
          </p:cNvSpPr>
          <p:nvPr/>
        </p:nvSpPr>
        <p:spPr bwMode="auto">
          <a:xfrm>
            <a:off x="4572000" y="1219200"/>
            <a:ext cx="762000" cy="1365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cmpd="dbl">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lgn="l" defTabSz="762000">
              <a:defRPr kumimoji="1" sz="2400">
                <a:solidFill>
                  <a:schemeClr val="tx1"/>
                </a:solidFill>
                <a:latin typeface="Times New Roman" pitchFamily="18" charset="0"/>
                <a:ea typeface="ＭＳ Ｐゴシック" charset="-128"/>
              </a:defRPr>
            </a:lvl1pPr>
            <a:lvl2pPr marL="571500" algn="l" defTabSz="762000">
              <a:defRPr kumimoji="1" sz="2400">
                <a:solidFill>
                  <a:schemeClr val="tx1"/>
                </a:solidFill>
                <a:latin typeface="Times New Roman" pitchFamily="18" charset="0"/>
                <a:ea typeface="ＭＳ Ｐゴシック" charset="-128"/>
              </a:defRPr>
            </a:lvl2pPr>
            <a:lvl3pPr marL="1143000" algn="l" defTabSz="762000">
              <a:defRPr kumimoji="1" sz="2400">
                <a:solidFill>
                  <a:schemeClr val="tx1"/>
                </a:solidFill>
                <a:latin typeface="Times New Roman" pitchFamily="18" charset="0"/>
                <a:ea typeface="ＭＳ Ｐゴシック" charset="-128"/>
              </a:defRPr>
            </a:lvl3pPr>
            <a:lvl4pPr marL="1714500" algn="l" defTabSz="762000">
              <a:defRPr kumimoji="1" sz="2400">
                <a:solidFill>
                  <a:schemeClr val="tx1"/>
                </a:solidFill>
                <a:latin typeface="Times New Roman" pitchFamily="18" charset="0"/>
                <a:ea typeface="ＭＳ Ｐゴシック" charset="-128"/>
              </a:defRPr>
            </a:lvl4pPr>
            <a:lvl5pPr marL="2286000" algn="l" defTabSz="762000">
              <a:defRPr kumimoji="1" sz="2400">
                <a:solidFill>
                  <a:schemeClr val="tx1"/>
                </a:solidFill>
                <a:latin typeface="Times New Roman" pitchFamily="18" charset="0"/>
                <a:ea typeface="ＭＳ Ｐゴシック"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charset="-128"/>
              </a:defRPr>
            </a:lvl9pPr>
          </a:lstStyle>
          <a:p>
            <a:pPr eaLnBrk="0" hangingPunct="0"/>
            <a:r>
              <a:rPr lang="ja-JP" altLang="en-US" sz="900" b="0">
                <a:latin typeface="ＭＳ Ｐゴシック" charset="-128"/>
              </a:rPr>
              <a:t>送信</a:t>
            </a:r>
            <a:r>
              <a:rPr lang="en-US" altLang="ja-JP" sz="900" b="0">
                <a:latin typeface="ＭＳ Ｐゴシック" charset="-128"/>
              </a:rPr>
              <a:t>OK</a:t>
            </a:r>
          </a:p>
        </p:txBody>
      </p:sp>
      <p:sp>
        <p:nvSpPr>
          <p:cNvPr id="542724" name="AutoShape 4"/>
          <p:cNvSpPr>
            <a:spLocks noChangeArrowheads="1"/>
          </p:cNvSpPr>
          <p:nvPr/>
        </p:nvSpPr>
        <p:spPr bwMode="auto">
          <a:xfrm>
            <a:off x="1676400" y="1200150"/>
            <a:ext cx="1600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ファイル送信（</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42822" name="AutoShape 102"/>
          <p:cNvSpPr>
            <a:spLocks noChangeArrowheads="1"/>
          </p:cNvSpPr>
          <p:nvPr/>
        </p:nvSpPr>
        <p:spPr bwMode="auto">
          <a:xfrm>
            <a:off x="7924800" y="1676400"/>
            <a:ext cx="1219200" cy="228600"/>
          </a:xfrm>
          <a:prstGeom prst="roundRect">
            <a:avLst>
              <a:gd name="adj" fmla="val 50000"/>
            </a:avLst>
          </a:prstGeom>
          <a:solidFill>
            <a:srgbClr val="CCFFFF"/>
          </a:solidFill>
          <a:ln w="9525">
            <a:solidFill>
              <a:schemeClr val="tx1"/>
            </a:solidFill>
            <a:round/>
            <a:headEnd/>
            <a:tailEnd/>
          </a:ln>
          <a:effectLst>
            <a:outerShdw dist="35921" dir="2700000" algn="ctr" rotWithShape="0">
              <a:schemeClr val="bg2"/>
            </a:outerShdw>
          </a:effectLst>
        </p:spPr>
        <p:txBody>
          <a:bodyPr wrap="none" anchor="ctr"/>
          <a:lstStyle/>
          <a:p>
            <a:r>
              <a:rPr lang="ja-JP" altLang="en-US" b="0">
                <a:ea typeface="MS UI Gothic" pitchFamily="50" charset="-128"/>
              </a:rPr>
              <a:t>データ格納（ </a:t>
            </a:r>
            <a:r>
              <a:rPr lang="en-US" altLang="ja-JP" b="0">
                <a:ea typeface="MS UI Gothic" pitchFamily="50" charset="-128"/>
              </a:rPr>
              <a:t>5</a:t>
            </a:r>
            <a:r>
              <a:rPr lang="ja-JP" altLang="en-US" b="0">
                <a:ea typeface="MS UI Gothic" pitchFamily="50" charset="-128"/>
              </a:rPr>
              <a:t>月</a:t>
            </a:r>
            <a:r>
              <a:rPr lang="en-US" altLang="ja-JP" b="0">
                <a:ea typeface="MS UI Gothic" pitchFamily="50" charset="-128"/>
              </a:rPr>
              <a:t>31</a:t>
            </a:r>
            <a:r>
              <a:rPr lang="ja-JP" altLang="en-US" b="0">
                <a:ea typeface="MS UI Gothic" pitchFamily="50" charset="-128"/>
              </a:rPr>
              <a:t>日分）</a:t>
            </a:r>
          </a:p>
        </p:txBody>
      </p:sp>
      <p:sp>
        <p:nvSpPr>
          <p:cNvPr id="542823" name="Line 103"/>
          <p:cNvSpPr>
            <a:spLocks noChangeShapeType="1"/>
          </p:cNvSpPr>
          <p:nvPr/>
        </p:nvSpPr>
        <p:spPr bwMode="auto">
          <a:xfrm>
            <a:off x="8534400" y="1524000"/>
            <a:ext cx="0" cy="15240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anchor="ctr"/>
          <a:lstStyle/>
          <a:p>
            <a:endParaRPr lang="ja-JP" altLang="en-US"/>
          </a:p>
        </p:txBody>
      </p:sp>
      <p:sp>
        <p:nvSpPr>
          <p:cNvPr id="542827" name="Text Box 107"/>
          <p:cNvSpPr txBox="1">
            <a:spLocks noChangeArrowheads="1"/>
          </p:cNvSpPr>
          <p:nvPr/>
        </p:nvSpPr>
        <p:spPr bwMode="auto">
          <a:xfrm>
            <a:off x="4881563" y="6524625"/>
            <a:ext cx="609600" cy="244475"/>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en-US" altLang="ja-JP" sz="1000" b="0">
                <a:latin typeface="ＭＳ Ｐゴシック" charset="-128"/>
              </a:rPr>
              <a:t>1.13-5</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900" b="1" i="0" u="none" strike="noStrike" cap="none" normalizeH="0" baseline="0" smtClean="0">
            <a:ln>
              <a:noFill/>
            </a:ln>
            <a:solidFill>
              <a:schemeClr val="tx1"/>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w="12700" cap="flat" cmpd="sng" algn="ctr">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900" b="1" i="0" u="none" strike="noStrike" cap="none" normalizeH="0" baseline="0" smtClean="0">
            <a:ln>
              <a:noFill/>
            </a:ln>
            <a:solidFill>
              <a:schemeClr val="tx1"/>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C93399DE3C747ACE01A35C068FB97" ma:contentTypeVersion="0" ma:contentTypeDescription="Create a new document." ma:contentTypeScope="" ma:versionID="6dfc4ca7d004d969f4cd0e4bb307d878">
  <xsd:schema xmlns:xsd="http://www.w3.org/2001/XMLSchema" xmlns:xs="http://www.w3.org/2001/XMLSchema" xmlns:p="http://schemas.microsoft.com/office/2006/metadata/properties" targetNamespace="http://schemas.microsoft.com/office/2006/metadata/properties" ma:root="true" ma:fieldsID="b84c390a07b92f3072bc78982b6f0c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E798F49-CAA2-4C26-B8D1-DC95671CDF34}"/>
</file>

<file path=customXml/itemProps2.xml><?xml version="1.0" encoding="utf-8"?>
<ds:datastoreItem xmlns:ds="http://schemas.openxmlformats.org/officeDocument/2006/customXml" ds:itemID="{EF95B031-4CC9-4C62-9528-4CADD3B1B415}"/>
</file>

<file path=customXml/itemProps3.xml><?xml version="1.0" encoding="utf-8"?>
<ds:datastoreItem xmlns:ds="http://schemas.openxmlformats.org/officeDocument/2006/customXml" ds:itemID="{2E50EE28-CCC7-4534-9237-D1B99823117E}"/>
</file>

<file path=docProps/app.xml><?xml version="1.0" encoding="utf-8"?>
<Properties xmlns="http://schemas.openxmlformats.org/officeDocument/2006/extended-properties" xmlns:vt="http://schemas.openxmlformats.org/officeDocument/2006/docPropsVTypes">
  <TotalTime>16469</TotalTime>
  <Words>993</Words>
  <Application>Microsoft Office PowerPoint</Application>
  <PresentationFormat>A4 210 x 297 mm</PresentationFormat>
  <Paragraphs>171</Paragraphs>
  <Slides>5</Slides>
  <Notes>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Times New Roman</vt:lpstr>
      <vt:lpstr>ＭＳ Ｐゴシック</vt:lpstr>
      <vt:lpstr>ＭＳ Ｐ明朝</vt:lpstr>
      <vt:lpstr>MS UI Gothic</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Administrator</dc:creator>
  <cp:lastModifiedBy>ACS三上</cp:lastModifiedBy>
  <cp:revision>725</cp:revision>
  <cp:lastPrinted>2002-03-17T11:35:48Z</cp:lastPrinted>
  <dcterms:created xsi:type="dcterms:W3CDTF">2000-07-24T10:05:17Z</dcterms:created>
  <dcterms:modified xsi:type="dcterms:W3CDTF">2018-07-05T00:37:32Z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0x010100DC8C93399DE3C747ACE01A35C068FB97</vt:lpwstr>
  </property>
  <property fmtid="{D5CDD505-2E9C-101B-9397-08002B2CF9AE}" pid="3" name="MediaServiceImageTags">
    <vt:lpwstr/>
  </property>
</Properties>
</file>